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6" r:id="rId2"/>
    <p:sldId id="302" r:id="rId3"/>
    <p:sldId id="441" r:id="rId4"/>
    <p:sldId id="442" r:id="rId5"/>
    <p:sldId id="274" r:id="rId6"/>
    <p:sldId id="299" r:id="rId7"/>
    <p:sldId id="300" r:id="rId8"/>
    <p:sldId id="272" r:id="rId9"/>
    <p:sldId id="341" r:id="rId10"/>
    <p:sldId id="443" r:id="rId11"/>
    <p:sldId id="444" r:id="rId12"/>
    <p:sldId id="445" r:id="rId13"/>
    <p:sldId id="446" r:id="rId14"/>
    <p:sldId id="344" r:id="rId15"/>
    <p:sldId id="447" r:id="rId16"/>
    <p:sldId id="275" r:id="rId17"/>
    <p:sldId id="301" r:id="rId18"/>
    <p:sldId id="348" r:id="rId19"/>
    <p:sldId id="351" r:id="rId20"/>
    <p:sldId id="352" r:id="rId21"/>
    <p:sldId id="353" r:id="rId22"/>
    <p:sldId id="277" r:id="rId23"/>
    <p:sldId id="355" r:id="rId24"/>
    <p:sldId id="354" r:id="rId25"/>
    <p:sldId id="278" r:id="rId26"/>
    <p:sldId id="279" r:id="rId27"/>
    <p:sldId id="280" r:id="rId28"/>
    <p:sldId id="303" r:id="rId29"/>
    <p:sldId id="284" r:id="rId30"/>
    <p:sldId id="356" r:id="rId31"/>
    <p:sldId id="263" r:id="rId32"/>
    <p:sldId id="304" r:id="rId33"/>
    <p:sldId id="285" r:id="rId34"/>
    <p:sldId id="264" r:id="rId35"/>
    <p:sldId id="358" r:id="rId36"/>
    <p:sldId id="359" r:id="rId37"/>
    <p:sldId id="393" r:id="rId38"/>
    <p:sldId id="368" r:id="rId39"/>
    <p:sldId id="309" r:id="rId40"/>
    <p:sldId id="361" r:id="rId41"/>
    <p:sldId id="365" r:id="rId42"/>
    <p:sldId id="364" r:id="rId43"/>
    <p:sldId id="366" r:id="rId44"/>
    <p:sldId id="369" r:id="rId45"/>
    <p:sldId id="370" r:id="rId46"/>
    <p:sldId id="371" r:id="rId47"/>
    <p:sldId id="373" r:id="rId48"/>
    <p:sldId id="372" r:id="rId49"/>
    <p:sldId id="374" r:id="rId50"/>
    <p:sldId id="375" r:id="rId51"/>
    <p:sldId id="377" r:id="rId52"/>
    <p:sldId id="394" r:id="rId53"/>
    <p:sldId id="378" r:id="rId54"/>
    <p:sldId id="379" r:id="rId55"/>
    <p:sldId id="395" r:id="rId56"/>
    <p:sldId id="380" r:id="rId57"/>
    <p:sldId id="398" r:id="rId58"/>
    <p:sldId id="399" r:id="rId59"/>
    <p:sldId id="400" r:id="rId60"/>
    <p:sldId id="384" r:id="rId61"/>
    <p:sldId id="385" r:id="rId62"/>
    <p:sldId id="387" r:id="rId63"/>
    <p:sldId id="389" r:id="rId64"/>
    <p:sldId id="357" r:id="rId65"/>
    <p:sldId id="266" r:id="rId66"/>
    <p:sldId id="321" r:id="rId67"/>
    <p:sldId id="322" r:id="rId68"/>
    <p:sldId id="401" r:id="rId69"/>
    <p:sldId id="323" r:id="rId70"/>
    <p:sldId id="402" r:id="rId71"/>
    <p:sldId id="403" r:id="rId72"/>
    <p:sldId id="268" r:id="rId73"/>
    <p:sldId id="328" r:id="rId74"/>
    <p:sldId id="326" r:id="rId75"/>
    <p:sldId id="404" r:id="rId76"/>
    <p:sldId id="405" r:id="rId77"/>
    <p:sldId id="327" r:id="rId78"/>
    <p:sldId id="329" r:id="rId79"/>
    <p:sldId id="331" r:id="rId80"/>
    <p:sldId id="422" r:id="rId81"/>
    <p:sldId id="421" r:id="rId82"/>
    <p:sldId id="407" r:id="rId83"/>
    <p:sldId id="409" r:id="rId84"/>
    <p:sldId id="415" r:id="rId85"/>
    <p:sldId id="411" r:id="rId86"/>
    <p:sldId id="412" r:id="rId87"/>
    <p:sldId id="416" r:id="rId88"/>
    <p:sldId id="425" r:id="rId89"/>
    <p:sldId id="426" r:id="rId90"/>
    <p:sldId id="417" r:id="rId91"/>
    <p:sldId id="418" r:id="rId92"/>
    <p:sldId id="427" r:id="rId93"/>
    <p:sldId id="428" r:id="rId94"/>
    <p:sldId id="419" r:id="rId95"/>
    <p:sldId id="420" r:id="rId96"/>
    <p:sldId id="435" r:id="rId97"/>
    <p:sldId id="436" r:id="rId98"/>
    <p:sldId id="437" r:id="rId99"/>
    <p:sldId id="438" r:id="rId10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3738" autoAdjust="0"/>
  </p:normalViewPr>
  <p:slideViewPr>
    <p:cSldViewPr>
      <p:cViewPr varScale="1">
        <p:scale>
          <a:sx n="85" d="100"/>
          <a:sy n="85" d="100"/>
        </p:scale>
        <p:origin x="81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119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9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401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55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545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165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8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898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14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014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253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828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28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799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372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408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637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777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3142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2399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816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421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33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695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493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307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043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609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543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0547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2559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6696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49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4613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521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036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70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66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7408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4634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4962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6261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2146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6304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61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1817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0673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340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906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728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6648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3712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409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8334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7405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618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9164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8965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783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0022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2376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0030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372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333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9392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19790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990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2960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264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93892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16636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5187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8265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55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4.jpe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4.jpe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4.jpe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4.jpe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4.jpe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4.jpe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4.jpeg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62150"/>
            <a:ext cx="76200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ituación problema 2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lang="es-MX" sz="2800" dirty="0">
                <a:solidFill>
                  <a:schemeClr val="bg1"/>
                </a:solidFill>
                <a:cs typeface="Calibri"/>
              </a:rPr>
              <a:t>Importar datos, depúralos y conviértelos en información de valor</a:t>
            </a:r>
          </a:p>
          <a:p>
            <a:pPr marL="12700" marR="12700" algn="ctr">
              <a:lnSpc>
                <a:spcPct val="100000"/>
              </a:lnSpc>
            </a:pP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0601" y="1356855"/>
            <a:ext cx="6669779" cy="33573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FAMILIA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PRESENTACIÓN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COMPETIDOR DIRECTO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NOMBRE_PRODUCTO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ce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NOM_COMERCIO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Comercios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CIUDAD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Ciudades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Por ejemplo: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FAMILIA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en el SKU.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MX" sz="22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3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2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2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4922" y="1572229"/>
            <a:ext cx="6673991" cy="2913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nombra el rango de datos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cada una de las tablas creadas, para que esto facilite la importación al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marR="12700" indent="-28575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los datos de cada tabla y en la sección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Cuadro de nombres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nombra cada tabla con los mismos nombres pero en mayúsculas: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4" y="37081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44492" y="961753"/>
            <a:ext cx="3155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0454" y="2028948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ventasCocaCola_Matricula.xls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archivo.</a:t>
            </a:r>
            <a:endParaRPr sz="2000"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44DDD91C-91C2-4EC0-B276-23581F74251F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34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24323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552635"/>
            <a:ext cx="6540502" cy="254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situacion2_matrícula.xls,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Power </a:t>
            </a:r>
            <a:r>
              <a:rPr lang="es-MX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  <a:endParaRPr lang="es-MX" spc="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las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0" dirty="0">
                <a:solidFill>
                  <a:srgbClr val="C5DAEB"/>
                </a:solidFill>
                <a:cs typeface="Calibri"/>
              </a:rPr>
              <a:t>s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15C54FF-92F2-496F-BF8B-B78F0B679AD7}"/>
              </a:ext>
            </a:extLst>
          </p:cNvPr>
          <p:cNvSpPr txBox="1"/>
          <p:nvPr/>
        </p:nvSpPr>
        <p:spPr>
          <a:xfrm>
            <a:off x="2620741" y="2349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61EF27C6-5A19-4297-B346-1EA5A9ABC8BB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219200" y="1486321"/>
            <a:ext cx="7696200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ventasCocaCola_matrícula.xls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334D75DD-4F31-48AF-9607-3984F9C46A7F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29723"/>
            <a:ext cx="8267700" cy="37868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Un pequeño empresario tiene varias tiendas de conveniencia, actualmente las administra con el apoyo de Microsoft Excel,  sin embargo, se percata de su crecimiento y necesidad de crear una base de datos para finalmente extraer información de valor para el apoyo en la toma de decisiones y seguir creciendo.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Para el empresario es importante poder importar una base de datos depurada y formateada apoyándose con fórmulas y funciones de Excel, de tal forma que se cuente con un proceso eficiente para encontrar respuesta a las siguientes preguntas: </a:t>
            </a:r>
          </a:p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mejores Ventas en orden descendente?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mayor cantidad de piezas vendidas?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      ¿Son los mismos comercios en los gráficos anteriores ?</a:t>
            </a: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08277" y="1689449"/>
            <a:ext cx="3663724" cy="2321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los rangos: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718701C-0534-472D-92AC-0A50F2521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981" y="1112943"/>
            <a:ext cx="4186298" cy="4005358"/>
          </a:xfrm>
          <a:prstGeom prst="rect">
            <a:avLst/>
          </a:prstGeom>
        </p:spPr>
      </p:pic>
      <p:sp>
        <p:nvSpPr>
          <p:cNvPr id="26" name="object 24">
            <a:extLst>
              <a:ext uri="{FF2B5EF4-FFF2-40B4-BE49-F238E27FC236}">
                <a16:creationId xmlns:a16="http://schemas.microsoft.com/office/drawing/2014/main" id="{43037A23-11DB-435D-B702-13E99A8E9E59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61016" y="1632865"/>
            <a:ext cx="7702924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las tablas: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089CB15-0059-4481-965D-E8CC8F5D2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397" y="2271561"/>
            <a:ext cx="3479276" cy="25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230119"/>
            <a:ext cx="4872230" cy="9001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Cálculos en Power </a:t>
            </a:r>
            <a:r>
              <a:rPr lang="es-MX" sz="3600" dirty="0" err="1">
                <a:solidFill>
                  <a:srgbClr val="FFC000"/>
                </a:solidFill>
                <a:latin typeface="Calibri"/>
                <a:cs typeface="Calibri"/>
              </a:rPr>
              <a:t>Pivot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8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89A523EA-A916-4B50-A45A-A1F2010CAEDB}"/>
              </a:ext>
            </a:extLst>
          </p:cNvPr>
          <p:cNvSpPr txBox="1"/>
          <p:nvPr/>
        </p:nvSpPr>
        <p:spPr>
          <a:xfrm>
            <a:off x="1974723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D2D29CA-A38F-491A-87EB-255F961731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1" y="135609"/>
            <a:ext cx="1477235" cy="1185827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B35E6353-24FD-4DDF-84EB-CC6086791A10}"/>
              </a:ext>
            </a:extLst>
          </p:cNvPr>
          <p:cNvSpPr/>
          <p:nvPr/>
        </p:nvSpPr>
        <p:spPr>
          <a:xfrm>
            <a:off x="1924639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Cálculos en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4B3D2DFD-6AB4-4035-B6AD-B33655344B21}"/>
              </a:ext>
            </a:extLst>
          </p:cNvPr>
          <p:cNvSpPr txBox="1"/>
          <p:nvPr/>
        </p:nvSpPr>
        <p:spPr>
          <a:xfrm>
            <a:off x="1963165" y="1632965"/>
            <a:ext cx="6160517" cy="530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</a:t>
            </a:r>
            <a:r>
              <a:rPr spc="0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s siguientes cálculos en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:</a:t>
            </a:r>
            <a:endParaRPr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F860F02B-5E4D-41F2-93BA-B98292C10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20558"/>
              </p:ext>
            </p:extLst>
          </p:nvPr>
        </p:nvGraphicFramePr>
        <p:xfrm>
          <a:off x="1981791" y="2163826"/>
          <a:ext cx="62484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774038816"/>
                    </a:ext>
                  </a:extLst>
                </a:gridCol>
                <a:gridCol w="2133339">
                  <a:extLst>
                    <a:ext uri="{9D8B030D-6E8A-4147-A177-3AD203B41FA5}">
                      <a16:colId xmlns:a16="http://schemas.microsoft.com/office/drawing/2014/main" val="7287238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94795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Hoja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Nombre de la columna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Cálculo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9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6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porte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dirty="0" err="1">
                          <a:latin typeface="+mn-lt"/>
                          <a:cs typeface="Arial"/>
                        </a:rPr>
                        <a:t>Cantidad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dirty="0" err="1">
                          <a:latin typeface="+mn-lt"/>
                          <a:cs typeface="Arial"/>
                        </a:rPr>
                        <a:t>Precio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]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9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 err="1">
                          <a:latin typeface="+mn-lt"/>
                          <a:cs typeface="Arial"/>
                        </a:rPr>
                        <a:t>Descuento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$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[Importe]</a:t>
                      </a:r>
                      <a:r>
                        <a:rPr sz="1600" b="1" spc="-5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[D</a:t>
                      </a:r>
                      <a:r>
                        <a:rPr sz="1600" b="1" spc="-5" dirty="0" err="1">
                          <a:latin typeface="+mn-lt"/>
                          <a:cs typeface="Arial"/>
                        </a:rPr>
                        <a:t>escuento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]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+mn-lt"/>
                          <a:cs typeface="Arial"/>
                        </a:rPr>
                        <a:t>AñoFactura</a:t>
                      </a:r>
                      <a:endParaRPr sz="1600" b="1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spc="-20" dirty="0">
                          <a:latin typeface="+mn-lt"/>
                          <a:cs typeface="Arial"/>
                        </a:rPr>
                        <a:t>Y</a:t>
                      </a:r>
                      <a:r>
                        <a:rPr lang="es-MX" sz="1600" b="1" spc="-20" dirty="0">
                          <a:latin typeface="+mn-lt"/>
                          <a:cs typeface="Arial"/>
                        </a:rPr>
                        <a:t>EAR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spc="0" dirty="0" err="1">
                          <a:latin typeface="+mn-lt"/>
                          <a:cs typeface="Arial"/>
                        </a:rPr>
                        <a:t>Fecha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Factura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4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MesFactura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MONTH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spc="0" dirty="0" err="1">
                          <a:latin typeface="+mn-lt"/>
                          <a:cs typeface="Arial"/>
                        </a:rPr>
                        <a:t>Fecha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Factura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74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66950"/>
            <a:ext cx="464363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Relaciones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505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0974" y="441324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72AC1B0F-E92E-4E91-A4C7-767790042439}"/>
              </a:ext>
            </a:extLst>
          </p:cNvPr>
          <p:cNvSpPr txBox="1"/>
          <p:nvPr/>
        </p:nvSpPr>
        <p:spPr>
          <a:xfrm>
            <a:off x="989348" y="1352550"/>
            <a:ext cx="7336817" cy="103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dad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puedan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elec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r,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ontr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rma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encuentren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ais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otra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4584321" y="2073421"/>
            <a:ext cx="4483479" cy="2991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D79B1BCF-DCC8-4DCE-9377-04AFB6772AFE}"/>
              </a:ext>
            </a:extLst>
          </p:cNvPr>
          <p:cNvSpPr txBox="1"/>
          <p:nvPr/>
        </p:nvSpPr>
        <p:spPr>
          <a:xfrm>
            <a:off x="997193" y="2286308"/>
            <a:ext cx="3382676" cy="22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ó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ón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  </a:t>
            </a:r>
            <a:r>
              <a:rPr sz="1600" spc="-1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campos  </a:t>
            </a:r>
            <a:r>
              <a:rPr sz="1600" spc="-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comunes (c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umn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dos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permite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tomar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ra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el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cer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tro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737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92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247" y="1432560"/>
            <a:ext cx="5093399" cy="359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81219" y="1315780"/>
            <a:ext cx="2660961" cy="2694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si realiza una búsqueda de un pedido que realizó el cliente: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Juan González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al filtrar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a esa persona se puede ver que es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C101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filtraría los pedidos de ese cliente: mostraría solamente el 1 y 6.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849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676" y="1276350"/>
            <a:ext cx="5107933" cy="3782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36104" y="1276350"/>
            <a:ext cx="2786838" cy="3437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lnSpc>
                <a:spcPts val="850"/>
              </a:lnSpc>
              <a:spcBef>
                <a:spcPts val="8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Cada  tabla  debe  tener  un 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campo  llave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 el  cual  debe  ser  único,  es  decir,  no  se  debe repetir, y  no  estar  vacío.  Ese  campo  llave  va  a  servir  para  relacionar  las  tablas.  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el campo llave seria: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NoCliente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el campo llave sería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NoPedido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CEA63A-8565-4CAD-89DC-38074275DC2A}"/>
              </a:ext>
            </a:extLst>
          </p:cNvPr>
          <p:cNvSpPr/>
          <p:nvPr/>
        </p:nvSpPr>
        <p:spPr>
          <a:xfrm>
            <a:off x="4114800" y="1304274"/>
            <a:ext cx="914400" cy="157227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6F97A01-B057-458F-B657-0050B499BD2D}"/>
              </a:ext>
            </a:extLst>
          </p:cNvPr>
          <p:cNvSpPr/>
          <p:nvPr/>
        </p:nvSpPr>
        <p:spPr>
          <a:xfrm>
            <a:off x="4111781" y="3105150"/>
            <a:ext cx="914400" cy="179324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040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419" y="682751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35" y="3561508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48335" y="1250579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86861" y="2083504"/>
            <a:ext cx="6153375" cy="19285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Vista de diagrama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spc="-20" dirty="0">
                <a:solidFill>
                  <a:srgbClr val="FFC000"/>
                </a:solidFill>
                <a:cs typeface="Calibri"/>
              </a:rPr>
              <a:t>Relaciona las tablas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acuerdo  al campo llave de cada tabla (es el primer campo en cada una de ellas).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366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36238"/>
            <a:ext cx="7802881" cy="15820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Relaciona los campos de las siguientes Tablas:</a:t>
            </a:r>
          </a:p>
          <a:p>
            <a:pPr marL="12700">
              <a:lnSpc>
                <a:spcPct val="100000"/>
              </a:lnSpc>
            </a:pPr>
            <a:endParaRPr lang="es-MX" sz="1600" spc="0" dirty="0">
              <a:solidFill>
                <a:srgbClr val="C5DAEB"/>
              </a:solidFill>
              <a:cs typeface="Calibri"/>
            </a:endParaRP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837179B-9B28-4A83-98D4-B4276E1FD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07893"/>
            <a:ext cx="9144000" cy="22356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93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17CAEC-EAD9-4AC6-965A-95015A7F7E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2550"/>
            <a:ext cx="7696200" cy="3473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También les obsequiará un refrigerador a estos 10 comercios. Cada comercio necesita identificar los 10 productos que colocará en estos refrigeradores, la elección está alineada a las Ventas.  Apóyate con los segmentos de datos necesarios para la elección de las Marcas y configura las conexiones de informe según se requiera.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Cinco productos deberán ser marca Coca Cola, identifica los 5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Tres productos deberán ser marca Ciel, identifica los 3 nombres de producto con sus presentaciones que serán los elegidos. (Gráfico circular)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Dos productos deberán ser marca Jumex, identifica los 2 nombres de producto con sus presentaciones que serán los elegidos. (Gráfico barras)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3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66950"/>
            <a:ext cx="464363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Jerarquías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95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38281" y="141996"/>
            <a:ext cx="5519928" cy="1245670"/>
          </a:xfrm>
          <a:prstGeom prst="rect">
            <a:avLst/>
          </a:prstGeom>
        </p:spPr>
        <p:txBody>
          <a:bodyPr vert="horz" wrap="square" lIns="0" tIns="103098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8BAD4"/>
                </a:solidFill>
                <a:latin typeface="Calibri"/>
                <a:cs typeface="Calibri"/>
              </a:rPr>
              <a:t>una 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ra</a:t>
            </a:r>
            <a:r>
              <a:rPr sz="4000" spc="-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quía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9594" y="1247882"/>
            <a:ext cx="6926827" cy="3291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0200" marR="133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fo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car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delo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ot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rq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,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uede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ía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aís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up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egi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ón,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estado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uda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550"/>
              </a:lnSpc>
              <a:spcBef>
                <a:spcPts val="47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335" indent="-317500" algn="just">
              <a:lnSpc>
                <a:spcPct val="100099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1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b="1" spc="15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me </a:t>
            </a:r>
            <a:r>
              <a:rPr sz="1600" spc="-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 </a:t>
            </a:r>
            <a:r>
              <a:rPr sz="1600" spc="-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ower </a:t>
            </a:r>
            <a:r>
              <a:rPr sz="1600" spc="-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eto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itan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ecc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pla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ento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in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970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del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(Cat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-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eg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544" y="110109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una jerarquía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F49B866E-E37A-436D-BEB7-5D24E9DC1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629" y="1843277"/>
            <a:ext cx="2724150" cy="2762250"/>
          </a:xfrm>
          <a:prstGeom prst="rect">
            <a:avLst/>
          </a:prstGeom>
        </p:spPr>
      </p:pic>
      <p:sp>
        <p:nvSpPr>
          <p:cNvPr id="31" name="object 15">
            <a:extLst>
              <a:ext uri="{FF2B5EF4-FFF2-40B4-BE49-F238E27FC236}">
                <a16:creationId xmlns:a16="http://schemas.microsoft.com/office/drawing/2014/main" id="{F2364D12-9A7B-4E8C-8E89-2BC4E19E238B}"/>
              </a:ext>
            </a:extLst>
          </p:cNvPr>
          <p:cNvSpPr txBox="1"/>
          <p:nvPr/>
        </p:nvSpPr>
        <p:spPr>
          <a:xfrm>
            <a:off x="2596996" y="2202867"/>
            <a:ext cx="3422804" cy="12493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Crea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dirty="0">
                <a:solidFill>
                  <a:srgbClr val="C5DAEB"/>
                </a:solidFill>
                <a:cs typeface="Calibri"/>
              </a:rPr>
              <a:t>ía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pc="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ñ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pc="5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M</a:t>
            </a:r>
            <a:r>
              <a:rPr lang="es-MX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sFact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pc="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nómbrala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ñoM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05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32613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06658" y="-84890"/>
            <a:ext cx="5519928" cy="1245670"/>
          </a:xfrm>
          <a:prstGeom prst="rect">
            <a:avLst/>
          </a:prstGeom>
        </p:spPr>
        <p:txBody>
          <a:bodyPr vert="horz" wrap="square" lIns="0" tIns="3680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alizar</a:t>
            </a:r>
            <a:r>
              <a:rPr sz="4000" spc="-5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Gráfi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2518" y="1160780"/>
            <a:ext cx="6354282" cy="7497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tabLst>
                <a:tab pos="328613" algn="l"/>
                <a:tab pos="161925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menú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 err="1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 err="1">
                <a:solidFill>
                  <a:srgbClr val="FFC000"/>
                </a:solidFill>
                <a:latin typeface="Calibri"/>
                <a:cs typeface="Calibri"/>
              </a:rPr>
              <a:t>icio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selecc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ámica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sz="1800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800" spc="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din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deseas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3634" y="1958324"/>
            <a:ext cx="5085080" cy="2961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8" y="1418561"/>
            <a:ext cx="6012181" cy="27533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dos gráficos verticales: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b="1" dirty="0">
                <a:solidFill>
                  <a:srgbClr val="FFFF00"/>
                </a:solidFill>
                <a:cs typeface="Calibri"/>
              </a:rPr>
              <a:t>Gráfico 1.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Mediante un gráfico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columnas 3D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muestre:</a:t>
            </a:r>
          </a:p>
          <a:p>
            <a:pPr marL="8128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 del importe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de la Factura x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total de descuento$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469900" lvl="1" algn="just"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Agregue diseño, título, etiquetas de datos, título en los ejes.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b="1" dirty="0">
                <a:solidFill>
                  <a:srgbClr val="FFFF00"/>
                </a:solidFill>
                <a:cs typeface="Calibri"/>
              </a:rPr>
              <a:t>Gráfico 2.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Mediante un gráfico de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barras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5 clientes que más compraron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que por color se pueda distinguir cuánto compraron por cada forma de pago. </a:t>
            </a:r>
          </a:p>
          <a:p>
            <a:pPr marL="12700" algn="just"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       Agregue diseño, título, etiquetas de datos y títulos en los ejes.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1609875" y="1820020"/>
            <a:ext cx="2474862" cy="2162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25" y="1269459"/>
            <a:ext cx="3621734" cy="3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63378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1201614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29027" y="1898141"/>
            <a:ext cx="6094350" cy="1740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Mediante un gráfico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columnas 3D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muestre:</a:t>
            </a:r>
          </a:p>
          <a:p>
            <a:pPr marL="3556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 del importe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de la Factura x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total de descuento$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Agregue diseño, título, etiquetas de datos, título en los ejes. </a:t>
            </a:r>
          </a:p>
        </p:txBody>
      </p:sp>
    </p:spTree>
    <p:extLst>
      <p:ext uri="{BB962C8B-B14F-4D97-AF65-F5344CB8AC3E}">
        <p14:creationId xmlns:p14="http://schemas.microsoft.com/office/powerpoint/2010/main" val="3867918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42483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primer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1.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un gráfico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Columnas 3D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98F934B-7C94-4A04-94BA-CD0F1BDA8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235" y="2752089"/>
            <a:ext cx="6067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1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5262" y="1898715"/>
            <a:ext cx="2737285" cy="2586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</a:t>
            </a:r>
            <a:r>
              <a:rPr lang="es-MX"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TipoCliente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0543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73264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A7701E0-97E5-4867-97D6-813A32FB5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754" y="1803347"/>
            <a:ext cx="5825591" cy="32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2045AB-7635-42E2-88F3-80390678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414"/>
            <a:ext cx="8216361" cy="3786885"/>
          </a:xfrm>
        </p:spPr>
        <p:txBody>
          <a:bodyPr>
            <a:noAutofit/>
          </a:bodyPr>
          <a:lstStyle/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Arca Continental además les dará un bono del 3% de sus importes vendidos para remodelación de las tiendas de conveniencia.  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Bono 3% que será el 3%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para obtener las utilidades que resultan del 30%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productos que generan más utilidades? Muestra los valores en el gráfico. Gráfico de columnas 3D Agrupado.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comercios con el bono más alto? Muestra los valores en el gráfico. Gráfico de barras 3D Agrupado.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Interpreta las respuestas encontradas y haz una propuesta de una estrategia de ventas en base a tu análisis de los datos.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Gracias a las recomendaciones de tus clientes, el pequeño empresario te contrata como consultor, te entrega sus datos en Excel, especificaciones que te ayudarán a depurarlos y formatearlos para generarle su base de datos partiendo de las preguntas que necesita responderse.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4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180" y="1737529"/>
            <a:ext cx="4159942" cy="25297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Promedio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con el botón derecho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seleccione  del menú contextual la opción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Configuración de campo de 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084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762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7C2D494-18C5-4131-9742-0B7F2A82F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241" y="1799898"/>
            <a:ext cx="3973138" cy="26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43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9789" y="2162018"/>
            <a:ext cx="3639821" cy="14651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la operación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Suma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36EC0CC-0E4D-49B0-9D78-1DD2E09C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191" y="1110460"/>
            <a:ext cx="38671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46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0200" y="1450746"/>
            <a:ext cx="6403664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AE1BB29-9F9A-4AED-B0C2-9E6A5B173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895475"/>
            <a:ext cx="6048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70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0200" y="1337539"/>
            <a:ext cx="6924040" cy="75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también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Descuento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campo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Descuento$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Total de Descuento$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06619C-F9F3-4911-9395-3BB4734F5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6" y="2252605"/>
            <a:ext cx="8999987" cy="28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49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4725" y="117632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Seleccionar un estilo de diseño predefinido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BA22ED3-DF9F-4506-B21D-01D024AD1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606284"/>
            <a:ext cx="5819775" cy="33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7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01078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(Encima del gráfico).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 importe vs Descuento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F0AADD4-0CCC-47F5-9E89-EAC32D6DC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898" y="2035014"/>
            <a:ext cx="6057902" cy="28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91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5124" y="126335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 importe vs Descuento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B16C30A-51E5-4855-A39E-5EF0D2563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259" y="1760126"/>
            <a:ext cx="6258463" cy="28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74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01078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94891CE-DB6F-4B07-A6C4-DB48D4446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679" y="2115395"/>
            <a:ext cx="6085701" cy="28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44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8600" y="1282643"/>
            <a:ext cx="7871355" cy="4001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E37A3BA-1E20-44B8-8311-60DB6511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794" y="1771650"/>
            <a:ext cx="6290541" cy="28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95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Vertical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Importe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vertical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0069F73-F047-432F-A3EE-BC8F669E8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2381250"/>
            <a:ext cx="585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9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Etiquetas de datos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Más opciones de la etiqueta de datos…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únicamente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sección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Opciones de etiqueta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b="1" spc="-10" dirty="0">
              <a:solidFill>
                <a:srgbClr val="FFC000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etiquetas a los datos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6A3B43D-296C-41D1-A3A1-A4B4B4152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922" y="2260004"/>
            <a:ext cx="7805421" cy="28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46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84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9524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etiquetas a los datos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3478B8-B099-4F30-ADCF-DA47A7954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0" y="1690507"/>
            <a:ext cx="67627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09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95600" y="36220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845516" y="93003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41701" y="1835710"/>
            <a:ext cx="5340604" cy="1870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Mediante un gráfico de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barras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clientes que más compraron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por color se pueda distinguir cuánto compraron por cada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Agregue diseño, título, etiquetas de datos y títulos en los ejes.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411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0015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segundo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Gráficos recomendados &gt;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Barras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3F9B093-DE1C-43DC-9CB1-8A3924941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76" y="2615471"/>
            <a:ext cx="5467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5661" y="1209179"/>
            <a:ext cx="7387556" cy="1362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importe de los clientes por forma de pago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del cliente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la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571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6249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Importe de los clientes por forma de pago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323C5C8-C2BB-4C51-85A0-BD73586E2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4" y="2623465"/>
            <a:ext cx="6407785" cy="23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34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7609" y="1059238"/>
            <a:ext cx="7947660" cy="66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la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como Leyenda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Arrastre el campo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del cuadrante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Ejes (categorías)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al cuadrante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Leyenda (serie)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.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esta forma se configura por color la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Forma de pago.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571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6249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Configura por color la Forma de pago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DD32031-135B-49AE-96F3-C6F33ED62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02" y="2115198"/>
            <a:ext cx="7253216" cy="29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56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9704" y="1215526"/>
            <a:ext cx="5781466" cy="1945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cinco clientes que más compraron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Mostrar los 5 clientes que más compraron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1D8F5A0-0CC0-4790-81CC-4DC0D3653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877" y="1843811"/>
            <a:ext cx="4320733" cy="316633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A103C7D-3F80-49AF-B310-287BBE7C5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07" y="3450590"/>
            <a:ext cx="4610100" cy="1123950"/>
          </a:xfrm>
          <a:prstGeom prst="rect">
            <a:avLst/>
          </a:prstGeom>
        </p:spPr>
      </p:pic>
      <p:sp>
        <p:nvSpPr>
          <p:cNvPr id="26" name="object 15">
            <a:extLst>
              <a:ext uri="{FF2B5EF4-FFF2-40B4-BE49-F238E27FC236}">
                <a16:creationId xmlns:a16="http://schemas.microsoft.com/office/drawing/2014/main" id="{F1C86ADD-16B1-4944-9269-7FE0E1A78DC5}"/>
              </a:ext>
            </a:extLst>
          </p:cNvPr>
          <p:cNvSpPr txBox="1"/>
          <p:nvPr/>
        </p:nvSpPr>
        <p:spPr>
          <a:xfrm>
            <a:off x="624443" y="1604943"/>
            <a:ext cx="4198824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294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412284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362200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Mostrar los 5 clientes que más compraron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C207B77-ADA9-4744-BCC9-42D1A7E7E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487" y="1540650"/>
            <a:ext cx="6456430" cy="28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2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Cambiar el tipo de gráfico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6F7370C-9776-45A4-B36C-28677DE6B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714" y="2853754"/>
            <a:ext cx="5657850" cy="1438275"/>
          </a:xfrm>
          <a:prstGeom prst="rect">
            <a:avLst/>
          </a:prstGeom>
        </p:spPr>
      </p:pic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3D 100% apilada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 &gt; Barras 3D 100% apilada.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267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Cambiar el tipo de gráfico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6946902" cy="384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3D 100% apilada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para que las tres formas de pago queden apiladas en cada barra.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82B1384-9390-4367-99E6-E29B33132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859" y="2113282"/>
            <a:ext cx="5829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4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2146" y="526203"/>
            <a:ext cx="436445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561508"/>
            <a:ext cx="1614784" cy="129624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67000" y="1195929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747770" y="2122678"/>
            <a:ext cx="5405630" cy="10076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20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20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20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ventasCoca_Matricula.xls.</a:t>
            </a:r>
            <a:endParaRPr sz="2000"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117632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Seleccionar un estilo de diseño predefinido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22A4BEF-36EF-44C9-A63A-1D7400098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970" y="1543720"/>
            <a:ext cx="6267565" cy="35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1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159237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Encima del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LOS 5 CLIENTES QUE MÁS COMPRARON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207175B-6233-4FB3-BF3C-82EDCFA28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782" y="2266950"/>
            <a:ext cx="5810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067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016" y="1199075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IMPORTE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389BB7B-E8EA-470E-BF22-9746950AD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2824"/>
            <a:ext cx="58197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9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CLIENTES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 al eje vertical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CFEFFB4-A4ED-43D9-BD58-0F2FBADA8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88" y="2295947"/>
            <a:ext cx="6155344" cy="26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73355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Realizar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gráficos con segmentación de datos y escala de tiempo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099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8400" y="128641"/>
            <a:ext cx="5120640" cy="1245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Agr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ga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segm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ntación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de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datos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y 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scala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tie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po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039" y="1629409"/>
            <a:ext cx="7655561" cy="1734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193040" algn="just">
              <a:lnSpc>
                <a:spcPct val="100099"/>
              </a:lnSpc>
              <a:tabLst>
                <a:tab pos="330200" algn="l"/>
              </a:tabLst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tiempo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ilt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ten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mún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algo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eda 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71450" indent="-171450" algn="just">
              <a:lnSpc>
                <a:spcPts val="600"/>
              </a:lnSpc>
              <a:spcBef>
                <a:spcPts val="1"/>
              </a:spcBef>
              <a:buFont typeface="Wingdings" panose="05000000000000000000" pitchFamily="2" charset="2"/>
              <a:buChar char="v"/>
            </a:pPr>
            <a:endParaRPr sz="600" dirty="0"/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na el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6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li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Se da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 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el menú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ál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sis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de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ico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 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y dent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 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7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la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18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s-MX" b="1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lang="es-MX"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Insertar escala de tiempo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459479"/>
            <a:ext cx="5562600" cy="149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613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60" y="3446526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181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 y escala de tiempo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747770" y="2105088"/>
            <a:ext cx="6091429" cy="931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Selecciona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Gráfico1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se desea quede ligado al filtro.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FechaFactura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745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105697" y="1255110"/>
            <a:ext cx="4533104" cy="1545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Segmentación de datos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750DEE-F378-4FB1-ADBC-D531EDF51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589" y="1192411"/>
            <a:ext cx="3181350" cy="22479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F8ACC7D-B376-42A7-8CB7-2BB6E33C3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842" y="2509118"/>
            <a:ext cx="1849442" cy="25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54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89693" y="264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139609" y="831988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975974" y="1492285"/>
            <a:ext cx="5066503" cy="321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B21BB47-FCE3-4D22-A86E-B53D8A7D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974" y="1973230"/>
            <a:ext cx="8040835" cy="28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6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3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495240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969189" y="1320507"/>
            <a:ext cx="4239326" cy="15239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86453F4-F4E9-430C-B7CB-60A402EF7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934" y="1329267"/>
            <a:ext cx="3171825" cy="24193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5019E08-479B-467C-852E-DE2EBBCC3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571" y="2591064"/>
            <a:ext cx="2081834" cy="23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2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113316" y="1821516"/>
            <a:ext cx="6367506" cy="2468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Ordena en forma ascendente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(de menor a mayor) por el campo llave (campo que está entre paréntesis),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3084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800040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752600" y="1511790"/>
            <a:ext cx="4212411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9E7488B-3B20-492C-B061-53ECDCD69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2" y="2287353"/>
            <a:ext cx="9033846" cy="27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10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53414" y="186690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Vincular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la segmentación de datos en dos gráficos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1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1864" y="248375"/>
            <a:ext cx="6444615" cy="885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incular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gme</a:t>
            </a:r>
            <a:r>
              <a:rPr sz="2800" spc="1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tac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ón</a:t>
            </a:r>
            <a:r>
              <a:rPr sz="2800" spc="-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ca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tiem</a:t>
            </a:r>
            <a:r>
              <a:rPr sz="2800" spc="1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 a más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áfico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021" y="1468121"/>
            <a:ext cx="7389179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segmentación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escala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tiempo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que desees vincular.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3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ecesit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mos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vincularl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lang="es-MX" sz="1600" dirty="0"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7244" y="2147105"/>
            <a:ext cx="4607064" cy="2925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AB73BB6-EAD0-4E51-A472-B83C18F48EE4}"/>
              </a:ext>
            </a:extLst>
          </p:cNvPr>
          <p:cNvSpPr txBox="1"/>
          <p:nvPr/>
        </p:nvSpPr>
        <p:spPr>
          <a:xfrm>
            <a:off x="1049811" y="2558520"/>
            <a:ext cx="3217390" cy="1975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ts val="6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/>
          </a:p>
          <a:p>
            <a:pPr marL="12065" marR="12700" algn="just">
              <a:lnSpc>
                <a:spcPct val="100099"/>
              </a:lnSpc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ven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aja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lar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grá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iem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 </a:t>
            </a:r>
            <a:r>
              <a:rPr sz="1600" spc="-1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segm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ac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ón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escala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ie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3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sz="1600" spc="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-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 gráficos que tengas seleccionados.</a:t>
            </a: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514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90" y="3569814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082178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81637" y="1718385"/>
            <a:ext cx="5781467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Seleccionar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lang="es-MX"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lic</a:t>
            </a:r>
            <a:r>
              <a:rPr lang="es-MX"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10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ex</a:t>
            </a:r>
            <a:r>
              <a:rPr lang="es-MX" sz="1600" b="1" spc="-25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es</a:t>
            </a:r>
            <a:r>
              <a:rPr lang="es-MX"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orm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cc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am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3949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06979" y="34502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56895" y="912851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400679" y="1703705"/>
            <a:ext cx="4399921" cy="1391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y del menú contextual seleccionar: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rgbClr val="FFC000"/>
                </a:solidFill>
                <a:cs typeface="Calibri"/>
              </a:rPr>
              <a:t>…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C99F293-4910-4B18-997D-F8205811D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171" y="1776094"/>
            <a:ext cx="3695700" cy="28098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BA8B7F6-AC81-4E15-B46D-CA9FE128D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82" y="3130549"/>
            <a:ext cx="38195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743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45583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95499" y="548778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1279617" y="1082358"/>
            <a:ext cx="7286251" cy="10319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y del menú contextual seleccionar: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rgbClr val="FFC000"/>
                </a:solidFill>
                <a:cs typeface="Calibri"/>
              </a:rPr>
              <a:t>…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7365CCC-8BED-468F-9A8A-D8CB89E26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480" y="2217364"/>
            <a:ext cx="6671995" cy="28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08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D839F93-BADD-495A-B94E-929D466C6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22" y="1063381"/>
            <a:ext cx="6861757" cy="401252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45583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95499" y="548778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Aplicar filtro: Tipo Cliente y Fecha Factura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5857239" y="3446113"/>
            <a:ext cx="2225042" cy="8319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marL="12065" marR="12700" algn="just"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Ejemplo:  </a:t>
            </a:r>
          </a:p>
          <a:p>
            <a:pPr marL="297815" marR="12700" indent="-285750" algn="just">
              <a:buFont typeface="Arial" panose="020B0604020202020204" pitchFamily="34" charset="0"/>
              <a:buChar char="•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Tipo Cliente: </a:t>
            </a:r>
            <a:r>
              <a:rPr lang="es-MX" sz="1600" b="1" spc="5" dirty="0">
                <a:solidFill>
                  <a:schemeClr val="bg1"/>
                </a:solidFill>
                <a:cs typeface="Calibri"/>
              </a:rPr>
              <a:t>Mediano</a:t>
            </a:r>
          </a:p>
          <a:p>
            <a:pPr marL="354965" marR="12700" indent="-342900" algn="just">
              <a:buFont typeface="Arial" panose="020B0604020202020204" pitchFamily="34" charset="0"/>
              <a:buChar char="•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Fecha Factura: </a:t>
            </a:r>
            <a:r>
              <a:rPr lang="es-MX" sz="1600" b="1" spc="5" dirty="0">
                <a:solidFill>
                  <a:schemeClr val="bg1"/>
                </a:solidFill>
                <a:cs typeface="Calibri"/>
              </a:rPr>
              <a:t>Marzo</a:t>
            </a:r>
          </a:p>
        </p:txBody>
      </p:sp>
    </p:spTree>
    <p:extLst>
      <p:ext uri="{BB962C8B-B14F-4D97-AF65-F5344CB8AC3E}">
        <p14:creationId xmlns:p14="http://schemas.microsoft.com/office/powerpoint/2010/main" val="19901209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860B5B98-C9E4-4671-93DB-2628CFF2B010}"/>
              </a:ext>
            </a:extLst>
          </p:cNvPr>
          <p:cNvSpPr txBox="1"/>
          <p:nvPr/>
        </p:nvSpPr>
        <p:spPr>
          <a:xfrm>
            <a:off x="960771" y="2187437"/>
            <a:ext cx="1706229" cy="122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Si seleccionas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ENE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solamente aparecerá información de las facturas del mes de Enero.</a:t>
            </a:r>
            <a:endParaRPr sz="14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1130CD3-2266-4C0A-9435-43E87B2FC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869" y="1272770"/>
            <a:ext cx="6197810" cy="36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52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27220DE-8311-4648-80AE-EF4230DDA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615" y="1636295"/>
            <a:ext cx="8127993" cy="3398047"/>
          </a:xfrm>
          <a:prstGeom prst="rect">
            <a:avLst/>
          </a:prstGeom>
        </p:spPr>
      </p:pic>
      <p:sp>
        <p:nvSpPr>
          <p:cNvPr id="23" name="object 15">
            <a:extLst>
              <a:ext uri="{FF2B5EF4-FFF2-40B4-BE49-F238E27FC236}">
                <a16:creationId xmlns:a16="http://schemas.microsoft.com/office/drawing/2014/main" id="{E6EAFFF4-471E-4DEC-BF65-17DFF9B033CB}"/>
              </a:ext>
            </a:extLst>
          </p:cNvPr>
          <p:cNvSpPr txBox="1"/>
          <p:nvPr/>
        </p:nvSpPr>
        <p:spPr>
          <a:xfrm>
            <a:off x="1175066" y="1259364"/>
            <a:ext cx="7826693" cy="3769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2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61904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3987" y="2857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135963"/>
            <a:ext cx="1143000" cy="917526"/>
          </a:xfrm>
          <a:prstGeom prst="rect">
            <a:avLst/>
          </a:prstGeom>
        </p:spPr>
      </p:pic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43987" y="3089721"/>
            <a:ext cx="5504663" cy="31687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9932A4C9-3A34-45B0-8201-C026CA5EFE6F}"/>
              </a:ext>
            </a:extLst>
          </p:cNvPr>
          <p:cNvSpPr txBox="1"/>
          <p:nvPr/>
        </p:nvSpPr>
        <p:spPr>
          <a:xfrm>
            <a:off x="2636543" y="1034795"/>
            <a:ext cx="6303216" cy="39727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Ejercicio11_matrícula.xls,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lo siguiente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spcAft>
                <a:spcPts val="600"/>
              </a:spcAft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FacturasProductos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realiza un cálculo que obtenga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IVA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del importe de la factura. Cambia el nombre de la columna por IVA. Recuerda que la tasa de IVA estándar en México es del 16%.</a:t>
            </a:r>
            <a:endParaRPr lang="es-MX" sz="600" dirty="0"/>
          </a:p>
          <a:p>
            <a:pPr marL="355600" marR="137160" indent="-342900">
              <a:lnSpc>
                <a:spcPct val="100000"/>
              </a:lnSpc>
              <a:buClr>
                <a:srgbClr val="18BAD4"/>
              </a:buClr>
              <a:buSzPct val="77777"/>
              <a:buFont typeface="Arial"/>
              <a:buAutoNum type="arabicPeriod" startAt="2"/>
              <a:tabLst>
                <a:tab pos="3549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Crea dos gráficos verticales que cumplan con lo siguiente:</a:t>
            </a: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Arial"/>
              <a:buAutoNum type="arabicPeriod" startAt="2"/>
            </a:pPr>
            <a:endParaRPr lang="es-MX" sz="550" dirty="0"/>
          </a:p>
          <a:p>
            <a:pPr marL="812800" marR="12700" lvl="2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Gráfico 1.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columnas 3D que muestre los 5 productos menos vendidos mostrando 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nombre de producto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 Agrega diseño al gráfico.</a:t>
            </a:r>
          </a:p>
          <a:p>
            <a:pPr marL="1085850" lvl="2" indent="-171450">
              <a:lnSpc>
                <a:spcPts val="550"/>
              </a:lnSpc>
              <a:spcBef>
                <a:spcPts val="47"/>
              </a:spcBef>
              <a:buClr>
                <a:srgbClr val="18BAD4"/>
              </a:buClr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Gráfico 2.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barras que muestre cuantas facturas hay en cada estatus y tipo de compra. Agrega diseño al gráfico.</a:t>
            </a:r>
          </a:p>
          <a:p>
            <a:pPr marL="1085850" lvl="2" indent="-171450">
              <a:lnSpc>
                <a:spcPts val="600"/>
              </a:lnSpc>
              <a:buClr>
                <a:srgbClr val="18BAD4"/>
              </a:buClr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gráfico 2, agrega un segmento de datos por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Estatus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gráfico 1, agrega una escala de tiempo por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Vincular la segmentación de datos en los dos gráficos.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1098550" lvl="1" indent="-285750"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60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232212"/>
            <a:ext cx="430450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800040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12C3092C-9E13-4D08-8D22-6F78103AF08B}"/>
              </a:ext>
            </a:extLst>
          </p:cNvPr>
          <p:cNvSpPr txBox="1"/>
          <p:nvPr/>
        </p:nvSpPr>
        <p:spPr>
          <a:xfrm>
            <a:off x="1252100" y="1468120"/>
            <a:ext cx="6726039" cy="3196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Quita los valores repetidos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tomando como base el campo llave (campo que está entre paréntesis) de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una celda de la tabla.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hacer uso de la opción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Quitar duplicados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dos gráficos verticales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1609875" y="1820020"/>
            <a:ext cx="2474862" cy="2162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25" y="1320823"/>
            <a:ext cx="3621734" cy="3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70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6795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Mostrar los 5 productos menos vendidos</a:t>
            </a: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E076FEF-0E0E-422F-82E2-1B0877482132}"/>
              </a:ext>
            </a:extLst>
          </p:cNvPr>
          <p:cNvSpPr txBox="1"/>
          <p:nvPr/>
        </p:nvSpPr>
        <p:spPr>
          <a:xfrm>
            <a:off x="1114067" y="1263190"/>
            <a:ext cx="6590600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producto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productos menos vendidos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C01049-6FEC-44CE-BEFD-8A831A2EB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567" y="2686550"/>
            <a:ext cx="5253992" cy="23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90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6795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Mostrar los 5 productos menos vendidos</a:t>
            </a: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E076FEF-0E0E-422F-82E2-1B0877482132}"/>
              </a:ext>
            </a:extLst>
          </p:cNvPr>
          <p:cNvSpPr txBox="1"/>
          <p:nvPr/>
        </p:nvSpPr>
        <p:spPr>
          <a:xfrm>
            <a:off x="1114067" y="1263190"/>
            <a:ext cx="6590600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producto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productos menos vendidos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C01049-6FEC-44CE-BEFD-8A831A2EB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567" y="2686550"/>
            <a:ext cx="5253992" cy="23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1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200150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&gt; Columnas 3D.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B53D684-751C-4401-BC14-413837DEF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935" y="2684779"/>
            <a:ext cx="58007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99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C2898B-E36A-4BF8-B28F-D04243BBF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138" y="1856740"/>
            <a:ext cx="5791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198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5979" y="1314450"/>
            <a:ext cx="7068821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Seleccionar un estilo de diseño predefinido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4B5E941-6995-4022-B2E6-E6FCA8F5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5" y="1880941"/>
            <a:ext cx="5810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881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5756" y="1062824"/>
            <a:ext cx="7871355" cy="141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MENOS VENDIDOS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horizontal: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vertical: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títulos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96FECF7-9161-4EFC-A10F-0A5E3010A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36" y="2381141"/>
            <a:ext cx="5887690" cy="26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14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4D4240A-D64B-4764-B3DC-E6004581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034" y="1952967"/>
            <a:ext cx="5972175" cy="261937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13119" y="1327572"/>
            <a:ext cx="8044895" cy="386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cuántas facturas hay en cada estatus y tipo de compra. </a:t>
            </a:r>
          </a:p>
        </p:txBody>
      </p:sp>
    </p:spTree>
    <p:extLst>
      <p:ext uri="{BB962C8B-B14F-4D97-AF65-F5344CB8AC3E}">
        <p14:creationId xmlns:p14="http://schemas.microsoft.com/office/powerpoint/2010/main" val="38888718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95419" y="1197015"/>
            <a:ext cx="820728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cuántas facturas hay en cada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824E986-7781-4E2E-B351-B9972BAA8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229" y="1695677"/>
            <a:ext cx="3973138" cy="2629034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4ABD6F5-C121-432E-9717-758A22A88C64}"/>
              </a:ext>
            </a:extLst>
          </p:cNvPr>
          <p:cNvSpPr/>
          <p:nvPr/>
        </p:nvSpPr>
        <p:spPr>
          <a:xfrm>
            <a:off x="248920" y="1620151"/>
            <a:ext cx="4392931" cy="231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Recuento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con el botón derecho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seleccione  del menú contextual la opción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Configuración de campo de 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2962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95419" y="1197015"/>
            <a:ext cx="820728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cuántas facturas hay en cada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4ABD6F5-C121-432E-9717-758A22A88C64}"/>
              </a:ext>
            </a:extLst>
          </p:cNvPr>
          <p:cNvSpPr/>
          <p:nvPr/>
        </p:nvSpPr>
        <p:spPr>
          <a:xfrm>
            <a:off x="248920" y="1620151"/>
            <a:ext cx="807466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Recuento de </a:t>
            </a:r>
            <a:r>
              <a:rPr lang="es-MX"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ED96B21-CF2B-43AE-B5EC-E48D719BA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387" y="2194643"/>
            <a:ext cx="59912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4803" y="1575386"/>
            <a:ext cx="6014394" cy="291025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de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PRESENTACION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NOMBRE_GRUPO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de sus hojas de datos correspondientes.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Por ejemplo: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Marcas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CVE_MARCA.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200150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 &gt; Barras agrupadas.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C7A431F-1AC9-4774-90A2-76BB9A9D4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245" y="2590163"/>
            <a:ext cx="3806973" cy="23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199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2BF9C89-84A1-4D08-8DE1-7488922FE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210" y="1871909"/>
            <a:ext cx="5886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027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2BF9C89-84A1-4D08-8DE1-7488922FE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210" y="1871909"/>
            <a:ext cx="5886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05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7609" y="1467948"/>
            <a:ext cx="7516991" cy="1049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como Leyenda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Arrastre el campo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del cuadrante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Ejes (categorías)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al cuadrante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Leyenda (serie)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.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esta forma se configura por color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857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535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Configura por color el Tipo de compra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454992E-1905-4154-AC6A-C31F5F62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" y="2750066"/>
            <a:ext cx="9144000" cy="23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752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5979" y="1314450"/>
            <a:ext cx="7068821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Seleccionar un estilo de diseño predefinido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028F307-6596-4FCC-AC3D-7BBDA0842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798955"/>
            <a:ext cx="5934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5756" y="1062824"/>
            <a:ext cx="7871355" cy="141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 POR ESTATUS Y TIPO DE COMPRA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horizontal: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 DE FACTURAS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vertical: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ESTATUS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títulos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4F2239F-FF59-4C90-967A-0F968A98A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390421"/>
            <a:ext cx="5943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164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039" y="1212067"/>
            <a:ext cx="7871355" cy="969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 Segmentación de datos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spc="-1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Agrega segmentación de datos por Estatus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7926EB3-5634-4348-9A4D-E5BF3D03A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78" y="2393244"/>
            <a:ext cx="8491776" cy="27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50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039" y="1397346"/>
            <a:ext cx="7871355" cy="969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Agrega una escala de tiempo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Fecha factura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128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1600" spc="-1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454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Agrega una escala de tiempo por Fecha factura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B94A30F-731F-4265-BD53-0842B12CD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008" y="2749043"/>
            <a:ext cx="9245008" cy="23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10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117219" y="592075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B00FF3-D99F-44EF-9A90-6C5417E6CF5F}"/>
              </a:ext>
            </a:extLst>
          </p:cNvPr>
          <p:cNvSpPr/>
          <p:nvPr/>
        </p:nvSpPr>
        <p:spPr>
          <a:xfrm>
            <a:off x="1992497" y="1201675"/>
            <a:ext cx="6313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los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A14A2384-D151-4442-85A7-15A9B85D8B16}"/>
              </a:ext>
            </a:extLst>
          </p:cNvPr>
          <p:cNvSpPr txBox="1"/>
          <p:nvPr/>
        </p:nvSpPr>
        <p:spPr>
          <a:xfrm>
            <a:off x="2065158" y="1930022"/>
            <a:ext cx="5781467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Seleccionar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lang="es-MX"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lic</a:t>
            </a:r>
            <a:r>
              <a:rPr lang="es-MX"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10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ex</a:t>
            </a:r>
            <a:r>
              <a:rPr lang="es-MX" sz="1600" b="1" spc="-25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es</a:t>
            </a:r>
            <a:r>
              <a:rPr lang="es-MX"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orm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cc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am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Estatus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5671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286000" y="35064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B00FF3-D99F-44EF-9A90-6C5417E6CF5F}"/>
              </a:ext>
            </a:extLst>
          </p:cNvPr>
          <p:cNvSpPr/>
          <p:nvPr/>
        </p:nvSpPr>
        <p:spPr>
          <a:xfrm>
            <a:off x="2209800" y="644664"/>
            <a:ext cx="6313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los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2602FD5-DF4D-4D4E-9297-C7A30113E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833" y="1122679"/>
            <a:ext cx="6635618" cy="39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7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</TotalTime>
  <Words>4884</Words>
  <Application>Microsoft Office PowerPoint</Application>
  <PresentationFormat>Presentación en pantalla (16:9)</PresentationFormat>
  <Paragraphs>796</Paragraphs>
  <Slides>99</Slides>
  <Notes>85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99</vt:i4>
      </vt:variant>
    </vt:vector>
  </HeadingPairs>
  <TitlesOfParts>
    <vt:vector size="103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una jerarquía</vt:lpstr>
      <vt:lpstr>Presentación de PowerPoint</vt:lpstr>
      <vt:lpstr>Presentación de PowerPoint</vt:lpstr>
      <vt:lpstr>Realizar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164</cp:revision>
  <dcterms:created xsi:type="dcterms:W3CDTF">2019-07-19T16:48:02Z</dcterms:created>
  <dcterms:modified xsi:type="dcterms:W3CDTF">2019-12-02T17:26:47Z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