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8" r:id="rId12"/>
    <p:sldId id="269" r:id="rId13"/>
    <p:sldId id="274" r:id="rId14"/>
    <p:sldId id="271" r:id="rId15"/>
    <p:sldId id="272" r:id="rId16"/>
    <p:sldId id="275" r:id="rId17"/>
    <p:sldId id="277" r:id="rId18"/>
    <p:sldId id="279" r:id="rId19"/>
    <p:sldId id="278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6" autoAdjust="0"/>
  </p:normalViewPr>
  <p:slideViewPr>
    <p:cSldViewPr>
      <p:cViewPr varScale="1">
        <p:scale>
          <a:sx n="61" d="100"/>
          <a:sy n="61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20820-8F38-4090-BDDE-4F58FB4B946F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8E947-9EE7-4471-A218-CC1ABDCA17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2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9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5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32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9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3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3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55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9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0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6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CB93-5EDE-4049-B808-0CD93C97E4D2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3447-292B-4304-BA2A-5F3E0DAC48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63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Sentencia de control IF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95" y="3429000"/>
            <a:ext cx="2848773" cy="28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71376" y="1844824"/>
            <a:ext cx="676949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Definir el algoritmo y el programa en C</a:t>
            </a:r>
          </a:p>
          <a:p>
            <a:pPr algn="ctr">
              <a:lnSpc>
                <a:spcPts val="4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que determina la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relación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existente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entre 2 números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(mayor, menor o igual).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1205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0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6 CuadroTexto"/>
          <p:cNvSpPr txBox="1">
            <a:spLocks noChangeArrowheads="1"/>
          </p:cNvSpPr>
          <p:nvPr/>
        </p:nvSpPr>
        <p:spPr bwMode="auto">
          <a:xfrm>
            <a:off x="611188" y="404813"/>
            <a:ext cx="7561262" cy="6196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Relación entre dos números</a:t>
            </a:r>
          </a:p>
          <a:p>
            <a:pPr eaLnBrk="1" hangingPunct="1">
              <a:lnSpc>
                <a:spcPts val="2800"/>
              </a:lnSpc>
              <a:defRPr/>
            </a:pPr>
            <a:endParaRPr lang="es-MX" sz="2300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var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entero : a, b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rgbClr val="FF0000"/>
                </a:solidFill>
              </a:rPr>
              <a:t>Inicio</a:t>
            </a:r>
          </a:p>
          <a:p>
            <a:pPr>
              <a:lnSpc>
                <a:spcPts val="2800"/>
              </a:lnSpc>
              <a:defRPr/>
            </a:pP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(“Introduce a : ”)</a:t>
            </a:r>
          </a:p>
          <a:p>
            <a:pPr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(a)</a:t>
            </a:r>
          </a:p>
          <a:p>
            <a:pPr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(“Introduce b : ”)</a:t>
            </a:r>
          </a:p>
          <a:p>
            <a:pPr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(b)</a:t>
            </a:r>
            <a:endParaRPr lang="es-MX" sz="2300" b="1" dirty="0">
              <a:solidFill>
                <a:schemeClr val="bg2">
                  <a:lumMod val="25000"/>
                </a:schemeClr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</a:t>
            </a:r>
            <a:r>
              <a:rPr lang="es-MX" sz="2300" b="1" dirty="0">
                <a:solidFill>
                  <a:srgbClr val="3333CC"/>
                </a:solidFill>
              </a:rPr>
              <a:t>si</a:t>
            </a:r>
            <a:r>
              <a:rPr lang="es-MX" sz="2300" dirty="0">
                <a:solidFill>
                  <a:srgbClr val="3333CC"/>
                </a:solidFill>
              </a:rPr>
              <a:t>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a &gt; b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(“a es mayor que b”)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</a:t>
            </a:r>
            <a:r>
              <a:rPr lang="es-MX" sz="2300" b="1" dirty="0">
                <a:solidFill>
                  <a:srgbClr val="3333CC"/>
                </a:solidFill>
              </a:rPr>
              <a:t>si_no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/>
              <a:t>            </a:t>
            </a:r>
            <a:r>
              <a:rPr lang="es-MX" sz="2300" b="1" dirty="0">
                <a:solidFill>
                  <a:srgbClr val="3333CC"/>
                </a:solidFill>
              </a:rPr>
              <a:t>si</a:t>
            </a:r>
            <a:r>
              <a:rPr lang="es-MX" sz="2300" dirty="0">
                <a:solidFill>
                  <a:srgbClr val="3333CC"/>
                </a:solidFill>
              </a:rPr>
              <a:t>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a &lt; b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          	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(“a es menor que b”)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           </a:t>
            </a:r>
            <a:r>
              <a:rPr lang="es-MX" sz="2300" b="1" dirty="0">
                <a:solidFill>
                  <a:srgbClr val="3333CC"/>
                </a:solidFill>
              </a:rPr>
              <a:t>si_no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dirty="0"/>
              <a:t> 	      </a:t>
            </a:r>
            <a:r>
              <a:rPr lang="es-MX" sz="23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</a:rPr>
              <a:t>(“Son iguales”)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es-MX" sz="2300" b="1" dirty="0">
                <a:solidFill>
                  <a:srgbClr val="FF0000"/>
                </a:solidFill>
              </a:rPr>
              <a:t>fin</a:t>
            </a:r>
            <a:endParaRPr lang="es-MX" sz="23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1" y="1202824"/>
            <a:ext cx="2710234" cy="179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44616" y="2998763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57364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657944"/>
            <a:ext cx="7086600" cy="57953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3600" b="1" dirty="0">
                <a:solidFill>
                  <a:srgbClr val="3333CC"/>
                </a:solidFill>
              </a:rPr>
              <a:t>  </a:t>
            </a:r>
            <a:r>
              <a:rPr lang="es-ES_tradnl" sz="2400" b="1" dirty="0" err="1">
                <a:solidFill>
                  <a:srgbClr val="3333CC"/>
                </a:solidFill>
              </a:rPr>
              <a:t>int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a, b;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s-ES_tradnl" sz="2400" b="1" dirty="0">
              <a:solidFill>
                <a:srgbClr val="3333CC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</a:rPr>
              <a:t>   </a:t>
            </a:r>
            <a:r>
              <a:rPr lang="es-ES_tradnl" sz="2400" b="1" dirty="0" err="1">
                <a:solidFill>
                  <a:srgbClr val="3333CC"/>
                </a:solidFill>
              </a:rPr>
              <a:t>if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( a  &gt; b 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_tradnl" sz="2400" b="1" dirty="0">
                <a:solidFill>
                  <a:schemeClr val="accent2"/>
                </a:solidFill>
              </a:rPr>
              <a:t>“%i es mayor que %i”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a, b);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   </a:t>
            </a:r>
            <a:r>
              <a:rPr lang="es-ES_tradnl" sz="2400" b="1" dirty="0" err="1">
                <a:solidFill>
                  <a:srgbClr val="3333CC"/>
                </a:solidFill>
              </a:rPr>
              <a:t>else</a:t>
            </a:r>
            <a:endParaRPr lang="es-ES_tradnl" sz="2400" b="1" dirty="0">
              <a:solidFill>
                <a:srgbClr val="3333CC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{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</a:rPr>
              <a:t>            </a:t>
            </a:r>
            <a:r>
              <a:rPr lang="es-ES_tradnl" sz="2400" b="1" dirty="0" err="1">
                <a:solidFill>
                  <a:srgbClr val="3333CC"/>
                </a:solidFill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(a &lt;  b)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   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	 	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_tradnl" sz="2400" b="1" dirty="0">
                <a:solidFill>
                  <a:schemeClr val="accent2"/>
                </a:solidFill>
              </a:rPr>
              <a:t>“%i es menor que %i”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a, b);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	       }	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	       </a:t>
            </a:r>
            <a:r>
              <a:rPr lang="es-ES_tradnl" sz="2400" b="1" dirty="0" err="1">
                <a:solidFill>
                  <a:srgbClr val="3333CC"/>
                </a:solidFill>
              </a:rPr>
              <a:t>else</a:t>
            </a:r>
            <a:r>
              <a:rPr lang="es-ES_tradnl" sz="2400" b="1" dirty="0">
                <a:solidFill>
                  <a:srgbClr val="3333CC"/>
                </a:solidFill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/>
              <a:t>         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		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_tradnl" sz="2400" b="1" dirty="0">
                <a:solidFill>
                  <a:schemeClr val="accent2"/>
                </a:solidFill>
              </a:rPr>
              <a:t>“%i es igual a %i”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a, b);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    }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266720"/>
            <a:ext cx="2710234" cy="179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12160" y="2062659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23095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9259" y="1733278"/>
            <a:ext cx="6769497" cy="249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Escribir el algoritmo y el programa en C   </a:t>
            </a:r>
          </a:p>
          <a:p>
            <a:pPr algn="ctr">
              <a:lnSpc>
                <a:spcPct val="150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 para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validar la división entre dos números enteros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4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1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55302" y="332656"/>
            <a:ext cx="7385050" cy="656333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Valida división</a:t>
            </a:r>
          </a:p>
          <a:p>
            <a:pPr>
              <a:defRPr/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300"/>
              </a:lnSpc>
              <a:defRPr/>
            </a:pPr>
            <a:r>
              <a:rPr lang="es-MX" sz="2400" b="1" dirty="0" err="1">
                <a:solidFill>
                  <a:srgbClr val="FF0000"/>
                </a:solidFill>
              </a:rPr>
              <a:t>var</a:t>
            </a:r>
            <a:endParaRPr lang="es-MX" sz="2400" b="1" dirty="0">
              <a:solidFill>
                <a:srgbClr val="FF0000"/>
              </a:solidFill>
            </a:endParaRPr>
          </a:p>
          <a:p>
            <a:pPr>
              <a:lnSpc>
                <a:spcPts val="3300"/>
              </a:lnSpc>
              <a:defRPr/>
            </a:pPr>
            <a:r>
              <a:rPr lang="es-MX" sz="2400" dirty="0"/>
              <a:t>     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entero : num, den, cociente, residuo</a:t>
            </a:r>
          </a:p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rgbClr val="FF0000"/>
                </a:solidFill>
              </a:rPr>
              <a:t>inicio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(“Introduce el valor del numerador : ”)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(num)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(“Introduce el valor del denominador : ”)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leer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(den)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/>
              <a:t>      </a:t>
            </a:r>
            <a:r>
              <a:rPr lang="es-MX" sz="2400" b="1" dirty="0">
                <a:solidFill>
                  <a:srgbClr val="3333CC"/>
                </a:solidFill>
              </a:rPr>
              <a:t>si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den es diferente de cero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     cociente = num / den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     residuo = num % den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(cociente,  residuo)</a:t>
            </a:r>
          </a:p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s-MX" sz="2400" b="1" dirty="0">
                <a:solidFill>
                  <a:srgbClr val="3333CC"/>
                </a:solidFill>
              </a:rPr>
              <a:t>si_no</a:t>
            </a:r>
          </a:p>
          <a:p>
            <a:pPr>
              <a:lnSpc>
                <a:spcPts val="3300"/>
              </a:lnSpc>
              <a:defRPr/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escribir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(“La división por cero está indefinida”)</a:t>
            </a:r>
          </a:p>
          <a:p>
            <a:pPr>
              <a:lnSpc>
                <a:spcPts val="3300"/>
              </a:lnSpc>
              <a:defRPr/>
            </a:pPr>
            <a:r>
              <a:rPr lang="es-MX" sz="2400" b="1" dirty="0">
                <a:solidFill>
                  <a:srgbClr val="FF0000"/>
                </a:solidFill>
              </a:rPr>
              <a:t>fin</a:t>
            </a:r>
            <a:endParaRPr lang="es-MX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86" y="45368"/>
            <a:ext cx="2566218" cy="170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98269" y="1700808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14780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7" y="204985"/>
            <a:ext cx="8569006" cy="64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47" y="45369"/>
            <a:ext cx="2063541" cy="136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0277" y="3645024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63910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4410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818813" y="1340768"/>
            <a:ext cx="7425595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Escribir el algoritmo que calcula la corriente de un circuito conociendo el </a:t>
            </a:r>
            <a:r>
              <a:rPr lang="es-ES_tradnl" altLang="es-MX" sz="2400" b="1" dirty="0">
                <a:solidFill>
                  <a:srgbClr val="000000"/>
                </a:solidFill>
                <a:latin typeface="+mn-lt"/>
              </a:rPr>
              <a:t>voltaje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 y la </a:t>
            </a:r>
            <a:r>
              <a:rPr lang="es-ES_tradnl" altLang="es-MX" sz="2400" b="1" dirty="0">
                <a:solidFill>
                  <a:srgbClr val="000000"/>
                </a:solidFill>
                <a:latin typeface="+mn-lt"/>
              </a:rPr>
              <a:t>resistencia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, suponga que el valor de  la resistencia </a:t>
            </a:r>
            <a:r>
              <a:rPr lang="es-ES_tradnl" altLang="es-MX" sz="2400" b="1" dirty="0">
                <a:solidFill>
                  <a:srgbClr val="000000"/>
                </a:solidFill>
                <a:latin typeface="+mn-lt"/>
              </a:rPr>
              <a:t>no puede ser negativo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ctr" eaLnBrk="1" hangingPunct="1"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altLang="es-MX" sz="2400" b="1" dirty="0">
                <a:solidFill>
                  <a:srgbClr val="FF00FF"/>
                </a:solidFill>
              </a:rPr>
              <a:t>I</a:t>
            </a:r>
            <a:r>
              <a:rPr lang="es-ES_tradnl" altLang="es-MX" sz="2400" dirty="0"/>
              <a:t> = </a:t>
            </a:r>
            <a:r>
              <a:rPr lang="es-ES_tradnl" altLang="es-MX" sz="2400" b="1" dirty="0">
                <a:solidFill>
                  <a:srgbClr val="3333CC"/>
                </a:solidFill>
              </a:rPr>
              <a:t>V</a:t>
            </a:r>
            <a:r>
              <a:rPr lang="es-ES_tradnl" altLang="es-MX" sz="2400" dirty="0"/>
              <a:t> / </a:t>
            </a:r>
            <a:r>
              <a:rPr lang="es-ES_tradnl" altLang="es-MX" sz="2400" b="1" dirty="0">
                <a:solidFill>
                  <a:srgbClr val="FF3300"/>
                </a:solidFill>
              </a:rPr>
              <a:t>R</a:t>
            </a:r>
            <a:endParaRPr lang="es-ES_tradnl" altLang="es-MX" sz="2400" dirty="0"/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Donde</a:t>
            </a:r>
            <a:r>
              <a:rPr lang="es-ES_tradnl" altLang="es-MX" sz="2400" dirty="0"/>
              <a:t> </a:t>
            </a:r>
            <a:r>
              <a:rPr lang="es-ES_tradnl" altLang="es-MX" sz="2400" b="1" dirty="0">
                <a:solidFill>
                  <a:srgbClr val="FF00FF"/>
                </a:solidFill>
              </a:rPr>
              <a:t>I</a:t>
            </a:r>
            <a:r>
              <a:rPr lang="es-ES_tradnl" altLang="es-MX" sz="2400" dirty="0"/>
              <a:t> 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es la corriente, </a:t>
            </a:r>
            <a:r>
              <a:rPr lang="es-ES_tradnl" altLang="es-MX" sz="2400" b="1" dirty="0">
                <a:solidFill>
                  <a:srgbClr val="3333CC"/>
                </a:solidFill>
              </a:rPr>
              <a:t>V</a:t>
            </a:r>
            <a:r>
              <a:rPr lang="es-ES_tradnl" altLang="es-MX" sz="2400" dirty="0"/>
              <a:t> 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el voltaje y </a:t>
            </a:r>
            <a:r>
              <a:rPr lang="es-ES_tradnl" altLang="es-MX" sz="2400" b="1" dirty="0">
                <a:solidFill>
                  <a:srgbClr val="FF3300"/>
                </a:solidFill>
              </a:rPr>
              <a:t>R</a:t>
            </a:r>
            <a:r>
              <a:rPr lang="es-ES_tradnl" altLang="es-MX" sz="2400" dirty="0"/>
              <a:t> </a:t>
            </a:r>
            <a:r>
              <a:rPr lang="es-ES_tradnl" altLang="es-MX" sz="2400" dirty="0">
                <a:solidFill>
                  <a:srgbClr val="000000"/>
                </a:solidFill>
                <a:latin typeface="+mn-lt"/>
              </a:rPr>
              <a:t>la resistencia</a:t>
            </a:r>
            <a:endParaRPr lang="es-ES" altLang="es-MX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9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8436" name="7 CuadroTexto"/>
          <p:cNvSpPr txBox="1">
            <a:spLocks noChangeArrowheads="1"/>
          </p:cNvSpPr>
          <p:nvPr/>
        </p:nvSpPr>
        <p:spPr bwMode="auto">
          <a:xfrm>
            <a:off x="395288" y="44624"/>
            <a:ext cx="6913562" cy="6786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2900"/>
              </a:lnSpc>
            </a:pPr>
            <a:r>
              <a:rPr lang="es-MX" altLang="es-MX" sz="2200" b="1" dirty="0"/>
              <a:t>Algoritmo: </a:t>
            </a:r>
            <a:r>
              <a:rPr lang="es-MX" altLang="es-MX" sz="2200" dirty="0"/>
              <a:t>Calcula corriente</a:t>
            </a:r>
          </a:p>
          <a:p>
            <a:pPr eaLnBrk="1" hangingPunct="1"/>
            <a:endParaRPr lang="es-MX" altLang="es-MX" sz="800" b="1" dirty="0"/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 err="1">
                <a:solidFill>
                  <a:srgbClr val="FF0000"/>
                </a:solidFill>
              </a:rPr>
              <a:t>var</a:t>
            </a:r>
            <a:endParaRPr lang="es-MX" altLang="es-MX" sz="22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real : voltaje, resistencia, corriente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>
                <a:solidFill>
                  <a:srgbClr val="FF0000"/>
                </a:solidFill>
              </a:rPr>
              <a:t>inicio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(“Introduce el valor del voltaje -&gt;”)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leer</a:t>
            </a:r>
            <a:r>
              <a:rPr lang="es-MX" altLang="es-MX" sz="2200" dirty="0"/>
              <a:t>(voltaje)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(“Introduce el valor de la resistencia -&gt;”)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>
                <a:solidFill>
                  <a:srgbClr val="3333CC"/>
                </a:solidFill>
              </a:rPr>
              <a:t>leer</a:t>
            </a:r>
            <a:r>
              <a:rPr lang="es-MX" altLang="es-MX" sz="2200" dirty="0"/>
              <a:t>(resistencia)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</a:t>
            </a:r>
            <a:r>
              <a:rPr lang="es-MX" altLang="es-MX" sz="2200" b="1" dirty="0"/>
              <a:t>si</a:t>
            </a:r>
            <a:r>
              <a:rPr lang="es-MX" altLang="es-MX" sz="2200" dirty="0"/>
              <a:t> resistencia es mayor a cero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corriente = voltaje /  resistencia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(corriente)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/>
              <a:t>      </a:t>
            </a:r>
            <a:r>
              <a:rPr lang="es-MX" altLang="es-MX" sz="2200" b="1" dirty="0" err="1"/>
              <a:t>si_no</a:t>
            </a:r>
            <a:endParaRPr lang="es-MX" altLang="es-MX" sz="2200" b="1" dirty="0"/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/>
              <a:t>           si </a:t>
            </a:r>
            <a:r>
              <a:rPr lang="es-MX" altLang="es-MX" sz="2200" dirty="0"/>
              <a:t>resistencia es igual a cero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(“Error la resistencia es cero”)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</a:t>
            </a:r>
            <a:r>
              <a:rPr lang="es-MX" altLang="es-MX" sz="2200" b="1" dirty="0" err="1"/>
              <a:t>si_no</a:t>
            </a:r>
            <a:endParaRPr lang="es-MX" altLang="es-MX" sz="2200" b="1" dirty="0"/>
          </a:p>
          <a:p>
            <a:pPr eaLnBrk="1" hangingPunct="1">
              <a:lnSpc>
                <a:spcPts val="2900"/>
              </a:lnSpc>
            </a:pPr>
            <a:r>
              <a:rPr lang="es-MX" altLang="es-MX" sz="2200" dirty="0"/>
              <a:t>                </a:t>
            </a:r>
            <a:r>
              <a:rPr lang="es-MX" altLang="es-MX" sz="2200" b="1" dirty="0">
                <a:solidFill>
                  <a:srgbClr val="3333CC"/>
                </a:solidFill>
              </a:rPr>
              <a:t>escribir</a:t>
            </a:r>
            <a:r>
              <a:rPr lang="es-MX" altLang="es-MX" sz="2200" dirty="0"/>
              <a:t>(“Error resistencia negativa”)</a:t>
            </a:r>
          </a:p>
          <a:p>
            <a:pPr eaLnBrk="1" hangingPunct="1">
              <a:lnSpc>
                <a:spcPts val="2900"/>
              </a:lnSpc>
            </a:pPr>
            <a:r>
              <a:rPr lang="es-MX" altLang="es-MX" sz="2200" b="1" dirty="0">
                <a:solidFill>
                  <a:srgbClr val="FF0000"/>
                </a:solidFill>
              </a:rPr>
              <a:t>fin</a:t>
            </a:r>
            <a:endParaRPr lang="es-MX" altLang="es-MX" sz="2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450"/>
            <a:ext cx="2566218" cy="170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26261" y="1700808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85504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1EC51A-0B7F-4055-A531-BE238EFB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0" y="134220"/>
            <a:ext cx="6886698" cy="6649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450"/>
            <a:ext cx="2566218" cy="170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26261" y="1700808"/>
            <a:ext cx="271023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27777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49422"/>
            <a:ext cx="2411761" cy="200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59532" y="1298659"/>
            <a:ext cx="8388932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El dueño del estacionamiento quiere que le ayudes a calcular el pago de cada auto que utiliza su servicio considerando los siguientes datos: </a:t>
            </a:r>
          </a:p>
          <a:p>
            <a:pPr marL="271463" indent="-271463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El encargado del estacionamiento conoce el</a:t>
            </a:r>
            <a:r>
              <a:rPr lang="es-MX" altLang="es-MX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b="1" dirty="0">
                <a:solidFill>
                  <a:srgbClr val="FF0000"/>
                </a:solidFill>
                <a:cs typeface="Arial" panose="020B0604020202020204" pitchFamily="34" charset="0"/>
              </a:rPr>
              <a:t>tiempo</a:t>
            </a:r>
            <a:r>
              <a:rPr lang="es-MX" altLang="es-MX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minutos que permaneció el auto en el estacionamiento. </a:t>
            </a:r>
          </a:p>
          <a:p>
            <a:pPr marL="271463" indent="-271463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 base en el tiempo que permaneció quiere calcular el pago considerando que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tarifa por hora es de $15.00 pesos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 hora o fracción. </a:t>
            </a:r>
          </a:p>
          <a:p>
            <a:pPr indent="-285750" algn="just" defTabSz="91440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Ejemplos:</a:t>
            </a:r>
          </a:p>
          <a:p>
            <a:pPr marL="285750" indent="-28575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caso de introducir un</a:t>
            </a:r>
            <a:r>
              <a:rPr lang="es-MX" altLang="es-MX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b="1" dirty="0">
                <a:solidFill>
                  <a:srgbClr val="00B050"/>
                </a:solidFill>
                <a:cs typeface="Arial" panose="020B0604020202020204" pitchFamily="34" charset="0"/>
              </a:rPr>
              <a:t>tiempo = 120 minutos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se desplegará lo siguiente: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tarifa a pagar por el vehículo es de 30 pesos</a:t>
            </a:r>
            <a:endParaRPr lang="es-ES" altLang="es-MX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206152"/>
            <a:ext cx="66247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(10 minutos)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5229200"/>
            <a:ext cx="6516724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caso de introducir un </a:t>
            </a:r>
            <a:r>
              <a:rPr lang="es-MX" altLang="es-MX" sz="1800" b="1" dirty="0">
                <a:solidFill>
                  <a:srgbClr val="00B050"/>
                </a:solidFill>
                <a:cs typeface="Arial" panose="020B0604020202020204" pitchFamily="34" charset="0"/>
              </a:rPr>
              <a:t>tiempo = 125 minutos</a:t>
            </a:r>
            <a:r>
              <a:rPr lang="es-MX" altLang="es-MX" sz="1800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se desplegará lo siguiente: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tarifa a pagar por el vehículo es de 45 pesos</a:t>
            </a:r>
            <a:br>
              <a:rPr lang="es-MX" altLang="es-MX" sz="2000" b="1" dirty="0">
                <a:solidFill>
                  <a:srgbClr val="000000"/>
                </a:solidFill>
                <a:latin typeface="+mn-lt"/>
              </a:rPr>
            </a:br>
            <a:endParaRPr lang="es-ES" altLang="es-MX" sz="2000" b="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27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886" y="2060848"/>
            <a:ext cx="4735586" cy="331236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Tipos de datos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Declaración e inicialización de variables y constantes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Operadores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Precedencia de operadores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76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1639888"/>
            <a:ext cx="8157343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Toma una decisión referente a la acción a ejecutar en un programa, basándose en el resultado (</a:t>
            </a:r>
            <a:r>
              <a:rPr lang="es-ES" sz="2800" b="1" dirty="0">
                <a:solidFill>
                  <a:srgbClr val="FF0000"/>
                </a:solidFill>
              </a:rPr>
              <a:t>verdadero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" sz="2800" b="1" dirty="0">
                <a:solidFill>
                  <a:srgbClr val="FF0000"/>
                </a:solidFill>
              </a:rPr>
              <a:t>falso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) de una condición.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La estructura de código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nos permite determinar que una sección se ejecute o no, dependiendo de una condición.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2016224" cy="19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54212" y="3140968"/>
            <a:ext cx="38098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 eaLnBrk="0" hangingPunct="0"/>
            <a:r>
              <a:rPr lang="es-ES_tradnl" sz="3600" b="1" dirty="0" err="1">
                <a:solidFill>
                  <a:srgbClr val="3333CC"/>
                </a:solidFill>
              </a:rPr>
              <a:t>if</a:t>
            </a:r>
            <a:r>
              <a:rPr lang="es-ES_tradnl" sz="3600" dirty="0"/>
              <a:t> ( </a:t>
            </a:r>
            <a:r>
              <a:rPr lang="es-ES_tradnl" sz="3600" b="1" dirty="0">
                <a:solidFill>
                  <a:srgbClr val="00CC00"/>
                </a:solidFill>
              </a:rPr>
              <a:t>condición</a:t>
            </a:r>
            <a:r>
              <a:rPr lang="es-ES_tradnl" sz="3600" dirty="0"/>
              <a:t> ) </a:t>
            </a:r>
          </a:p>
          <a:p>
            <a:pPr defTabSz="762000" eaLnBrk="0" hangingPunct="0"/>
            <a:r>
              <a:rPr lang="es-ES_tradnl" sz="3600" dirty="0"/>
              <a:t>{  </a:t>
            </a:r>
          </a:p>
          <a:p>
            <a:pPr defTabSz="762000" eaLnBrk="0" hangingPunct="0"/>
            <a:r>
              <a:rPr lang="es-ES_tradnl" sz="3600" dirty="0">
                <a:solidFill>
                  <a:srgbClr val="3333CC"/>
                </a:solidFill>
              </a:rPr>
              <a:t>       código del </a:t>
            </a:r>
            <a:r>
              <a:rPr lang="es-ES_tradnl" sz="3600" dirty="0" err="1">
                <a:solidFill>
                  <a:srgbClr val="3333CC"/>
                </a:solidFill>
              </a:rPr>
              <a:t>if</a:t>
            </a:r>
            <a:r>
              <a:rPr lang="es-ES_tradnl" sz="3600" dirty="0">
                <a:solidFill>
                  <a:srgbClr val="3333CC"/>
                </a:solidFill>
              </a:rPr>
              <a:t>;</a:t>
            </a:r>
            <a:r>
              <a:rPr lang="es-ES_tradnl" sz="3600" dirty="0"/>
              <a:t>  </a:t>
            </a:r>
          </a:p>
          <a:p>
            <a:pPr defTabSz="762000" eaLnBrk="0" hangingPunct="0"/>
            <a:r>
              <a:rPr lang="es-ES_tradnl" sz="3600" dirty="0"/>
              <a:t>} </a:t>
            </a:r>
          </a:p>
        </p:txBody>
      </p:sp>
      <p:pic>
        <p:nvPicPr>
          <p:cNvPr id="132100" name="Picture 4" descr="cond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1371600"/>
            <a:ext cx="2654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2625" y="1565275"/>
            <a:ext cx="52673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5000"/>
              </a:lnSpc>
            </a:pPr>
            <a:r>
              <a:rPr lang="es-ES_tradnl" sz="2800" dirty="0">
                <a:solidFill>
                  <a:schemeClr val="tx2"/>
                </a:solidFill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La estructura básica del IF tiene la</a:t>
            </a:r>
            <a:b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siguiente forma...</a:t>
            </a:r>
            <a:r>
              <a:rPr lang="es-ES_tradnl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6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003232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075240" cy="470912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_tradnl" sz="2800" b="1" dirty="0">
                <a:solidFill>
                  <a:srgbClr val="00CC00"/>
                </a:solidFill>
              </a:rPr>
              <a:t>condición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una expresión de comparación que al evaluarse se obtiene como resultado </a:t>
            </a:r>
            <a:r>
              <a:rPr lang="es-ES_tradnl" sz="2800" b="1" dirty="0">
                <a:solidFill>
                  <a:srgbClr val="FF0000"/>
                </a:solidFill>
              </a:rPr>
              <a:t>verdadero</a:t>
            </a:r>
            <a:r>
              <a:rPr lang="es-ES_tradnl" sz="2800" dirty="0">
                <a:solidFill>
                  <a:srgbClr val="FF0000"/>
                </a:solidFill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(distinto de cero) o </a:t>
            </a:r>
            <a:r>
              <a:rPr lang="es-ES_tradnl" sz="2800" b="1" dirty="0">
                <a:solidFill>
                  <a:srgbClr val="FF3300"/>
                </a:solidFill>
              </a:rPr>
              <a:t>falso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(cero), y es necesario que se encuentre entre paréntesis.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ES_tradnl" sz="2800" dirty="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Cuando se ejecuta la estructura </a:t>
            </a:r>
            <a:r>
              <a:rPr lang="es-ES_tradnl" sz="28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primero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se evalúa la expresión de comparación </a:t>
            </a:r>
            <a:r>
              <a:rPr lang="es-ES_tradnl" sz="2800" dirty="0"/>
              <a:t>(</a:t>
            </a:r>
            <a:r>
              <a:rPr lang="es-ES_tradnl" sz="2800" b="1" dirty="0">
                <a:solidFill>
                  <a:srgbClr val="00CC00"/>
                </a:solidFill>
              </a:rPr>
              <a:t>condición</a:t>
            </a:r>
            <a:r>
              <a:rPr lang="es-ES_tradnl" sz="2800" dirty="0"/>
              <a:t>)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, si el resultado es </a:t>
            </a:r>
            <a:r>
              <a:rPr lang="es-ES_tradnl" sz="2800" b="1" dirty="0">
                <a:solidFill>
                  <a:srgbClr val="3333CC"/>
                </a:solidFill>
              </a:rPr>
              <a:t>verdadero</a:t>
            </a:r>
            <a:r>
              <a:rPr lang="es-ES_tradnl" sz="2800" dirty="0"/>
              <a:t> (</a:t>
            </a:r>
            <a:r>
              <a:rPr lang="es-ES_tradnl" sz="2800" b="1" dirty="0">
                <a:solidFill>
                  <a:srgbClr val="3333CC"/>
                </a:solidFill>
              </a:rPr>
              <a:t>true</a:t>
            </a:r>
            <a:r>
              <a:rPr lang="es-ES_tradnl" sz="2800" dirty="0"/>
              <a:t>)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entonces se ejecutan las instrucciones del código del </a:t>
            </a:r>
            <a:r>
              <a:rPr lang="es-ES_tradnl" sz="28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ond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3400"/>
            <a:ext cx="33464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992119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Estatuto IF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15628" y="1484313"/>
            <a:ext cx="474846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b="1" dirty="0">
                <a:solidFill>
                  <a:srgbClr val="3333CC"/>
                </a:solidFill>
              </a:rPr>
              <a:t>   </a:t>
            </a:r>
            <a:r>
              <a:rPr lang="es-ES_tradnl" sz="2800" b="1" dirty="0" err="1">
                <a:solidFill>
                  <a:srgbClr val="3333CC"/>
                </a:solidFill>
              </a:rPr>
              <a:t>if</a:t>
            </a:r>
            <a:r>
              <a:rPr lang="es-ES_tradnl" sz="2800" dirty="0"/>
              <a:t>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( x &gt; 0.0 )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     x = x + 5.0;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800" dirty="0"/>
              <a:t>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/>
              <a:t>  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En este caso, si el valor de la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variable </a:t>
            </a:r>
            <a:r>
              <a:rPr lang="es-ES_tradnl" sz="2800" b="1" dirty="0">
                <a:solidFill>
                  <a:srgbClr val="00CC00"/>
                </a:solidFill>
              </a:rPr>
              <a:t>x</a:t>
            </a:r>
            <a:r>
              <a:rPr lang="es-ES_tradnl" sz="2800" dirty="0"/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es mayor que </a:t>
            </a:r>
            <a:r>
              <a:rPr lang="es-ES_tradnl" sz="2800" b="1" dirty="0">
                <a:solidFill>
                  <a:srgbClr val="00CC00"/>
                </a:solidFill>
              </a:rPr>
              <a:t>0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entonces su valor se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incrementa en </a:t>
            </a:r>
            <a:r>
              <a:rPr lang="es-ES_tradnl" sz="2800" b="1" dirty="0">
                <a:solidFill>
                  <a:srgbClr val="00CC00"/>
                </a:solidFill>
              </a:rPr>
              <a:t>5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991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- ELSE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268413"/>
            <a:ext cx="8280401" cy="51498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Otra forma de escribir la estructura </a:t>
            </a:r>
            <a:r>
              <a:rPr lang="es-ES_tradnl" sz="28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es la siguiente...</a:t>
            </a:r>
            <a:r>
              <a:rPr lang="es-ES_tradnl" sz="2800" dirty="0">
                <a:solidFill>
                  <a:schemeClr val="accent4">
                    <a:lumMod val="50000"/>
                  </a:schemeClr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/>
              <a:t>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b="1" dirty="0" err="1">
                <a:solidFill>
                  <a:srgbClr val="3333CC"/>
                </a:solidFill>
              </a:rPr>
              <a:t>if</a:t>
            </a:r>
            <a:r>
              <a:rPr lang="es-ES_tradnl" sz="2800" b="1" dirty="0">
                <a:solidFill>
                  <a:srgbClr val="3333CC"/>
                </a:solidFill>
              </a:rPr>
              <a:t> </a:t>
            </a:r>
            <a:r>
              <a:rPr lang="es-ES_tradnl" sz="2800" dirty="0"/>
              <a:t>( </a:t>
            </a:r>
            <a:r>
              <a:rPr lang="es-ES_tradnl" sz="2800" b="1" dirty="0">
                <a:solidFill>
                  <a:srgbClr val="00CC00"/>
                </a:solidFill>
              </a:rPr>
              <a:t>condición</a:t>
            </a:r>
            <a:r>
              <a:rPr lang="es-ES_tradnl" sz="2800" dirty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  código 1;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}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b="1" dirty="0" err="1">
                <a:solidFill>
                  <a:srgbClr val="3333CC"/>
                </a:solidFill>
              </a:rPr>
              <a:t>else</a:t>
            </a:r>
            <a:r>
              <a:rPr lang="es-ES_tradnl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	código 2;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491880" y="2071039"/>
            <a:ext cx="5003998" cy="395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762000" eaLnBrk="0" hangingPunct="0">
              <a:lnSpc>
                <a:spcPts val="38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Cuando se ejecuta la estructura </a:t>
            </a:r>
            <a:r>
              <a:rPr lang="es-ES_tradnl" sz="2400" b="1" dirty="0" err="1">
                <a:solidFill>
                  <a:srgbClr val="3333CC"/>
                </a:solidFill>
              </a:rPr>
              <a:t>if-else</a:t>
            </a:r>
            <a:r>
              <a:rPr lang="es-ES_tradnl" sz="2400" dirty="0"/>
              <a:t>, </a:t>
            </a:r>
            <a:r>
              <a:rPr lang="es-ES_tradnl" sz="2400" b="1" dirty="0">
                <a:solidFill>
                  <a:srgbClr val="FF3300"/>
                </a:solidFill>
              </a:rPr>
              <a:t>primero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se evalúa la expresión de comparación</a:t>
            </a:r>
            <a:r>
              <a:rPr lang="es-ES_tradnl" sz="2400" dirty="0"/>
              <a:t> (</a:t>
            </a:r>
            <a:r>
              <a:rPr lang="es-ES_tradnl" sz="2400" b="1" dirty="0">
                <a:solidFill>
                  <a:srgbClr val="00CC00"/>
                </a:solidFill>
              </a:rPr>
              <a:t>condición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), si el resultado es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verdadero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(true) entonces se ejecutan las instrucciones del código 1 del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pero si la condición  es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falsa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(false) entonces se ejecutan las instrucciones del código 2 del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280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647700" y="5805488"/>
            <a:ext cx="2339975" cy="792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96813"/>
            <a:ext cx="4031109" cy="51565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000" b="1" dirty="0">
                <a:solidFill>
                  <a:srgbClr val="3333CC"/>
                </a:solidFill>
              </a:rPr>
              <a:t>     </a:t>
            </a:r>
            <a:r>
              <a:rPr lang="es-ES_tradnl" sz="2400" b="1" dirty="0" err="1">
                <a:solidFill>
                  <a:srgbClr val="3333CC"/>
                </a:solidFill>
              </a:rPr>
              <a:t>if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( x &gt; 0.0 )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x = x + 5.0;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/>
              <a:t>    </a:t>
            </a:r>
            <a:r>
              <a:rPr lang="es-ES_tradnl" sz="2400" b="1" dirty="0" err="1">
                <a:solidFill>
                  <a:srgbClr val="3333CC"/>
                </a:solidFill>
              </a:rPr>
              <a:t>else</a:t>
            </a:r>
            <a:r>
              <a:rPr lang="es-ES_tradnl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   x = x - 5.0;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</a:p>
          <a:p>
            <a:pPr algn="just" eaLnBrk="1" hangingPunct="1">
              <a:buFontTx/>
              <a:buNone/>
            </a:pPr>
            <a:r>
              <a:rPr lang="es-ES_tradnl" sz="2000" b="1" dirty="0"/>
              <a:t> 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En este caso, si el valor de la  variable </a:t>
            </a:r>
            <a:r>
              <a:rPr lang="es-ES_tradnl" sz="2400" b="1" dirty="0">
                <a:solidFill>
                  <a:srgbClr val="00CC00"/>
                </a:solidFill>
              </a:rPr>
              <a:t>x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Mayor que </a:t>
            </a:r>
            <a:r>
              <a:rPr lang="es-ES_tradnl" sz="2400" b="1" dirty="0">
                <a:solidFill>
                  <a:srgbClr val="00CC00"/>
                </a:solidFill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entonces su valor se incrementa en </a:t>
            </a:r>
            <a:r>
              <a:rPr lang="es-ES_tradnl" sz="2400" b="1" dirty="0">
                <a:solidFill>
                  <a:srgbClr val="00CC00"/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de otra manera, a su valor se le resta </a:t>
            </a:r>
            <a:r>
              <a:rPr lang="es-ES_tradnl" sz="2400" b="1" dirty="0">
                <a:solidFill>
                  <a:srgbClr val="00CC00"/>
                </a:solidFill>
              </a:rPr>
              <a:t>5</a:t>
            </a:r>
            <a:r>
              <a:rPr lang="es-ES_tradnl" sz="2400" dirty="0"/>
              <a:t>. </a:t>
            </a:r>
          </a:p>
        </p:txBody>
      </p:sp>
      <p:pic>
        <p:nvPicPr>
          <p:cNvPr id="119812" name="Picture 4" descr="cond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430809"/>
            <a:ext cx="437515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53752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- ELSE</a:t>
            </a:r>
          </a:p>
        </p:txBody>
      </p:sp>
    </p:spTree>
    <p:extLst>
      <p:ext uri="{BB962C8B-B14F-4D97-AF65-F5344CB8AC3E}">
        <p14:creationId xmlns:p14="http://schemas.microsoft.com/office/powerpoint/2010/main" val="22743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1187450" y="115888"/>
            <a:ext cx="6900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 “anidado”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914650" y="1295400"/>
            <a:ext cx="3486150" cy="4953000"/>
            <a:chOff x="1836" y="816"/>
            <a:chExt cx="2196" cy="3120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1836" y="816"/>
              <a:ext cx="4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if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232" y="830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(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3420" y="85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)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373" y="820"/>
              <a:ext cx="1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rgbClr val="00CC00"/>
                  </a:solidFill>
                  <a:latin typeface="Times New Roman" pitchFamily="18" charset="0"/>
                </a:rPr>
                <a:t>condición</a:t>
              </a:r>
              <a:endParaRPr lang="es-ES" sz="2800">
                <a:latin typeface="Times New Roman" pitchFamily="18" charset="0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944" y="11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{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983" y="14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}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238" y="1257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código 1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896" y="1728"/>
              <a:ext cx="6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322" y="2028"/>
              <a:ext cx="4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if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664" y="2042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(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3852" y="2064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latin typeface="Times New Roman" pitchFamily="18" charset="0"/>
                </a:rPr>
                <a:t>)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805" y="2032"/>
              <a:ext cx="1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rgbClr val="00CC00"/>
                  </a:solidFill>
                  <a:latin typeface="Times New Roman" pitchFamily="18" charset="0"/>
                </a:rPr>
                <a:t>condición</a:t>
              </a:r>
              <a:endParaRPr lang="es-ES" sz="2800">
                <a:latin typeface="Times New Roman" pitchFamily="18" charset="0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376" y="23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{</a:t>
              </a:r>
              <a:endParaRPr lang="es-ES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2415" y="27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}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2640" y="2505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código 2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2322" y="2947"/>
              <a:ext cx="6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3200" b="1">
                  <a:solidFill>
                    <a:schemeClr val="accent2"/>
                  </a:solidFill>
                  <a:latin typeface="Times New Roman" pitchFamily="18" charset="0"/>
                </a:rPr>
                <a:t>else</a:t>
              </a:r>
              <a:endParaRPr lang="es-ES" sz="3200">
                <a:latin typeface="Times New Roman" pitchFamily="18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2376" y="32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{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2424" y="36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4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}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2654" y="3376"/>
              <a:ext cx="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s-ES" sz="2800" b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código3</a:t>
              </a:r>
              <a:endParaRPr lang="es-ES" sz="24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21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899</Words>
  <Application>Microsoft Office PowerPoint</Application>
  <PresentationFormat>Presentación en pantalla (4:3)</PresentationFormat>
  <Paragraphs>168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Estatuto IF</vt:lpstr>
      <vt:lpstr>Estatuto IF</vt:lpstr>
      <vt:lpstr>Estatuto IF</vt:lpstr>
      <vt:lpstr>Estatuto IF</vt:lpstr>
      <vt:lpstr>IF - ELSE</vt:lpstr>
      <vt:lpstr>IF - ELSE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23</cp:revision>
  <dcterms:created xsi:type="dcterms:W3CDTF">2013-06-21T19:45:24Z</dcterms:created>
  <dcterms:modified xsi:type="dcterms:W3CDTF">2019-01-22T15:49:08Z</dcterms:modified>
</cp:coreProperties>
</file>