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20/09/2018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5</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7</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457200" y="1600200"/>
            <a:ext cx="4038600" cy="4525963"/>
          </a:xfrm>
        </p:spPr>
        <p:txBody>
          <a:bodyPr/>
          <a:lstStyle/>
          <a:p>
            <a:endParaRPr lang="es-MX" dirty="0"/>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5D237B-FEFF-4BA3-913F-A4EABA532059}" type="slidenum">
              <a:rPr lang="en-US"/>
              <a:pPr/>
              <a:t>‹Nº›</a:t>
            </a:fld>
            <a:endParaRPr lang="en-US" dirty="0"/>
          </a:p>
        </p:txBody>
      </p:sp>
    </p:spTree>
    <p:extLst>
      <p:ext uri="{BB962C8B-B14F-4D97-AF65-F5344CB8AC3E}">
        <p14:creationId xmlns:p14="http://schemas.microsoft.com/office/powerpoint/2010/main" val="9515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20/09/2018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20/09/2018</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TC1017 </a:t>
            </a:r>
            <a:br>
              <a:rPr lang="es-MX" sz="3200" dirty="0">
                <a:solidFill>
                  <a:schemeClr val="bg2">
                    <a:lumMod val="50000"/>
                  </a:schemeClr>
                </a:solidFill>
              </a:rPr>
            </a:br>
            <a:r>
              <a:rPr lang="es-MX" sz="3200" dirty="0">
                <a:solidFill>
                  <a:schemeClr val="bg2">
                    <a:lumMod val="50000"/>
                  </a:schemeClr>
                </a:solidFill>
              </a:rPr>
              <a:t>Solución de problemas con programación</a:t>
            </a:r>
          </a:p>
        </p:txBody>
      </p:sp>
      <p:sp>
        <p:nvSpPr>
          <p:cNvPr id="3" name="Subtitle 2"/>
          <p:cNvSpPr>
            <a:spLocks noGrp="1"/>
          </p:cNvSpPr>
          <p:nvPr>
            <p:ph type="subTitle" idx="1"/>
          </p:nvPr>
        </p:nvSpPr>
        <p:spPr>
          <a:xfrm>
            <a:off x="1227584" y="2132856"/>
            <a:ext cx="6728792" cy="1281282"/>
          </a:xfrm>
        </p:spPr>
        <p:txBody>
          <a:bodyPr rtlCol="0">
            <a:normAutofit/>
          </a:bodyPr>
          <a:lstStyle/>
          <a:p>
            <a:pPr>
              <a:defRPr/>
            </a:pPr>
            <a:r>
              <a:rPr lang="es-MX" b="1" dirty="0">
                <a:solidFill>
                  <a:schemeClr val="accent4">
                    <a:lumMod val="50000"/>
                  </a:schemeClr>
                </a:solidFill>
              </a:rPr>
              <a:t>Arreglos</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55124"/>
            <a:ext cx="4896544" cy="2710180"/>
          </a:xfrm>
          <a:prstGeom prst="rect">
            <a:avLst/>
          </a:prstGeom>
        </p:spPr>
      </p:pic>
    </p:spTree>
    <p:extLst>
      <p:ext uri="{BB962C8B-B14F-4D97-AF65-F5344CB8AC3E}">
        <p14:creationId xmlns:p14="http://schemas.microsoft.com/office/powerpoint/2010/main" val="181235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r>
              <a:rPr lang="es-MX" sz="2400" dirty="0">
                <a:solidFill>
                  <a:schemeClr val="bg2">
                    <a:lumMod val="25000"/>
                  </a:schemeClr>
                </a:solidFill>
              </a:rPr>
              <a:t> y otro que almacene </a:t>
            </a:r>
            <a:r>
              <a:rPr lang="es-MX" sz="2400" b="1" dirty="0">
                <a:solidFill>
                  <a:schemeClr val="accent6">
                    <a:lumMod val="75000"/>
                  </a:schemeClr>
                </a:solidFill>
              </a:rPr>
              <a:t>20 caracteres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1624013"/>
            <a:ext cx="8229600" cy="4525962"/>
          </a:xfrm>
        </p:spPr>
        <p:txBody>
          <a:bodyPr>
            <a:normAutofit/>
          </a:bodyPr>
          <a:lstStyle/>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int</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[10];</a:t>
            </a:r>
            <a:endParaRPr lang="es-ES_tradnl" sz="2400" dirty="0">
              <a:latin typeface="Arial" pitchFamily="34" charset="0"/>
              <a:cs typeface="Arial" pitchFamily="34" charset="0"/>
            </a:endParaRPr>
          </a:p>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3300"/>
                </a:solidFill>
                <a:latin typeface="Arial" pitchFamily="34" charset="0"/>
                <a:cs typeface="Arial" pitchFamily="34" charset="0"/>
              </a:rPr>
              <a:t>B</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que </a:t>
            </a:r>
            <a:r>
              <a:rPr lang="es-ES_tradnl" sz="2400">
                <a:solidFill>
                  <a:schemeClr val="bg2">
                    <a:lumMod val="25000"/>
                  </a:schemeClr>
                </a:solidFill>
                <a:latin typeface="Arial" pitchFamily="34" charset="0"/>
                <a:cs typeface="Arial" pitchFamily="34" charset="0"/>
              </a:rPr>
              <a:t>contiene</a:t>
            </a:r>
            <a:r>
              <a:rPr lang="es-ES_tradnl" sz="2400">
                <a:latin typeface="Arial" pitchFamily="34" charset="0"/>
                <a:cs typeface="Arial" pitchFamily="34" charset="0"/>
              </a:rPr>
              <a:t> </a:t>
            </a:r>
            <a:r>
              <a:rPr lang="es-ES_tradnl" sz="2400" b="1">
                <a:solidFill>
                  <a:srgbClr val="0000FF"/>
                </a:solidFill>
                <a:latin typeface="Arial" pitchFamily="34" charset="0"/>
                <a:cs typeface="Arial" pitchFamily="34" charset="0"/>
              </a:rPr>
              <a:t>20 </a:t>
            </a:r>
            <a:r>
              <a:rPr lang="es-ES_tradnl" sz="2400" dirty="0">
                <a:solidFill>
                  <a:schemeClr val="bg2">
                    <a:lumMod val="25000"/>
                  </a:schemeClr>
                </a:solidFill>
                <a:latin typeface="Arial" pitchFamily="34" charset="0"/>
                <a:cs typeface="Arial" pitchFamily="34" charset="0"/>
              </a:rPr>
              <a:t>valores de tipo </a:t>
            </a:r>
            <a:r>
              <a:rPr lang="es-ES_tradnl" sz="2400" b="1" dirty="0">
                <a:solidFill>
                  <a:srgbClr val="0000FF"/>
                </a:solidFill>
                <a:latin typeface="Arial" pitchFamily="34" charset="0"/>
                <a:cs typeface="Arial" pitchFamily="34" charset="0"/>
              </a:rPr>
              <a:t>char</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	char</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B</a:t>
            </a:r>
            <a:r>
              <a:rPr lang="es-ES_tradnl" sz="2400" b="1" dirty="0">
                <a:solidFill>
                  <a:srgbClr val="000099"/>
                </a:solidFill>
                <a:latin typeface="Arial" pitchFamily="34" charset="0"/>
                <a:cs typeface="Arial" pitchFamily="34" charset="0"/>
              </a:rPr>
              <a:t>[20];</a:t>
            </a:r>
          </a:p>
        </p:txBody>
      </p:sp>
      <p:sp>
        <p:nvSpPr>
          <p:cNvPr id="195587" name="AutoShape 3"/>
          <p:cNvSpPr>
            <a:spLocks noChangeArrowheads="1"/>
          </p:cNvSpPr>
          <p:nvPr/>
        </p:nvSpPr>
        <p:spPr bwMode="auto">
          <a:xfrm>
            <a:off x="6017840" y="5073960"/>
            <a:ext cx="2514600" cy="1219200"/>
          </a:xfrm>
          <a:prstGeom prst="wedgeRectCallout">
            <a:avLst>
              <a:gd name="adj1" fmla="val -48866"/>
              <a:gd name="adj2" fmla="val -138801"/>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Cadena o string (arreglo de caracteres)</a:t>
            </a:r>
          </a:p>
        </p:txBody>
      </p:sp>
      <p:sp>
        <p:nvSpPr>
          <p:cNvPr id="195588" name="AutoShape 4"/>
          <p:cNvSpPr>
            <a:spLocks noChangeArrowheads="1"/>
          </p:cNvSpPr>
          <p:nvPr/>
        </p:nvSpPr>
        <p:spPr bwMode="auto">
          <a:xfrm>
            <a:off x="5649913" y="404813"/>
            <a:ext cx="2971800" cy="1143000"/>
          </a:xfrm>
          <a:prstGeom prst="wedgeRectCallout">
            <a:avLst>
              <a:gd name="adj1" fmla="val -40334"/>
              <a:gd name="adj2" fmla="val 74417"/>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Vector (arreglo de números)</a:t>
            </a:r>
          </a:p>
        </p:txBody>
      </p:sp>
      <p:sp>
        <p:nvSpPr>
          <p:cNvPr id="6" name="Rectangle 2"/>
          <p:cNvSpPr>
            <a:spLocks noChangeArrowheads="1"/>
          </p:cNvSpPr>
          <p:nvPr/>
        </p:nvSpPr>
        <p:spPr bwMode="auto">
          <a:xfrm>
            <a:off x="-8456" y="4462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87625"/>
            <a:ext cx="2088232" cy="13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5586">
                                            <p:txEl>
                                              <p:pRg st="3" end="3"/>
                                            </p:txEl>
                                          </p:spTgt>
                                        </p:tgtEl>
                                        <p:attrNameLst>
                                          <p:attrName>style.visibility</p:attrName>
                                        </p:attrNameLst>
                                      </p:cBhvr>
                                      <p:to>
                                        <p:strVal val="visible"/>
                                      </p:to>
                                    </p:set>
                                    <p:anim calcmode="lin" valueType="num">
                                      <p:cBhvr>
                                        <p:cTn id="31"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95587"/>
                                        </p:tgtEl>
                                        <p:attrNameLst>
                                          <p:attrName>style.visibility</p:attrName>
                                        </p:attrNameLst>
                                      </p:cBhvr>
                                      <p:to>
                                        <p:strVal val="visible"/>
                                      </p:to>
                                    </p:set>
                                    <p:animEffect transition="in" filter="checkerboard(down)">
                                      <p:cBhvr>
                                        <p:cTn id="4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7" grpId="0" animBg="1" autoUpdateAnimBg="0"/>
      <p:bldP spid="19558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90872" y="557808"/>
            <a:ext cx="8229600" cy="1143000"/>
          </a:xfrm>
          <a:noFill/>
          <a:ln/>
        </p:spPr>
        <p:txBody>
          <a:bodyPr lIns="92075" tIns="46038" rIns="92075" bIns="46038"/>
          <a:lstStyle/>
          <a:p>
            <a:r>
              <a:rPr lang="es-ES_tradnl" b="1" dirty="0">
                <a:solidFill>
                  <a:schemeClr val="accent4">
                    <a:lumMod val="50000"/>
                  </a:schemeClr>
                </a:solidFill>
              </a:rPr>
              <a:t>La sesión pasada vimos…</a:t>
            </a:r>
          </a:p>
        </p:txBody>
      </p:sp>
      <p:sp>
        <p:nvSpPr>
          <p:cNvPr id="79875" name="Rectangle 3"/>
          <p:cNvSpPr>
            <a:spLocks noGrp="1" noChangeArrowheads="1"/>
          </p:cNvSpPr>
          <p:nvPr>
            <p:ph type="body" sz="half" idx="2"/>
          </p:nvPr>
        </p:nvSpPr>
        <p:spPr>
          <a:xfrm>
            <a:off x="5381030" y="2564904"/>
            <a:ext cx="2359322" cy="2448272"/>
          </a:xfrm>
          <a:noFill/>
          <a:ln/>
        </p:spPr>
        <p:txBody>
          <a:bodyPr lIns="92075" tIns="46038" rIns="92075" bIns="46038">
            <a:noAutofit/>
          </a:bodyPr>
          <a:lstStyle/>
          <a:p>
            <a:pPr marL="0" indent="0">
              <a:lnSpc>
                <a:spcPct val="135000"/>
              </a:lnSpc>
              <a:buNone/>
            </a:pPr>
            <a:r>
              <a:rPr lang="es-ES_tradnl" dirty="0">
                <a:solidFill>
                  <a:schemeClr val="bg2">
                    <a:lumMod val="25000"/>
                  </a:schemeClr>
                </a:solidFill>
              </a:rPr>
              <a:t>Los ciclos:</a:t>
            </a:r>
          </a:p>
          <a:p>
            <a:pPr>
              <a:lnSpc>
                <a:spcPct val="135000"/>
              </a:lnSpc>
            </a:pPr>
            <a:r>
              <a:rPr lang="es-ES_tradnl" dirty="0">
                <a:solidFill>
                  <a:schemeClr val="bg2">
                    <a:lumMod val="25000"/>
                  </a:schemeClr>
                </a:solidFill>
              </a:rPr>
              <a:t>Do-While</a:t>
            </a:r>
          </a:p>
          <a:p>
            <a:pPr>
              <a:lnSpc>
                <a:spcPct val="135000"/>
              </a:lnSpc>
            </a:pPr>
            <a:r>
              <a:rPr lang="es-ES_tradnl" dirty="0">
                <a:solidFill>
                  <a:schemeClr val="bg2">
                    <a:lumMod val="25000"/>
                  </a:schemeClr>
                </a:solidFill>
              </a:rPr>
              <a:t>For</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847" y="2420888"/>
            <a:ext cx="2866121" cy="2592288"/>
          </a:xfrm>
          <a:prstGeom prst="rect">
            <a:avLst/>
          </a:prstGeom>
        </p:spPr>
      </p:pic>
    </p:spTree>
    <p:extLst>
      <p:ext uri="{BB962C8B-B14F-4D97-AF65-F5344CB8AC3E}">
        <p14:creationId xmlns:p14="http://schemas.microsoft.com/office/powerpoint/2010/main" val="2443532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844824"/>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5" name="Rectangle 4"/>
          <p:cNvSpPr>
            <a:spLocks noChangeArrowheads="1"/>
          </p:cNvSpPr>
          <p:nvPr/>
        </p:nvSpPr>
        <p:spPr bwMode="auto">
          <a:xfrm>
            <a:off x="971601" y="476672"/>
            <a:ext cx="6984775" cy="990600"/>
          </a:xfrm>
          <a:prstGeom prst="rect">
            <a:avLst/>
          </a:prstGeom>
          <a:noFill/>
          <a:ln w="9525">
            <a:noFill/>
            <a:miter lim="800000"/>
            <a:headEnd/>
            <a:tailEnd/>
          </a:ln>
          <a:effectLst/>
        </p:spPr>
        <p:txBody>
          <a:bodyPr lIns="92075" tIns="46038" rIns="92075" bIns="46038" anchor="ctr"/>
          <a:lstStyle/>
          <a:p>
            <a:pPr algn="ctr" eaLnBrk="0" hangingPunct="0"/>
            <a:r>
              <a:rPr lang="es-ES_tradnl" sz="4400" b="1" dirty="0">
                <a:solidFill>
                  <a:srgbClr val="D60093"/>
                </a:solidFill>
                <a:effectLst>
                  <a:outerShdw blurRad="38100" dist="38100" dir="2700000" algn="tl">
                    <a:srgbClr val="C0C0C0"/>
                  </a:outerShdw>
                </a:effectLst>
                <a:latin typeface="Dom Casual" charset="0"/>
              </a:rPr>
              <a:t>Actividad colaborativa</a:t>
            </a:r>
          </a:p>
          <a:p>
            <a:pPr algn="ctr" eaLnBrk="0" hangingPunct="0"/>
            <a:r>
              <a:rPr lang="es-ES_tradnl" sz="2400" b="1" dirty="0">
                <a:solidFill>
                  <a:srgbClr val="0070C0"/>
                </a:solidFill>
                <a:effectLst>
                  <a:outerShdw blurRad="38100" dist="38100" dir="2700000" algn="tl">
                    <a:srgbClr val="C0C0C0"/>
                  </a:outerShdw>
                </a:effectLst>
                <a:latin typeface="Dom Casual" charset="0"/>
              </a:rPr>
              <a:t>(2 minutos)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5454"/>
            <a:ext cx="3644625" cy="3035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41463" y="1081088"/>
            <a:ext cx="548005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imprimeArreglo</a:t>
            </a:r>
            <a:r>
              <a:rPr lang="es-ES_tradnl" sz="2000" dirty="0"/>
              <a:t> (int A[</a:t>
            </a:r>
            <a:r>
              <a:rPr lang="es-ES_tradnl" sz="2000" dirty="0">
                <a:solidFill>
                  <a:srgbClr val="0000FF"/>
                </a:solidFill>
              </a:rPr>
              <a:t>10</a:t>
            </a:r>
            <a:r>
              <a:rPr lang="es-ES_tradnl" sz="2000" dirty="0"/>
              <a:t>])</a:t>
            </a:r>
          </a:p>
          <a:p>
            <a:pPr eaLnBrk="1" hangingPunct="1">
              <a:buClr>
                <a:schemeClr val="accent1"/>
              </a:buClr>
              <a:buSzPct val="80000"/>
              <a:buFont typeface="Wingdings" pitchFamily="2" charset="2"/>
              <a:buNone/>
            </a:pPr>
            <a:r>
              <a:rPr lang="es-ES_tradnl" sz="2000" dirty="0"/>
              <a:t>{    int i;</a:t>
            </a:r>
          </a:p>
          <a:p>
            <a:pPr eaLnBrk="1" hangingPunct="1">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buClr>
                <a:schemeClr val="accent1"/>
              </a:buClr>
              <a:buSzPct val="80000"/>
              <a:buFont typeface="Wingdings" pitchFamily="2" charset="2"/>
              <a:buNone/>
            </a:pPr>
            <a:r>
              <a:rPr lang="es-ES_tradnl" sz="2000" dirty="0"/>
              <a:t>           printf(“ </a:t>
            </a:r>
            <a:r>
              <a:rPr lang="es-ES_tradnl" sz="2000" dirty="0">
                <a:solidFill>
                  <a:srgbClr val="0000FF"/>
                </a:solidFill>
              </a:rPr>
              <a:t>%i  </a:t>
            </a:r>
            <a:r>
              <a:rPr lang="es-ES_tradnl" sz="2000" dirty="0"/>
              <a:t>“, A[i]);</a:t>
            </a:r>
          </a:p>
          <a:p>
            <a:pPr eaLnBrk="1" hangingPunct="1">
              <a:buClr>
                <a:schemeClr val="accent1"/>
              </a:buClr>
              <a:buSzPct val="80000"/>
              <a:buFont typeface="Wingdings" pitchFamily="2" charset="2"/>
              <a:buNone/>
            </a:pPr>
            <a:r>
              <a:rPr lang="es-ES_tradnl" sz="2000" dirty="0"/>
              <a:t>}</a:t>
            </a:r>
            <a:endParaRPr lang="es-ES" sz="2000" dirty="0"/>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94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Arreglos</a:t>
            </a:r>
          </a:p>
        </p:txBody>
      </p:sp>
      <p:sp>
        <p:nvSpPr>
          <p:cNvPr id="4099" name="Rectangle 3"/>
          <p:cNvSpPr>
            <a:spLocks noGrp="1" noChangeArrowheads="1"/>
          </p:cNvSpPr>
          <p:nvPr>
            <p:ph type="body" idx="1"/>
          </p:nvPr>
        </p:nvSpPr>
        <p:spPr>
          <a:xfrm>
            <a:off x="755650" y="1557586"/>
            <a:ext cx="7772400" cy="3527598"/>
          </a:xfrm>
        </p:spPr>
        <p:txBody>
          <a:bodyPr>
            <a:normAutofit lnSpcReduction="10000"/>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347102"/>
            <a:ext cx="2270540" cy="2365146"/>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22943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11188" y="1268859"/>
            <a:ext cx="8065267" cy="4968453"/>
          </a:xfrm>
        </p:spPr>
        <p:txBody>
          <a:bodyPr>
            <a:normAutofit/>
          </a:bodyPr>
          <a:lstStyle/>
          <a:p>
            <a:pPr algn="just" eaLnBrk="1" hangingPunct="1">
              <a:lnSpc>
                <a:spcPts val="3300"/>
              </a:lnSpc>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La declaración de una variable arreglo tiene la siguiente forma: </a:t>
            </a:r>
          </a:p>
          <a:p>
            <a:pPr algn="just" eaLnBrk="1" hangingPunct="1">
              <a:spcBef>
                <a:spcPts val="0"/>
              </a:spcBef>
              <a:buFontTx/>
              <a:buNone/>
            </a:pPr>
            <a:r>
              <a:rPr lang="es-ES_tradnl" sz="2000" b="1" dirty="0">
                <a:solidFill>
                  <a:srgbClr val="0000FF"/>
                </a:solidFill>
                <a:latin typeface="Arial" pitchFamily="34" charset="0"/>
                <a:cs typeface="Arial" pitchFamily="34" charset="0"/>
              </a:rPr>
              <a:t>                                </a:t>
            </a:r>
          </a:p>
          <a:p>
            <a:pPr algn="just" eaLnBrk="1" hangingPunct="1">
              <a:lnSpc>
                <a:spcPts val="3300"/>
              </a:lnSpc>
              <a:buFontTx/>
              <a:buNone/>
            </a:pPr>
            <a:r>
              <a:rPr lang="es-ES_tradnl" sz="2000" b="1" dirty="0">
                <a:solidFill>
                  <a:srgbClr val="0000FF"/>
                </a:solidFill>
                <a:latin typeface="Arial" pitchFamily="34" charset="0"/>
                <a:cs typeface="Arial" pitchFamily="34" charset="0"/>
              </a:rPr>
              <a:t>                                      tipo</a:t>
            </a:r>
            <a:r>
              <a:rPr lang="es-ES_tradnl" sz="2000" dirty="0">
                <a:latin typeface="Arial" pitchFamily="34" charset="0"/>
                <a:cs typeface="Arial" pitchFamily="34" charset="0"/>
              </a:rPr>
              <a:t> </a:t>
            </a:r>
            <a:r>
              <a:rPr lang="es-ES_tradnl" sz="2000" b="1" dirty="0">
                <a:solidFill>
                  <a:srgbClr val="FF3300"/>
                </a:solidFill>
                <a:latin typeface="Arial" pitchFamily="34" charset="0"/>
                <a:cs typeface="Arial" pitchFamily="34" charset="0"/>
              </a:rPr>
              <a:t>nombre</a:t>
            </a:r>
            <a:r>
              <a:rPr lang="es-ES_tradnl" sz="2000" b="1" dirty="0">
                <a:solidFill>
                  <a:srgbClr val="000099"/>
                </a:solidFill>
                <a:latin typeface="Arial" pitchFamily="34" charset="0"/>
                <a:cs typeface="Arial" pitchFamily="34" charset="0"/>
              </a:rPr>
              <a:t>[tamaño];</a:t>
            </a:r>
          </a:p>
          <a:p>
            <a:pPr algn="just">
              <a:lnSpc>
                <a:spcPts val="1700"/>
              </a:lnSpc>
              <a:spcBef>
                <a:spcPts val="0"/>
              </a:spcBef>
              <a:buNone/>
            </a:pPr>
            <a:endParaRPr lang="es-ES_tradnl" sz="2800" b="1" dirty="0">
              <a:solidFill>
                <a:srgbClr val="0000FF"/>
              </a:solidFill>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En donde </a:t>
            </a:r>
            <a:r>
              <a:rPr lang="es-ES_tradnl" sz="2000" b="1" dirty="0">
                <a:solidFill>
                  <a:srgbClr val="0000FF"/>
                </a:solidFill>
                <a:latin typeface="Arial" pitchFamily="34" charset="0"/>
                <a:cs typeface="Arial" pitchFamily="34" charset="0"/>
              </a:rPr>
              <a:t>tipo</a:t>
            </a:r>
            <a:r>
              <a:rPr lang="es-ES_tradnl" sz="2000" dirty="0">
                <a:latin typeface="Arial" pitchFamily="34" charset="0"/>
                <a:cs typeface="Arial" pitchFamily="34" charset="0"/>
              </a:rPr>
              <a:t> es el tipo de datos y</a:t>
            </a:r>
            <a:r>
              <a:rPr lang="es-ES_tradnl" sz="2000" b="1" dirty="0">
                <a:solidFill>
                  <a:srgbClr val="FF3300"/>
                </a:solidFill>
                <a:latin typeface="Arial" pitchFamily="34" charset="0"/>
                <a:cs typeface="Arial" pitchFamily="34" charset="0"/>
              </a:rPr>
              <a:t> nombre</a:t>
            </a:r>
            <a:r>
              <a:rPr lang="es-ES_tradnl" sz="2000" dirty="0">
                <a:latin typeface="Arial" pitchFamily="34" charset="0"/>
                <a:cs typeface="Arial" pitchFamily="34" charset="0"/>
              </a:rPr>
              <a:t> es el nombre de la variable. Los corchetes (</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indican que es una variable de tipo arreglo. Y tamaño el numero de casillas.</a:t>
            </a:r>
          </a:p>
        </p:txBody>
      </p:sp>
      <p:sp>
        <p:nvSpPr>
          <p:cNvPr id="193541"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p:cTn id="13" dur="500" fill="hold"/>
                                        <p:tgtEl>
                                          <p:spTgt spid="19353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2" end="2"/>
                                            </p:txEl>
                                          </p:spTgt>
                                        </p:tgtEl>
                                        <p:attrNameLst>
                                          <p:attrName>style.visibility</p:attrName>
                                        </p:attrNameLst>
                                      </p:cBhvr>
                                      <p:to>
                                        <p:strVal val="visible"/>
                                      </p:to>
                                    </p:set>
                                    <p:anim calcmode="lin" valueType="num">
                                      <p:cBhvr>
                                        <p:cTn id="19"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93538">
                                            <p:txEl>
                                              <p:pRg st="3" end="3"/>
                                            </p:txEl>
                                          </p:spTgt>
                                        </p:tgtEl>
                                        <p:attrNameLst>
                                          <p:attrName>style.visibility</p:attrName>
                                        </p:attrNameLst>
                                      </p:cBhvr>
                                      <p:to>
                                        <p:strVal val="visible"/>
                                      </p:to>
                                    </p:set>
                                    <p:anim calcmode="lin" valueType="num">
                                      <p:cBhvr>
                                        <p:cTn id="25"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93538">
                                            <p:txEl>
                                              <p:pRg st="5" end="5"/>
                                            </p:txEl>
                                          </p:spTgt>
                                        </p:tgtEl>
                                        <p:attrNameLst>
                                          <p:attrName>style.visibility</p:attrName>
                                        </p:attrNameLst>
                                      </p:cBhvr>
                                      <p:to>
                                        <p:strVal val="visible"/>
                                      </p:to>
                                    </p:set>
                                    <p:anim calcmode="lin" valueType="num">
                                      <p:cBhvr>
                                        <p:cTn id="31" dur="500" fill="hold"/>
                                        <p:tgtEl>
                                          <p:spTgt spid="193538">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93538">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2046</Words>
  <Application>Microsoft Office PowerPoint</Application>
  <PresentationFormat>Presentación en pantalla (4:3)</PresentationFormat>
  <Paragraphs>688</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TC1017  Solución de problemas con programación</vt:lpstr>
      <vt:lpstr>La sesión pasada vimos…</vt:lpstr>
      <vt:lpstr>Arreglos</vt:lpstr>
      <vt:lpstr>Arreglos</vt:lpstr>
      <vt:lpstr>Arreglos</vt:lpstr>
      <vt:lpstr>Arreglos</vt:lpstr>
      <vt:lpstr>Arreglos</vt:lpstr>
      <vt:lpstr>Arreglos</vt:lpstr>
      <vt:lpstr>Arreglos</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12</cp:revision>
  <dcterms:created xsi:type="dcterms:W3CDTF">2013-07-08T17:54:54Z</dcterms:created>
  <dcterms:modified xsi:type="dcterms:W3CDTF">2018-09-20T18:07:18Z</dcterms:modified>
</cp:coreProperties>
</file>