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23"/>
  </p:notesMasterIdLst>
  <p:sldIdLst>
    <p:sldId id="256" r:id="rId2"/>
    <p:sldId id="257" r:id="rId3"/>
    <p:sldId id="258" r:id="rId4"/>
    <p:sldId id="281" r:id="rId5"/>
    <p:sldId id="282" r:id="rId6"/>
    <p:sldId id="283" r:id="rId7"/>
    <p:sldId id="259" r:id="rId8"/>
    <p:sldId id="287" r:id="rId9"/>
    <p:sldId id="286" r:id="rId10"/>
    <p:sldId id="285" r:id="rId11"/>
    <p:sldId id="262" r:id="rId12"/>
    <p:sldId id="299" r:id="rId13"/>
    <p:sldId id="300" r:id="rId14"/>
    <p:sldId id="264" r:id="rId15"/>
    <p:sldId id="297" r:id="rId16"/>
    <p:sldId id="268" r:id="rId17"/>
    <p:sldId id="289" r:id="rId18"/>
    <p:sldId id="274" r:id="rId19"/>
    <p:sldId id="291" r:id="rId20"/>
    <p:sldId id="296" r:id="rId21"/>
    <p:sldId id="266" r:id="rId22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7" autoAdjust="0"/>
    <p:restoredTop sz="94969" autoAdjust="0"/>
  </p:normalViewPr>
  <p:slideViewPr>
    <p:cSldViewPr snapToGrid="0">
      <p:cViewPr varScale="1">
        <p:scale>
          <a:sx n="77" d="100"/>
          <a:sy n="77" d="100"/>
        </p:scale>
        <p:origin x="936" y="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9750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219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3" name="Google Shape;3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2792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3116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6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7864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8791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9595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7512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06368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2268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4887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4475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760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37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>
            <a:spLocks noGrp="1"/>
          </p:cNvSpPr>
          <p:nvPr>
            <p:ph type="title"/>
          </p:nvPr>
        </p:nvSpPr>
        <p:spPr>
          <a:xfrm>
            <a:off x="535940" y="1455621"/>
            <a:ext cx="8072119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>
                <a:solidFill>
                  <a:srgbClr val="42445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body" idx="1"/>
          </p:nvPr>
        </p:nvSpPr>
        <p:spPr>
          <a:xfrm>
            <a:off x="645668" y="2353626"/>
            <a:ext cx="7852663" cy="3649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2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535940" y="1455621"/>
            <a:ext cx="8072119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>
                <a:solidFill>
                  <a:srgbClr val="42445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2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4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5" name="Google Shape;45;p4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535940" y="1455621"/>
            <a:ext cx="8072119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>
                <a:solidFill>
                  <a:srgbClr val="42445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5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0" name="Google Shape;50;p5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399288"/>
            <a:ext cx="5410200" cy="52069"/>
          </a:xfrm>
          <a:custGeom>
            <a:avLst/>
            <a:gdLst/>
            <a:ahLst/>
            <a:cxnLst/>
            <a:rect l="l" t="t" r="r" b="b"/>
            <a:pathLst>
              <a:path w="5410200" h="52070" extrusionOk="0">
                <a:moveTo>
                  <a:pt x="0" y="51816"/>
                </a:moveTo>
                <a:lnTo>
                  <a:pt x="5410200" y="51816"/>
                </a:lnTo>
                <a:lnTo>
                  <a:pt x="5410200" y="0"/>
                </a:lnTo>
                <a:lnTo>
                  <a:pt x="0" y="0"/>
                </a:lnTo>
                <a:lnTo>
                  <a:pt x="0" y="51816"/>
                </a:lnTo>
                <a:close/>
              </a:path>
            </a:pathLst>
          </a:custGeom>
          <a:solidFill>
            <a:srgbClr val="43808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7" name="Google Shape;7;p1"/>
          <p:cNvSpPr/>
          <p:nvPr/>
        </p:nvSpPr>
        <p:spPr>
          <a:xfrm>
            <a:off x="9142476" y="0"/>
            <a:ext cx="1905" cy="311150"/>
          </a:xfrm>
          <a:custGeom>
            <a:avLst/>
            <a:gdLst/>
            <a:ahLst/>
            <a:cxnLst/>
            <a:rect l="l" t="t" r="r" b="b"/>
            <a:pathLst>
              <a:path w="1904" h="311150" extrusionOk="0">
                <a:moveTo>
                  <a:pt x="0" y="310896"/>
                </a:moveTo>
                <a:lnTo>
                  <a:pt x="1524" y="310896"/>
                </a:lnTo>
                <a:lnTo>
                  <a:pt x="1524" y="0"/>
                </a:lnTo>
                <a:lnTo>
                  <a:pt x="0" y="0"/>
                </a:lnTo>
                <a:lnTo>
                  <a:pt x="0" y="310896"/>
                </a:lnTo>
                <a:close/>
              </a:path>
            </a:pathLst>
          </a:custGeom>
          <a:solidFill>
            <a:srgbClr val="42445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8" name="Google Shape;8;p1"/>
          <p:cNvSpPr/>
          <p:nvPr/>
        </p:nvSpPr>
        <p:spPr>
          <a:xfrm>
            <a:off x="0" y="0"/>
            <a:ext cx="9084945" cy="311150"/>
          </a:xfrm>
          <a:custGeom>
            <a:avLst/>
            <a:gdLst/>
            <a:ahLst/>
            <a:cxnLst/>
            <a:rect l="l" t="t" r="r" b="b"/>
            <a:pathLst>
              <a:path w="9084945" h="311150" extrusionOk="0">
                <a:moveTo>
                  <a:pt x="0" y="310896"/>
                </a:moveTo>
                <a:lnTo>
                  <a:pt x="9084564" y="310896"/>
                </a:lnTo>
                <a:lnTo>
                  <a:pt x="9084564" y="0"/>
                </a:lnTo>
                <a:lnTo>
                  <a:pt x="0" y="0"/>
                </a:lnTo>
                <a:lnTo>
                  <a:pt x="0" y="310896"/>
                </a:lnTo>
                <a:close/>
              </a:path>
            </a:pathLst>
          </a:custGeom>
          <a:solidFill>
            <a:srgbClr val="42445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9" name="Google Shape;9;p1"/>
          <p:cNvSpPr/>
          <p:nvPr/>
        </p:nvSpPr>
        <p:spPr>
          <a:xfrm>
            <a:off x="9142476" y="307847"/>
            <a:ext cx="1905" cy="91440"/>
          </a:xfrm>
          <a:custGeom>
            <a:avLst/>
            <a:gdLst/>
            <a:ahLst/>
            <a:cxnLst/>
            <a:rect l="l" t="t" r="r" b="b"/>
            <a:pathLst>
              <a:path w="1904" h="91439" extrusionOk="0">
                <a:moveTo>
                  <a:pt x="0" y="91440"/>
                </a:moveTo>
                <a:lnTo>
                  <a:pt x="1524" y="91440"/>
                </a:lnTo>
                <a:lnTo>
                  <a:pt x="1524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43808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0" name="Google Shape;10;p1"/>
          <p:cNvSpPr/>
          <p:nvPr/>
        </p:nvSpPr>
        <p:spPr>
          <a:xfrm>
            <a:off x="0" y="307847"/>
            <a:ext cx="9084945" cy="91440"/>
          </a:xfrm>
          <a:custGeom>
            <a:avLst/>
            <a:gdLst/>
            <a:ahLst/>
            <a:cxnLst/>
            <a:rect l="l" t="t" r="r" b="b"/>
            <a:pathLst>
              <a:path w="9084945" h="91439" extrusionOk="0">
                <a:moveTo>
                  <a:pt x="0" y="91440"/>
                </a:moveTo>
                <a:lnTo>
                  <a:pt x="9084564" y="91440"/>
                </a:lnTo>
                <a:lnTo>
                  <a:pt x="9084564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43808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1" name="Google Shape;11;p1"/>
          <p:cNvSpPr/>
          <p:nvPr/>
        </p:nvSpPr>
        <p:spPr>
          <a:xfrm>
            <a:off x="9142476" y="359663"/>
            <a:ext cx="1905" cy="91440"/>
          </a:xfrm>
          <a:custGeom>
            <a:avLst/>
            <a:gdLst/>
            <a:ahLst/>
            <a:cxnLst/>
            <a:rect l="l" t="t" r="r" b="b"/>
            <a:pathLst>
              <a:path w="1904" h="91440" extrusionOk="0">
                <a:moveTo>
                  <a:pt x="0" y="91440"/>
                </a:moveTo>
                <a:lnTo>
                  <a:pt x="1524" y="91440"/>
                </a:lnTo>
                <a:lnTo>
                  <a:pt x="1524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43808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2" name="Google Shape;12;p1"/>
          <p:cNvSpPr/>
          <p:nvPr/>
        </p:nvSpPr>
        <p:spPr>
          <a:xfrm>
            <a:off x="5410200" y="359663"/>
            <a:ext cx="3674745" cy="91440"/>
          </a:xfrm>
          <a:custGeom>
            <a:avLst/>
            <a:gdLst/>
            <a:ahLst/>
            <a:cxnLst/>
            <a:rect l="l" t="t" r="r" b="b"/>
            <a:pathLst>
              <a:path w="3674745" h="91440" extrusionOk="0">
                <a:moveTo>
                  <a:pt x="0" y="91440"/>
                </a:moveTo>
                <a:lnTo>
                  <a:pt x="3674364" y="91440"/>
                </a:lnTo>
                <a:lnTo>
                  <a:pt x="3674364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43808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3" name="Google Shape;13;p1"/>
          <p:cNvSpPr/>
          <p:nvPr/>
        </p:nvSpPr>
        <p:spPr>
          <a:xfrm>
            <a:off x="9142476" y="440436"/>
            <a:ext cx="1905" cy="180340"/>
          </a:xfrm>
          <a:custGeom>
            <a:avLst/>
            <a:gdLst/>
            <a:ahLst/>
            <a:cxnLst/>
            <a:rect l="l" t="t" r="r" b="b"/>
            <a:pathLst>
              <a:path w="1904" h="180340" extrusionOk="0">
                <a:moveTo>
                  <a:pt x="0" y="179832"/>
                </a:moveTo>
                <a:lnTo>
                  <a:pt x="1524" y="179832"/>
                </a:lnTo>
                <a:lnTo>
                  <a:pt x="1524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solidFill>
            <a:srgbClr val="43808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4" name="Google Shape;14;p1"/>
          <p:cNvSpPr/>
          <p:nvPr/>
        </p:nvSpPr>
        <p:spPr>
          <a:xfrm>
            <a:off x="5410200" y="440436"/>
            <a:ext cx="3674745" cy="180340"/>
          </a:xfrm>
          <a:custGeom>
            <a:avLst/>
            <a:gdLst/>
            <a:ahLst/>
            <a:cxnLst/>
            <a:rect l="l" t="t" r="r" b="b"/>
            <a:pathLst>
              <a:path w="3674745" h="180340" extrusionOk="0">
                <a:moveTo>
                  <a:pt x="0" y="179832"/>
                </a:moveTo>
                <a:lnTo>
                  <a:pt x="3674364" y="179832"/>
                </a:lnTo>
                <a:lnTo>
                  <a:pt x="3674364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solidFill>
            <a:srgbClr val="43808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5" name="Google Shape;15;p1"/>
          <p:cNvSpPr/>
          <p:nvPr/>
        </p:nvSpPr>
        <p:spPr>
          <a:xfrm>
            <a:off x="5407152" y="510540"/>
            <a:ext cx="3063240" cy="0"/>
          </a:xfrm>
          <a:custGeom>
            <a:avLst/>
            <a:gdLst/>
            <a:ahLst/>
            <a:cxnLst/>
            <a:rect l="l" t="t" r="r" b="b"/>
            <a:pathLst>
              <a:path w="3063240" h="120000" extrusionOk="0">
                <a:moveTo>
                  <a:pt x="0" y="0"/>
                </a:moveTo>
                <a:lnTo>
                  <a:pt x="3063240" y="0"/>
                </a:lnTo>
              </a:path>
            </a:pathLst>
          </a:custGeom>
          <a:noFill/>
          <a:ln w="28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6" name="Google Shape;16;p1"/>
          <p:cNvSpPr/>
          <p:nvPr/>
        </p:nvSpPr>
        <p:spPr>
          <a:xfrm>
            <a:off x="7373111" y="588263"/>
            <a:ext cx="1600200" cy="36830"/>
          </a:xfrm>
          <a:custGeom>
            <a:avLst/>
            <a:gdLst/>
            <a:ahLst/>
            <a:cxnLst/>
            <a:rect l="l" t="t" r="r" b="b"/>
            <a:pathLst>
              <a:path w="1600200" h="36829" extrusionOk="0">
                <a:moveTo>
                  <a:pt x="1597533" y="0"/>
                </a:moveTo>
                <a:lnTo>
                  <a:pt x="2667" y="0"/>
                </a:lnTo>
                <a:lnTo>
                  <a:pt x="0" y="2666"/>
                </a:lnTo>
                <a:lnTo>
                  <a:pt x="0" y="33909"/>
                </a:lnTo>
                <a:lnTo>
                  <a:pt x="2667" y="36575"/>
                </a:lnTo>
                <a:lnTo>
                  <a:pt x="1597533" y="36575"/>
                </a:lnTo>
                <a:lnTo>
                  <a:pt x="1600200" y="33909"/>
                </a:lnTo>
                <a:lnTo>
                  <a:pt x="1600200" y="2666"/>
                </a:lnTo>
                <a:lnTo>
                  <a:pt x="15975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7" name="Google Shape;17;p1"/>
          <p:cNvSpPr/>
          <p:nvPr/>
        </p:nvSpPr>
        <p:spPr>
          <a:xfrm>
            <a:off x="9058656" y="0"/>
            <a:ext cx="0" cy="620395"/>
          </a:xfrm>
          <a:custGeom>
            <a:avLst/>
            <a:gdLst/>
            <a:ahLst/>
            <a:cxnLst/>
            <a:rect l="l" t="t" r="r" b="b"/>
            <a:pathLst>
              <a:path w="120000" h="620395" extrusionOk="0">
                <a:moveTo>
                  <a:pt x="0" y="1524"/>
                </a:moveTo>
                <a:lnTo>
                  <a:pt x="0" y="621791"/>
                </a:lnTo>
              </a:path>
            </a:pathLst>
          </a:custGeom>
          <a:noFill/>
          <a:ln w="28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8" name="Google Shape;18;p1"/>
          <p:cNvSpPr/>
          <p:nvPr/>
        </p:nvSpPr>
        <p:spPr>
          <a:xfrm>
            <a:off x="9029700" y="0"/>
            <a:ext cx="0" cy="620395"/>
          </a:xfrm>
          <a:custGeom>
            <a:avLst/>
            <a:gdLst/>
            <a:ahLst/>
            <a:cxnLst/>
            <a:rect l="l" t="t" r="r" b="b"/>
            <a:pathLst>
              <a:path w="120000" h="620395" extrusionOk="0">
                <a:moveTo>
                  <a:pt x="0" y="1524"/>
                </a:moveTo>
                <a:lnTo>
                  <a:pt x="0" y="621791"/>
                </a:lnTo>
              </a:path>
            </a:pathLst>
          </a:custGeom>
          <a:noFill/>
          <a:ln w="10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9" name="Google Shape;19;p1"/>
          <p:cNvSpPr/>
          <p:nvPr/>
        </p:nvSpPr>
        <p:spPr>
          <a:xfrm>
            <a:off x="8988552" y="0"/>
            <a:ext cx="0" cy="620395"/>
          </a:xfrm>
          <a:custGeom>
            <a:avLst/>
            <a:gdLst/>
            <a:ahLst/>
            <a:cxnLst/>
            <a:rect l="l" t="t" r="r" b="b"/>
            <a:pathLst>
              <a:path w="120000" h="620395" extrusionOk="0">
                <a:moveTo>
                  <a:pt x="0" y="1524"/>
                </a:moveTo>
                <a:lnTo>
                  <a:pt x="0" y="621791"/>
                </a:lnTo>
              </a:path>
            </a:pathLst>
          </a:custGeom>
          <a:noFill/>
          <a:ln w="28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0" name="Google Shape;20;p1"/>
          <p:cNvSpPr/>
          <p:nvPr/>
        </p:nvSpPr>
        <p:spPr>
          <a:xfrm>
            <a:off x="8942831" y="0"/>
            <a:ext cx="0" cy="585470"/>
          </a:xfrm>
          <a:custGeom>
            <a:avLst/>
            <a:gdLst/>
            <a:ahLst/>
            <a:cxnLst/>
            <a:rect l="l" t="t" r="r" b="b"/>
            <a:pathLst>
              <a:path w="120000" h="585470" extrusionOk="0">
                <a:moveTo>
                  <a:pt x="0" y="0"/>
                </a:moveTo>
                <a:lnTo>
                  <a:pt x="0" y="585215"/>
                </a:lnTo>
              </a:path>
            </a:pathLst>
          </a:custGeom>
          <a:noFill/>
          <a:ln w="561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1" name="Google Shape;21;p1"/>
          <p:cNvSpPr/>
          <p:nvPr/>
        </p:nvSpPr>
        <p:spPr>
          <a:xfrm>
            <a:off x="8877300" y="0"/>
            <a:ext cx="0" cy="585470"/>
          </a:xfrm>
          <a:custGeom>
            <a:avLst/>
            <a:gdLst/>
            <a:ahLst/>
            <a:cxnLst/>
            <a:rect l="l" t="t" r="r" b="b"/>
            <a:pathLst>
              <a:path w="120000" h="585470" extrusionOk="0">
                <a:moveTo>
                  <a:pt x="0" y="0"/>
                </a:moveTo>
                <a:lnTo>
                  <a:pt x="0" y="585215"/>
                </a:lnTo>
              </a:path>
            </a:pathLst>
          </a:custGeom>
          <a:noFill/>
          <a:ln w="10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2" name="Google Shape;22;p1"/>
          <p:cNvSpPr txBox="1">
            <a:spLocks noGrp="1"/>
          </p:cNvSpPr>
          <p:nvPr>
            <p:ph type="title"/>
          </p:nvPr>
        </p:nvSpPr>
        <p:spPr>
          <a:xfrm>
            <a:off x="535940" y="1455621"/>
            <a:ext cx="8072119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42445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body" idx="1"/>
          </p:nvPr>
        </p:nvSpPr>
        <p:spPr>
          <a:xfrm>
            <a:off x="645668" y="2353626"/>
            <a:ext cx="7852663" cy="3649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 dirty="0"/>
          </a:p>
        </p:txBody>
      </p:sp>
      <p:sp>
        <p:nvSpPr>
          <p:cNvPr id="25" name="Google Shape;25;p1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 dirty="0"/>
          </a:p>
        </p:txBody>
      </p:sp>
      <p:sp>
        <p:nvSpPr>
          <p:cNvPr id="26" name="Google Shape;26;p1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 dirty="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5410200" y="3893820"/>
            <a:ext cx="3733800" cy="7620"/>
          </a:xfrm>
          <a:custGeom>
            <a:avLst/>
            <a:gdLst/>
            <a:ahLst/>
            <a:cxnLst/>
            <a:rect l="l" t="t" r="r" b="b"/>
            <a:pathLst>
              <a:path w="3733800" h="7620" extrusionOk="0">
                <a:moveTo>
                  <a:pt x="0" y="7619"/>
                </a:moveTo>
                <a:lnTo>
                  <a:pt x="3733800" y="7619"/>
                </a:lnTo>
                <a:lnTo>
                  <a:pt x="3733800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43808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60" name="Google Shape;60;p7"/>
          <p:cNvSpPr/>
          <p:nvPr/>
        </p:nvSpPr>
        <p:spPr>
          <a:xfrm>
            <a:off x="5410200" y="3896867"/>
            <a:ext cx="3733800" cy="192405"/>
          </a:xfrm>
          <a:custGeom>
            <a:avLst/>
            <a:gdLst/>
            <a:ahLst/>
            <a:cxnLst/>
            <a:rect l="l" t="t" r="r" b="b"/>
            <a:pathLst>
              <a:path w="3733800" h="192404" extrusionOk="0">
                <a:moveTo>
                  <a:pt x="0" y="192023"/>
                </a:moveTo>
                <a:lnTo>
                  <a:pt x="3733800" y="192023"/>
                </a:lnTo>
                <a:lnTo>
                  <a:pt x="3733800" y="0"/>
                </a:lnTo>
                <a:lnTo>
                  <a:pt x="0" y="0"/>
                </a:lnTo>
                <a:lnTo>
                  <a:pt x="0" y="192023"/>
                </a:lnTo>
                <a:close/>
              </a:path>
            </a:pathLst>
          </a:custGeom>
          <a:solidFill>
            <a:srgbClr val="43808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61" name="Google Shape;61;p7"/>
          <p:cNvSpPr/>
          <p:nvPr/>
        </p:nvSpPr>
        <p:spPr>
          <a:xfrm>
            <a:off x="5410200" y="4119371"/>
            <a:ext cx="3733800" cy="0"/>
          </a:xfrm>
          <a:custGeom>
            <a:avLst/>
            <a:gdLst/>
            <a:ahLst/>
            <a:cxnLst/>
            <a:rect l="l" t="t" r="r" b="b"/>
            <a:pathLst>
              <a:path w="3733800" h="120000" extrusionOk="0">
                <a:moveTo>
                  <a:pt x="0" y="0"/>
                </a:moveTo>
                <a:lnTo>
                  <a:pt x="3733800" y="0"/>
                </a:lnTo>
              </a:path>
            </a:pathLst>
          </a:custGeom>
          <a:noFill/>
          <a:ln w="10400" cap="flat" cmpd="sng">
            <a:solidFill>
              <a:srgbClr val="4380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62" name="Google Shape;62;p7"/>
          <p:cNvSpPr/>
          <p:nvPr/>
        </p:nvSpPr>
        <p:spPr>
          <a:xfrm>
            <a:off x="5410200" y="4174235"/>
            <a:ext cx="1965960" cy="0"/>
          </a:xfrm>
          <a:custGeom>
            <a:avLst/>
            <a:gdLst/>
            <a:ahLst/>
            <a:cxnLst/>
            <a:rect l="l" t="t" r="r" b="b"/>
            <a:pathLst>
              <a:path w="1965959" h="120000" extrusionOk="0">
                <a:moveTo>
                  <a:pt x="0" y="0"/>
                </a:moveTo>
                <a:lnTo>
                  <a:pt x="1965959" y="0"/>
                </a:lnTo>
              </a:path>
            </a:pathLst>
          </a:custGeom>
          <a:noFill/>
          <a:ln w="19550" cap="flat" cmpd="sng">
            <a:solidFill>
              <a:srgbClr val="4380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63" name="Google Shape;63;p7"/>
          <p:cNvSpPr/>
          <p:nvPr/>
        </p:nvSpPr>
        <p:spPr>
          <a:xfrm>
            <a:off x="5410200" y="4204715"/>
            <a:ext cx="1965960" cy="0"/>
          </a:xfrm>
          <a:custGeom>
            <a:avLst/>
            <a:gdLst/>
            <a:ahLst/>
            <a:cxnLst/>
            <a:rect l="l" t="t" r="r" b="b"/>
            <a:pathLst>
              <a:path w="1965959" h="120000" extrusionOk="0">
                <a:moveTo>
                  <a:pt x="0" y="0"/>
                </a:moveTo>
                <a:lnTo>
                  <a:pt x="1965959" y="0"/>
                </a:lnTo>
              </a:path>
            </a:pathLst>
          </a:custGeom>
          <a:noFill/>
          <a:ln w="10400" cap="flat" cmpd="sng">
            <a:solidFill>
              <a:srgbClr val="4380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64" name="Google Shape;64;p7"/>
          <p:cNvSpPr/>
          <p:nvPr/>
        </p:nvSpPr>
        <p:spPr>
          <a:xfrm>
            <a:off x="5410200" y="3976115"/>
            <a:ext cx="3063240" cy="0"/>
          </a:xfrm>
          <a:custGeom>
            <a:avLst/>
            <a:gdLst/>
            <a:ahLst/>
            <a:cxnLst/>
            <a:rect l="l" t="t" r="r" b="b"/>
            <a:pathLst>
              <a:path w="3063240" h="120000" extrusionOk="0">
                <a:moveTo>
                  <a:pt x="0" y="0"/>
                </a:moveTo>
                <a:lnTo>
                  <a:pt x="3063240" y="0"/>
                </a:lnTo>
              </a:path>
            </a:pathLst>
          </a:custGeom>
          <a:noFill/>
          <a:ln w="28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65" name="Google Shape;65;p7"/>
          <p:cNvSpPr/>
          <p:nvPr/>
        </p:nvSpPr>
        <p:spPr>
          <a:xfrm>
            <a:off x="7376159" y="4061459"/>
            <a:ext cx="1600200" cy="36830"/>
          </a:xfrm>
          <a:custGeom>
            <a:avLst/>
            <a:gdLst/>
            <a:ahLst/>
            <a:cxnLst/>
            <a:rect l="l" t="t" r="r" b="b"/>
            <a:pathLst>
              <a:path w="1600200" h="36829" extrusionOk="0">
                <a:moveTo>
                  <a:pt x="1597533" y="0"/>
                </a:moveTo>
                <a:lnTo>
                  <a:pt x="2667" y="0"/>
                </a:lnTo>
                <a:lnTo>
                  <a:pt x="0" y="2666"/>
                </a:lnTo>
                <a:lnTo>
                  <a:pt x="0" y="33908"/>
                </a:lnTo>
                <a:lnTo>
                  <a:pt x="2667" y="36575"/>
                </a:lnTo>
                <a:lnTo>
                  <a:pt x="1597533" y="36575"/>
                </a:lnTo>
                <a:lnTo>
                  <a:pt x="1600200" y="33908"/>
                </a:lnTo>
                <a:lnTo>
                  <a:pt x="1600200" y="2666"/>
                </a:lnTo>
                <a:lnTo>
                  <a:pt x="15975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66" name="Google Shape;66;p7"/>
          <p:cNvSpPr/>
          <p:nvPr/>
        </p:nvSpPr>
        <p:spPr>
          <a:xfrm>
            <a:off x="0" y="3816096"/>
            <a:ext cx="9144000" cy="78105"/>
          </a:xfrm>
          <a:custGeom>
            <a:avLst/>
            <a:gdLst/>
            <a:ahLst/>
            <a:cxnLst/>
            <a:rect l="l" t="t" r="r" b="b"/>
            <a:pathLst>
              <a:path w="9144000" h="78104" extrusionOk="0">
                <a:moveTo>
                  <a:pt x="0" y="77723"/>
                </a:moveTo>
                <a:lnTo>
                  <a:pt x="9144000" y="77723"/>
                </a:lnTo>
                <a:lnTo>
                  <a:pt x="9144000" y="0"/>
                </a:lnTo>
                <a:lnTo>
                  <a:pt x="0" y="0"/>
                </a:lnTo>
                <a:lnTo>
                  <a:pt x="0" y="77723"/>
                </a:lnTo>
                <a:close/>
              </a:path>
            </a:pathLst>
          </a:custGeom>
          <a:solidFill>
            <a:srgbClr val="43808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67" name="Google Shape;67;p7"/>
          <p:cNvSpPr/>
          <p:nvPr/>
        </p:nvSpPr>
        <p:spPr>
          <a:xfrm>
            <a:off x="0" y="3701796"/>
            <a:ext cx="6414770" cy="114300"/>
          </a:xfrm>
          <a:custGeom>
            <a:avLst/>
            <a:gdLst/>
            <a:ahLst/>
            <a:cxnLst/>
            <a:rect l="l" t="t" r="r" b="b"/>
            <a:pathLst>
              <a:path w="6414770" h="114300" extrusionOk="0">
                <a:moveTo>
                  <a:pt x="0" y="114299"/>
                </a:moveTo>
                <a:lnTo>
                  <a:pt x="6414516" y="114299"/>
                </a:lnTo>
                <a:lnTo>
                  <a:pt x="6414516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43808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68" name="Google Shape;68;p7"/>
          <p:cNvSpPr/>
          <p:nvPr/>
        </p:nvSpPr>
        <p:spPr>
          <a:xfrm>
            <a:off x="6414515" y="3701796"/>
            <a:ext cx="2729865" cy="189230"/>
          </a:xfrm>
          <a:custGeom>
            <a:avLst/>
            <a:gdLst/>
            <a:ahLst/>
            <a:cxnLst/>
            <a:rect l="l" t="t" r="r" b="b"/>
            <a:pathLst>
              <a:path w="2729865" h="189229" extrusionOk="0">
                <a:moveTo>
                  <a:pt x="0" y="188975"/>
                </a:moveTo>
                <a:lnTo>
                  <a:pt x="2729484" y="188975"/>
                </a:lnTo>
                <a:lnTo>
                  <a:pt x="2729484" y="0"/>
                </a:lnTo>
                <a:lnTo>
                  <a:pt x="0" y="0"/>
                </a:lnTo>
                <a:lnTo>
                  <a:pt x="0" y="188975"/>
                </a:lnTo>
                <a:close/>
              </a:path>
            </a:pathLst>
          </a:custGeom>
          <a:solidFill>
            <a:srgbClr val="43808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69" name="Google Shape;69;p7"/>
          <p:cNvSpPr/>
          <p:nvPr/>
        </p:nvSpPr>
        <p:spPr>
          <a:xfrm>
            <a:off x="0" y="0"/>
            <a:ext cx="9144000" cy="3702050"/>
          </a:xfrm>
          <a:custGeom>
            <a:avLst/>
            <a:gdLst/>
            <a:ahLst/>
            <a:cxnLst/>
            <a:rect l="l" t="t" r="r" b="b"/>
            <a:pathLst>
              <a:path w="9144000" h="3702050" extrusionOk="0">
                <a:moveTo>
                  <a:pt x="0" y="3701796"/>
                </a:moveTo>
                <a:lnTo>
                  <a:pt x="9144000" y="3701796"/>
                </a:lnTo>
                <a:lnTo>
                  <a:pt x="9144000" y="0"/>
                </a:lnTo>
                <a:lnTo>
                  <a:pt x="0" y="0"/>
                </a:lnTo>
                <a:lnTo>
                  <a:pt x="0" y="3701796"/>
                </a:lnTo>
                <a:close/>
              </a:path>
            </a:pathLst>
          </a:custGeom>
          <a:solidFill>
            <a:srgbClr val="42445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70" name="Google Shape;70;p7"/>
          <p:cNvSpPr txBox="1"/>
          <p:nvPr/>
        </p:nvSpPr>
        <p:spPr>
          <a:xfrm>
            <a:off x="535940" y="2563450"/>
            <a:ext cx="5309870" cy="125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Estructuras de decisión</a:t>
            </a:r>
            <a:endParaRPr sz="44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" name="Google Shape;74;p7"/>
          <p:cNvSpPr txBox="1"/>
          <p:nvPr/>
        </p:nvSpPr>
        <p:spPr>
          <a:xfrm>
            <a:off x="8866378" y="70778"/>
            <a:ext cx="123825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5E5E52-0E81-4099-BD81-B1F967E72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323" y="3429000"/>
            <a:ext cx="3172268" cy="26483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6DF7D67-8CC8-4947-9551-5381526C3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933" y="226618"/>
            <a:ext cx="2834763" cy="2366559"/>
          </a:xfrm>
          <a:prstGeom prst="rect">
            <a:avLst/>
          </a:prstGeom>
        </p:spPr>
      </p:pic>
      <p:sp>
        <p:nvSpPr>
          <p:cNvPr id="123" name="Google Shape;123;p12"/>
          <p:cNvSpPr txBox="1"/>
          <p:nvPr/>
        </p:nvSpPr>
        <p:spPr>
          <a:xfrm>
            <a:off x="8731757" y="124701"/>
            <a:ext cx="126364" cy="20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6</a:t>
            </a:r>
            <a:endParaRPr sz="14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" name="Google Shape;93;p10">
            <a:extLst>
              <a:ext uri="{FF2B5EF4-FFF2-40B4-BE49-F238E27FC236}">
                <a16:creationId xmlns:a16="http://schemas.microsoft.com/office/drawing/2014/main" id="{6170242F-F87E-4D47-A129-8A8E6D15A8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230" y="373551"/>
            <a:ext cx="8072119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19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Estructuras de decisión</a:t>
            </a:r>
            <a:endParaRPr b="1" dirty="0"/>
          </a:p>
        </p:txBody>
      </p:sp>
      <p:sp>
        <p:nvSpPr>
          <p:cNvPr id="21" name="Google Shape;108;p10">
            <a:extLst>
              <a:ext uri="{FF2B5EF4-FFF2-40B4-BE49-F238E27FC236}">
                <a16:creationId xmlns:a16="http://schemas.microsoft.com/office/drawing/2014/main" id="{18BC5552-F2A4-4FD5-B857-3C8C419E9020}"/>
              </a:ext>
            </a:extLst>
          </p:cNvPr>
          <p:cNvSpPr txBox="1"/>
          <p:nvPr/>
        </p:nvSpPr>
        <p:spPr>
          <a:xfrm>
            <a:off x="465332" y="1044441"/>
            <a:ext cx="3367631" cy="357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Georgia"/>
                <a:ea typeface="Georgia"/>
                <a:cs typeface="Georgia"/>
                <a:sym typeface="Georgia"/>
              </a:rPr>
              <a:t>Condicional Compuesta</a:t>
            </a:r>
            <a:endParaRPr sz="2000" b="1" dirty="0">
              <a:solidFill>
                <a:schemeClr val="accent6">
                  <a:lumMod val="75000"/>
                </a:schemeClr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D742246-76F5-4E21-B754-4032F6ACD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04" y="1496299"/>
            <a:ext cx="6657975" cy="19716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695A5E9-26E2-4511-8A59-AFD0AFCF1D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940" y="3562327"/>
            <a:ext cx="8072119" cy="309288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F7F4842-0CA8-4384-85DC-0652F5AD0112}"/>
              </a:ext>
            </a:extLst>
          </p:cNvPr>
          <p:cNvSpPr txBox="1"/>
          <p:nvPr/>
        </p:nvSpPr>
        <p:spPr>
          <a:xfrm>
            <a:off x="472230" y="3579788"/>
            <a:ext cx="1716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Pseudocódigo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2D8566F-B709-47EF-9B91-D853B356CEB7}"/>
              </a:ext>
            </a:extLst>
          </p:cNvPr>
          <p:cNvSpPr txBox="1"/>
          <p:nvPr/>
        </p:nvSpPr>
        <p:spPr>
          <a:xfrm>
            <a:off x="7015692" y="4411275"/>
            <a:ext cx="1716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Diagrama de flujo</a:t>
            </a:r>
          </a:p>
        </p:txBody>
      </p:sp>
    </p:spTree>
    <p:extLst>
      <p:ext uri="{BB962C8B-B14F-4D97-AF65-F5344CB8AC3E}">
        <p14:creationId xmlns:p14="http://schemas.microsoft.com/office/powerpoint/2010/main" val="4180360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 txBox="1"/>
          <p:nvPr/>
        </p:nvSpPr>
        <p:spPr>
          <a:xfrm>
            <a:off x="460784" y="796578"/>
            <a:ext cx="7895590" cy="483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424455"/>
                </a:solidFill>
                <a:latin typeface="Trebuchet MS"/>
                <a:ea typeface="Trebuchet MS"/>
                <a:cs typeface="Trebuchet MS"/>
                <a:sym typeface="Trebuchet MS"/>
              </a:rPr>
              <a:t>Expresiones de una decisión en PSeint</a:t>
            </a:r>
            <a:endParaRPr sz="36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Google Shape;144;p13"/>
          <p:cNvSpPr txBox="1"/>
          <p:nvPr/>
        </p:nvSpPr>
        <p:spPr>
          <a:xfrm>
            <a:off x="406174" y="1631052"/>
            <a:ext cx="8086473" cy="98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1" marR="5080" lvl="0" algn="just" rtl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rgbClr val="9F4DA2"/>
              </a:buClr>
              <a:buSzPts val="1800"/>
            </a:pPr>
            <a:r>
              <a:rPr lang="en-US" sz="1800" dirty="0">
                <a:solidFill>
                  <a:srgbClr val="438085"/>
                </a:solidFill>
                <a:latin typeface="Georgia"/>
                <a:sym typeface="Georgia"/>
              </a:rPr>
              <a:t>Las expresiones más comunes para Si/No (Verdadero/Falso) son programadas comparando dos expresiones numéricas utilizando </a:t>
            </a:r>
            <a:r>
              <a:rPr lang="en-US" sz="1800" dirty="0" err="1">
                <a:solidFill>
                  <a:srgbClr val="438085"/>
                </a:solidFill>
                <a:latin typeface="Georgia"/>
                <a:sym typeface="Georgia"/>
              </a:rPr>
              <a:t>uno</a:t>
            </a:r>
            <a:r>
              <a:rPr lang="en-US" sz="1800" dirty="0">
                <a:solidFill>
                  <a:srgbClr val="438085"/>
                </a:solidFill>
                <a:latin typeface="Georgia"/>
                <a:sym typeface="Georgia"/>
              </a:rPr>
              <a:t> de los siguientes operadores:</a:t>
            </a:r>
            <a:endParaRPr sz="1800" dirty="0">
              <a:solidFill>
                <a:srgbClr val="438085"/>
              </a:solidFill>
              <a:latin typeface="Georgia"/>
              <a:sym typeface="Georgia"/>
            </a:endParaRPr>
          </a:p>
        </p:txBody>
      </p:sp>
      <p:sp>
        <p:nvSpPr>
          <p:cNvPr id="145" name="Google Shape;145;p13"/>
          <p:cNvSpPr txBox="1"/>
          <p:nvPr/>
        </p:nvSpPr>
        <p:spPr>
          <a:xfrm>
            <a:off x="8742426" y="124701"/>
            <a:ext cx="115570" cy="20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7</a:t>
            </a:r>
            <a:endParaRPr sz="14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" name="Google Shape;144;p13">
            <a:extLst>
              <a:ext uri="{FF2B5EF4-FFF2-40B4-BE49-F238E27FC236}">
                <a16:creationId xmlns:a16="http://schemas.microsoft.com/office/drawing/2014/main" id="{F9626EC8-067E-4074-90F5-EC267BC30439}"/>
              </a:ext>
            </a:extLst>
          </p:cNvPr>
          <p:cNvSpPr txBox="1"/>
          <p:nvPr/>
        </p:nvSpPr>
        <p:spPr>
          <a:xfrm>
            <a:off x="1969258" y="2933570"/>
            <a:ext cx="8086473" cy="203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14325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438085"/>
                </a:solidFill>
                <a:latin typeface="Georgia"/>
                <a:ea typeface="Georgia"/>
                <a:cs typeface="Georgia"/>
                <a:sym typeface="Georgia"/>
              </a:rPr>
              <a:t>True si los elementos comparados son iguales</a:t>
            </a:r>
            <a:endParaRPr sz="1600" dirty="0">
              <a:latin typeface="Georgia"/>
              <a:ea typeface="Georgia"/>
              <a:cs typeface="Georgia"/>
              <a:sym typeface="Georgia"/>
            </a:endParaRPr>
          </a:p>
          <a:p>
            <a:pPr marL="314325" marR="0" lvl="0" indent="0" algn="l" rtl="0">
              <a:lnSpc>
                <a:spcPct val="1146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438085"/>
                </a:solidFill>
                <a:latin typeface="Georgia"/>
                <a:ea typeface="Georgia"/>
                <a:cs typeface="Georgia"/>
                <a:sym typeface="Georgia"/>
              </a:rPr>
              <a:t>True si los elementos comparados nos son iguales</a:t>
            </a:r>
            <a:endParaRPr sz="1600" dirty="0">
              <a:latin typeface="Georgia"/>
              <a:ea typeface="Georgia"/>
              <a:cs typeface="Georgia"/>
              <a:sym typeface="Georgia"/>
            </a:endParaRPr>
          </a:p>
          <a:p>
            <a:pPr marL="314325" marR="0" lvl="0" indent="0" algn="l" rtl="0">
              <a:lnSpc>
                <a:spcPct val="1146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438085"/>
                </a:solidFill>
                <a:latin typeface="Georgia"/>
                <a:ea typeface="Georgia"/>
                <a:cs typeface="Georgia"/>
                <a:sym typeface="Georgia"/>
              </a:rPr>
              <a:t>True si los elementos comparados nos son iguales</a:t>
            </a:r>
            <a:endParaRPr sz="1600" dirty="0">
              <a:latin typeface="Georgia"/>
              <a:ea typeface="Georgia"/>
              <a:cs typeface="Georgia"/>
              <a:sym typeface="Georgia"/>
            </a:endParaRPr>
          </a:p>
          <a:p>
            <a:pPr marL="561340" marR="280035" lvl="0" indent="-247015" algn="l" rtl="0">
              <a:lnSpc>
                <a:spcPct val="96250"/>
              </a:lnSpc>
              <a:spcBef>
                <a:spcPts val="325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438085"/>
                </a:solidFill>
                <a:latin typeface="Georgia"/>
                <a:ea typeface="Georgia"/>
                <a:cs typeface="Georgia"/>
                <a:sym typeface="Georgia"/>
              </a:rPr>
              <a:t>True si la expresión de la izquierda es mayor que la expresión de la derecha.</a:t>
            </a:r>
          </a:p>
          <a:p>
            <a:pPr marL="561340" marR="280035" lvl="0" indent="-247015" algn="l" rtl="0">
              <a:lnSpc>
                <a:spcPct val="96250"/>
              </a:lnSpc>
              <a:spcBef>
                <a:spcPts val="325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438085"/>
                </a:solidFill>
                <a:latin typeface="Georgia"/>
                <a:ea typeface="Georgia"/>
                <a:cs typeface="Georgia"/>
                <a:sym typeface="Georgia"/>
              </a:rPr>
              <a:t>True si la expresión de la izquierda es menor que la de la derecha.</a:t>
            </a:r>
            <a:endParaRPr sz="1600" dirty="0">
              <a:latin typeface="Georgia"/>
              <a:ea typeface="Georgia"/>
              <a:cs typeface="Georgia"/>
              <a:sym typeface="Georgia"/>
            </a:endParaRPr>
          </a:p>
          <a:p>
            <a:pPr marL="561340" marR="202565" lvl="0" indent="-247015" algn="l" rtl="0">
              <a:lnSpc>
                <a:spcPct val="96250"/>
              </a:lnSpc>
              <a:spcBef>
                <a:spcPts val="325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438085"/>
                </a:solidFill>
                <a:latin typeface="Georgia"/>
                <a:ea typeface="Georgia"/>
                <a:cs typeface="Georgia"/>
                <a:sym typeface="Georgia"/>
              </a:rPr>
              <a:t>True si la expresión de la izquierda es mayor o igual que la de la derecha.</a:t>
            </a:r>
            <a:endParaRPr sz="1600" dirty="0">
              <a:latin typeface="Georgia"/>
              <a:ea typeface="Georgia"/>
              <a:cs typeface="Georgia"/>
              <a:sym typeface="Georgia"/>
            </a:endParaRPr>
          </a:p>
          <a:p>
            <a:pPr marL="561340" marR="171450" lvl="0" indent="-247015" algn="l" rtl="0">
              <a:lnSpc>
                <a:spcPct val="96250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438085"/>
                </a:solidFill>
                <a:latin typeface="Georgia"/>
                <a:ea typeface="Georgia"/>
                <a:cs typeface="Georgia"/>
                <a:sym typeface="Georgia"/>
              </a:rPr>
              <a:t>True si la expresión de la izquierda es menor o igual que la de la derecha.</a:t>
            </a:r>
            <a:endParaRPr sz="1600" dirty="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2"/>
              </a:spcBef>
              <a:spcAft>
                <a:spcPts val="0"/>
              </a:spcAft>
              <a:buNone/>
            </a:pPr>
            <a:endParaRPr sz="145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144;p13">
            <a:extLst>
              <a:ext uri="{FF2B5EF4-FFF2-40B4-BE49-F238E27FC236}">
                <a16:creationId xmlns:a16="http://schemas.microsoft.com/office/drawing/2014/main" id="{922BD3F7-72E5-4F41-9AAC-C53255F45CD8}"/>
              </a:ext>
            </a:extLst>
          </p:cNvPr>
          <p:cNvSpPr txBox="1"/>
          <p:nvPr/>
        </p:nvSpPr>
        <p:spPr>
          <a:xfrm>
            <a:off x="-30142" y="2933570"/>
            <a:ext cx="3161649" cy="212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14325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 = 	Igual</a:t>
            </a:r>
            <a:r>
              <a:rPr lang="en-US" sz="1600" dirty="0">
                <a:solidFill>
                  <a:srgbClr val="438085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sz="1600" dirty="0">
              <a:latin typeface="Georgia"/>
              <a:ea typeface="Georgia"/>
              <a:cs typeface="Georgia"/>
              <a:sym typeface="Georgia"/>
            </a:endParaRPr>
          </a:p>
          <a:p>
            <a:pPr marL="314325" marR="0" lvl="0" indent="0" algn="l" rtl="0">
              <a:lnSpc>
                <a:spcPct val="1146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&lt;&gt; 	No Igual 	</a:t>
            </a:r>
            <a:endParaRPr sz="1600" dirty="0">
              <a:latin typeface="Georgia"/>
              <a:ea typeface="Georgia"/>
              <a:cs typeface="Georgia"/>
              <a:sym typeface="Georgia"/>
            </a:endParaRPr>
          </a:p>
          <a:p>
            <a:pPr marL="314325" marR="0" lvl="0" indent="0" algn="l" rtl="0">
              <a:lnSpc>
                <a:spcPct val="1146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! = 	No Igual 	</a:t>
            </a:r>
            <a:endParaRPr sz="1600" dirty="0">
              <a:latin typeface="Georgia"/>
              <a:ea typeface="Georgia"/>
              <a:cs typeface="Georgia"/>
              <a:sym typeface="Georgia"/>
            </a:endParaRPr>
          </a:p>
          <a:p>
            <a:pPr marL="561340" marR="280035" lvl="0" indent="-247015" algn="l" rtl="0">
              <a:lnSpc>
                <a:spcPct val="96250"/>
              </a:lnSpc>
              <a:spcBef>
                <a:spcPts val="325"/>
              </a:spcBef>
              <a:spcAft>
                <a:spcPts val="0"/>
              </a:spcAft>
              <a:buNone/>
            </a:pP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&gt; 		Mayor que 	</a:t>
            </a:r>
            <a:endParaRPr sz="1600" dirty="0">
              <a:latin typeface="Georgia"/>
              <a:ea typeface="Georgia"/>
              <a:cs typeface="Georgia"/>
              <a:sym typeface="Georgia"/>
            </a:endParaRPr>
          </a:p>
          <a:p>
            <a:pPr marL="314325" marR="0" lvl="0" indent="0" algn="l" rtl="0">
              <a:lnSpc>
                <a:spcPct val="113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&lt; 	Menor que	</a:t>
            </a:r>
          </a:p>
          <a:p>
            <a:pPr marL="314325" marR="0" lvl="0" indent="0" algn="l" rtl="0">
              <a:lnSpc>
                <a:spcPct val="113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&gt;= 	Mayor o igual   </a:t>
            </a:r>
          </a:p>
          <a:p>
            <a:pPr marL="314325" marR="0" lvl="0" indent="0" algn="l" rtl="0">
              <a:lnSpc>
                <a:spcPct val="113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&lt;= 	Menor o igual</a:t>
            </a:r>
          </a:p>
          <a:p>
            <a:pPr marL="314325" marR="0" lvl="0" indent="0" algn="l" rtl="0">
              <a:lnSpc>
                <a:spcPct val="1131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52C6B2C-6486-48E6-A2FC-4B58ADCE6FF8}"/>
              </a:ext>
            </a:extLst>
          </p:cNvPr>
          <p:cNvSpPr txBox="1"/>
          <p:nvPr/>
        </p:nvSpPr>
        <p:spPr>
          <a:xfrm>
            <a:off x="688931" y="5212927"/>
            <a:ext cx="2267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dirty="0"/>
              <a:t>Ejemplos: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accent5">
                    <a:lumMod val="50000"/>
                  </a:schemeClr>
                </a:solidFill>
              </a:rPr>
              <a:t>count =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accent5">
                    <a:lumMod val="50000"/>
                  </a:schemeClr>
                </a:solidFill>
              </a:rPr>
              <a:t>count %7 !=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accent5">
                    <a:lumMod val="50000"/>
                  </a:schemeClr>
                </a:solidFill>
              </a:rPr>
              <a:t>x &gt; maximum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0BC803D-C420-4DA1-99B6-DE46078D8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322" y="5060515"/>
            <a:ext cx="1803747" cy="150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61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9FA3DC0A-9906-4B0B-AB20-67E21FEBFF48}"/>
              </a:ext>
            </a:extLst>
          </p:cNvPr>
          <p:cNvGraphicFramePr>
            <a:graphicFrameLocks noGrp="1"/>
          </p:cNvGraphicFramePr>
          <p:nvPr/>
        </p:nvGraphicFramePr>
        <p:xfrm>
          <a:off x="1141756" y="2384037"/>
          <a:ext cx="6096000" cy="2854960"/>
        </p:xfrm>
        <a:graphic>
          <a:graphicData uri="http://schemas.openxmlformats.org/drawingml/2006/table">
            <a:tbl>
              <a:tblPr firstRow="1" bandRow="1"/>
              <a:tblGrid>
                <a:gridCol w="1524000">
                  <a:extLst>
                    <a:ext uri="{9D8B030D-6E8A-4147-A177-3AD203B41FA5}">
                      <a16:colId xmlns:a16="http://schemas.microsoft.com/office/drawing/2014/main" val="304037633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6495264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90068757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88528186"/>
                    </a:ext>
                  </a:extLst>
                </a:gridCol>
              </a:tblGrid>
              <a:tr h="242176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OPERADOR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SIGNIFICADO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EJEMPLO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RESULTADO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77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Century Gothic" panose="020B0502020202020204" pitchFamily="34" charset="0"/>
                        </a:rPr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Igual 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2 =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Falso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04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Century Gothic" panose="020B0502020202020204" pitchFamily="34" charset="0"/>
                        </a:rPr>
                        <a:t>!= </a:t>
                      </a:r>
                      <a:r>
                        <a:rPr lang="es-MX" sz="1600" b="0" dirty="0">
                          <a:latin typeface="Century Gothic" panose="020B0502020202020204" pitchFamily="34" charset="0"/>
                        </a:rPr>
                        <a:t>o</a:t>
                      </a:r>
                      <a:r>
                        <a:rPr lang="es-MX" sz="1600" b="1" dirty="0">
                          <a:latin typeface="Century Gothic" panose="020B0502020202020204" pitchFamily="34" charset="0"/>
                        </a:rPr>
                        <a:t> &lt;&gt;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Diferente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5 !=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Verdadero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69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Century Gothic" panose="020B0502020202020204" pitchFamily="34" charset="0"/>
                        </a:rPr>
                        <a:t>&lt;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Menor 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1 &lt;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Verdadero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142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Century Gothic" panose="020B0502020202020204" pitchFamily="34" charset="0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Mayor 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3 &gt;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Verdadero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92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Century Gothic" panose="020B0502020202020204" pitchFamily="34" charset="0"/>
                        </a:rPr>
                        <a:t>&lt;=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Menor o igual 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5 &lt;=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Falso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9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Century Gothic" panose="020B0502020202020204" pitchFamily="34" charset="0"/>
                        </a:rPr>
                        <a:t>&gt;=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Mayor o igual 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5 &gt;=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Verdadero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265748"/>
                  </a:ext>
                </a:extLst>
              </a:tr>
            </a:tbl>
          </a:graphicData>
        </a:graphic>
      </p:graphicFrame>
      <p:sp>
        <p:nvSpPr>
          <p:cNvPr id="5" name="Google Shape;143;p13">
            <a:extLst>
              <a:ext uri="{FF2B5EF4-FFF2-40B4-BE49-F238E27FC236}">
                <a16:creationId xmlns:a16="http://schemas.microsoft.com/office/drawing/2014/main" id="{BC0D6364-BBC4-4EB8-8303-5F202B717542}"/>
              </a:ext>
            </a:extLst>
          </p:cNvPr>
          <p:cNvSpPr txBox="1"/>
          <p:nvPr/>
        </p:nvSpPr>
        <p:spPr>
          <a:xfrm>
            <a:off x="460784" y="796578"/>
            <a:ext cx="7895590" cy="483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424455"/>
                </a:solidFill>
                <a:latin typeface="Trebuchet MS"/>
                <a:ea typeface="Trebuchet MS"/>
                <a:cs typeface="Trebuchet MS"/>
                <a:sym typeface="Trebuchet MS"/>
              </a:rPr>
              <a:t>Expresiones de una decisión en PSeint</a:t>
            </a:r>
            <a:endParaRPr sz="36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A7A0F6E-4142-4719-9F60-9A8E9269A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837" y="5352169"/>
            <a:ext cx="1803747" cy="1505831"/>
          </a:xfrm>
          <a:prstGeom prst="rect">
            <a:avLst/>
          </a:prstGeom>
        </p:spPr>
      </p:pic>
      <p:sp>
        <p:nvSpPr>
          <p:cNvPr id="8" name="Google Shape;108;p10">
            <a:extLst>
              <a:ext uri="{FF2B5EF4-FFF2-40B4-BE49-F238E27FC236}">
                <a16:creationId xmlns:a16="http://schemas.microsoft.com/office/drawing/2014/main" id="{53AD7EDE-DADF-4564-86C4-13CB3034010F}"/>
              </a:ext>
            </a:extLst>
          </p:cNvPr>
          <p:cNvSpPr txBox="1"/>
          <p:nvPr/>
        </p:nvSpPr>
        <p:spPr>
          <a:xfrm>
            <a:off x="460784" y="1606213"/>
            <a:ext cx="3367631" cy="357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Operadores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relacionales</a:t>
            </a:r>
            <a:endParaRPr sz="2000" b="1" dirty="0">
              <a:solidFill>
                <a:schemeClr val="accent6">
                  <a:lumMod val="75000"/>
                </a:schemeClr>
              </a:solidFill>
              <a:latin typeface="+mj-lt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841884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>
            <a:spLocks noGrp="1"/>
          </p:cNvSpPr>
          <p:nvPr>
            <p:ph type="title"/>
          </p:nvPr>
        </p:nvSpPr>
        <p:spPr>
          <a:xfrm>
            <a:off x="426212" y="1079840"/>
            <a:ext cx="8072119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Expresiones de una decisión en PSeint</a:t>
            </a:r>
            <a:endParaRPr sz="3600" dirty="0"/>
          </a:p>
        </p:txBody>
      </p:sp>
      <p:sp>
        <p:nvSpPr>
          <p:cNvPr id="151" name="Google Shape;151;p14"/>
          <p:cNvSpPr txBox="1">
            <a:spLocks noGrp="1"/>
          </p:cNvSpPr>
          <p:nvPr>
            <p:ph type="body" idx="1"/>
          </p:nvPr>
        </p:nvSpPr>
        <p:spPr>
          <a:xfrm>
            <a:off x="535939" y="2015423"/>
            <a:ext cx="7852663" cy="1792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1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F4DA2"/>
              </a:buClr>
              <a:buSzPts val="2800"/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Operadores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Booleanos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o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Lógicos</a:t>
            </a:r>
            <a:endParaRPr sz="2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marL="0" lvl="0" indent="0" algn="l" rtl="0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sz="20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561340" marR="5080" lvl="0" indent="-24701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438085"/>
                </a:solidFill>
                <a:latin typeface="+mn-lt"/>
                <a:ea typeface="Georgia"/>
                <a:cs typeface="Georgia"/>
                <a:sym typeface="Georgia"/>
              </a:rPr>
              <a:t>▫	</a:t>
            </a:r>
            <a:r>
              <a:rPr lang="en-US" sz="2000" dirty="0">
                <a:solidFill>
                  <a:srgbClr val="438085"/>
                </a:solidFill>
                <a:latin typeface="+mn-lt"/>
              </a:rPr>
              <a:t>Las expresiones Booleanas pueden combinarse utilizando operadores Booleanos como AND &amp;, OR  | y NOT ~. </a:t>
            </a:r>
            <a:endParaRPr sz="2000" dirty="0">
              <a:latin typeface="+mn-lt"/>
            </a:endParaRPr>
          </a:p>
        </p:txBody>
      </p:sp>
      <p:sp>
        <p:nvSpPr>
          <p:cNvPr id="152" name="Google Shape;152;p14"/>
          <p:cNvSpPr txBox="1"/>
          <p:nvPr/>
        </p:nvSpPr>
        <p:spPr>
          <a:xfrm>
            <a:off x="8725661" y="124701"/>
            <a:ext cx="132080" cy="20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8</a:t>
            </a:r>
            <a:endParaRPr sz="14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B3EDFA6-1060-4A4F-A0E2-C01D94538152}"/>
              </a:ext>
            </a:extLst>
          </p:cNvPr>
          <p:cNvSpPr txBox="1"/>
          <p:nvPr/>
        </p:nvSpPr>
        <p:spPr>
          <a:xfrm>
            <a:off x="1014607" y="4235495"/>
            <a:ext cx="4509370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800" b="1" dirty="0"/>
              <a:t>Ejemplos: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accent5">
                    <a:lumMod val="50000"/>
                  </a:schemeClr>
                </a:solidFill>
              </a:rPr>
              <a:t>n&gt;=1 &amp; n &lt;=10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accent5">
                    <a:lumMod val="50000"/>
                  </a:schemeClr>
                </a:solidFill>
              </a:rPr>
              <a:t>n &lt; 1 | n &gt; 10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096A93D-7C1C-4044-9589-BCCE73C37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265" y="4076138"/>
            <a:ext cx="2824541" cy="235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16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EA22A5F-9E57-4266-B64C-128CAB40D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03999"/>
              </p:ext>
            </p:extLst>
          </p:nvPr>
        </p:nvGraphicFramePr>
        <p:xfrm>
          <a:off x="977534" y="2986374"/>
          <a:ext cx="7352273" cy="1447800"/>
        </p:xfrm>
        <a:graphic>
          <a:graphicData uri="http://schemas.openxmlformats.org/drawingml/2006/table">
            <a:tbl>
              <a:tblPr firstRow="1" bandRow="1"/>
              <a:tblGrid>
                <a:gridCol w="1838068">
                  <a:extLst>
                    <a:ext uri="{9D8B030D-6E8A-4147-A177-3AD203B41FA5}">
                      <a16:colId xmlns:a16="http://schemas.microsoft.com/office/drawing/2014/main" val="3040376331"/>
                    </a:ext>
                  </a:extLst>
                </a:gridCol>
                <a:gridCol w="1838068">
                  <a:extLst>
                    <a:ext uri="{9D8B030D-6E8A-4147-A177-3AD203B41FA5}">
                      <a16:colId xmlns:a16="http://schemas.microsoft.com/office/drawing/2014/main" val="1964952644"/>
                    </a:ext>
                  </a:extLst>
                </a:gridCol>
                <a:gridCol w="2072807">
                  <a:extLst>
                    <a:ext uri="{9D8B030D-6E8A-4147-A177-3AD203B41FA5}">
                      <a16:colId xmlns:a16="http://schemas.microsoft.com/office/drawing/2014/main" val="3900687573"/>
                    </a:ext>
                  </a:extLst>
                </a:gridCol>
                <a:gridCol w="1603330">
                  <a:extLst>
                    <a:ext uri="{9D8B030D-6E8A-4147-A177-3AD203B41FA5}">
                      <a16:colId xmlns:a16="http://schemas.microsoft.com/office/drawing/2014/main" val="3888528186"/>
                    </a:ext>
                  </a:extLst>
                </a:gridCol>
              </a:tblGrid>
              <a:tr h="242176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OPERADOR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SIGNIFICADO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EJEMPLO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RESULTADO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77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Century Gothic" panose="020B0502020202020204" pitchFamily="34" charset="0"/>
                        </a:rPr>
                        <a:t>&amp;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Conjunción (y - and)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(8&gt;4) &amp; (3=2)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Falso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04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Century Gothic" panose="020B0502020202020204" pitchFamily="34" charset="0"/>
                        </a:rPr>
                        <a:t>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Disyunción (o - </a:t>
                      </a:r>
                      <a:r>
                        <a:rPr lang="es-MX" dirty="0" err="1">
                          <a:latin typeface="+mn-lt"/>
                        </a:rPr>
                        <a:t>or</a:t>
                      </a:r>
                      <a:r>
                        <a:rPr lang="es-MX" dirty="0">
                          <a:latin typeface="+mn-lt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(2=2 | 3=4)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Verdadero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69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Century Gothic" panose="020B0502020202020204" pitchFamily="34" charset="0"/>
                        </a:rPr>
                        <a:t>~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Negación (no - </a:t>
                      </a:r>
                      <a:r>
                        <a:rPr lang="es-MX" dirty="0" err="1">
                          <a:latin typeface="+mn-lt"/>
                        </a:rPr>
                        <a:t>not</a:t>
                      </a:r>
                      <a:r>
                        <a:rPr lang="es-MX" dirty="0">
                          <a:latin typeface="+mn-lt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~(1&lt;2)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Falso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1423047"/>
                  </a:ext>
                </a:extLst>
              </a:tr>
            </a:tbl>
          </a:graphicData>
        </a:graphic>
      </p:graphicFrame>
      <p:sp>
        <p:nvSpPr>
          <p:cNvPr id="4" name="Google Shape;150;p14">
            <a:extLst>
              <a:ext uri="{FF2B5EF4-FFF2-40B4-BE49-F238E27FC236}">
                <a16:creationId xmlns:a16="http://schemas.microsoft.com/office/drawing/2014/main" id="{A725B10B-E485-4AB4-817A-7014D5929A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3687" y="889736"/>
            <a:ext cx="8072119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Expresiones de una decisión en PSeint</a:t>
            </a:r>
            <a:endParaRPr sz="3600" dirty="0"/>
          </a:p>
        </p:txBody>
      </p:sp>
      <p:sp>
        <p:nvSpPr>
          <p:cNvPr id="6" name="Google Shape;151;p14">
            <a:extLst>
              <a:ext uri="{FF2B5EF4-FFF2-40B4-BE49-F238E27FC236}">
                <a16:creationId xmlns:a16="http://schemas.microsoft.com/office/drawing/2014/main" id="{CD1F5CC4-41BD-4A5C-9D9A-D416A1B2EC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5939" y="2015424"/>
            <a:ext cx="298387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1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F4DA2"/>
              </a:buClr>
              <a:buSzPts val="2800"/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Operadores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lógicos</a:t>
            </a:r>
            <a:endParaRPr sz="2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50A9358-A562-4571-A9F1-44209E474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562" y="4677388"/>
            <a:ext cx="2331808" cy="194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51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EA22A5F-9E57-4266-B64C-128CAB40D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022048"/>
              </p:ext>
            </p:extLst>
          </p:nvPr>
        </p:nvGraphicFramePr>
        <p:xfrm>
          <a:off x="1036990" y="2333963"/>
          <a:ext cx="6743177" cy="2560320"/>
        </p:xfrm>
        <a:graphic>
          <a:graphicData uri="http://schemas.openxmlformats.org/drawingml/2006/table">
            <a:tbl>
              <a:tblPr firstRow="1" bandRow="1"/>
              <a:tblGrid>
                <a:gridCol w="1793250">
                  <a:extLst>
                    <a:ext uri="{9D8B030D-6E8A-4147-A177-3AD203B41FA5}">
                      <a16:colId xmlns:a16="http://schemas.microsoft.com/office/drawing/2014/main" val="3040376331"/>
                    </a:ext>
                  </a:extLst>
                </a:gridCol>
                <a:gridCol w="2824879">
                  <a:extLst>
                    <a:ext uri="{9D8B030D-6E8A-4147-A177-3AD203B41FA5}">
                      <a16:colId xmlns:a16="http://schemas.microsoft.com/office/drawing/2014/main" val="1964952644"/>
                    </a:ext>
                  </a:extLst>
                </a:gridCol>
                <a:gridCol w="2125048">
                  <a:extLst>
                    <a:ext uri="{9D8B030D-6E8A-4147-A177-3AD203B41FA5}">
                      <a16:colId xmlns:a16="http://schemas.microsoft.com/office/drawing/2014/main" val="39006875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solidFill>
                            <a:schemeClr val="bg1"/>
                          </a:solidFill>
                          <a:latin typeface="+mj-lt"/>
                        </a:rPr>
                        <a:t>OPERADOR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solidFill>
                            <a:schemeClr val="bg1"/>
                          </a:solidFill>
                          <a:latin typeface="+mj-lt"/>
                        </a:rPr>
                        <a:t>SIGNIFICADO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solidFill>
                            <a:schemeClr val="bg1"/>
                          </a:solidFill>
                          <a:latin typeface="+mj-lt"/>
                        </a:rPr>
                        <a:t>EJEMPLO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77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= A +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04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= A –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69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Multiplicación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= A *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1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División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= A /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933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^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Potencia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= A ^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5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Módulo (resto de la división)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= A %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025705"/>
                  </a:ext>
                </a:extLst>
              </a:tr>
            </a:tbl>
          </a:graphicData>
        </a:graphic>
      </p:graphicFrame>
      <p:sp>
        <p:nvSpPr>
          <p:cNvPr id="4" name="Google Shape;143;p13">
            <a:extLst>
              <a:ext uri="{FF2B5EF4-FFF2-40B4-BE49-F238E27FC236}">
                <a16:creationId xmlns:a16="http://schemas.microsoft.com/office/drawing/2014/main" id="{F1132A65-76C0-43C2-87D9-3B6FADDB6B34}"/>
              </a:ext>
            </a:extLst>
          </p:cNvPr>
          <p:cNvSpPr txBox="1"/>
          <p:nvPr/>
        </p:nvSpPr>
        <p:spPr>
          <a:xfrm>
            <a:off x="460784" y="796578"/>
            <a:ext cx="7895590" cy="483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424455"/>
                </a:solidFill>
                <a:latin typeface="Trebuchet MS"/>
                <a:ea typeface="Trebuchet MS"/>
                <a:cs typeface="Trebuchet MS"/>
                <a:sym typeface="Trebuchet MS"/>
              </a:rPr>
              <a:t>Expresiones de una decisión en PSeint</a:t>
            </a:r>
            <a:endParaRPr sz="36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7ED0DC2-9E9A-411D-BB27-FD63C17C7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837" y="5352169"/>
            <a:ext cx="1803747" cy="1505831"/>
          </a:xfrm>
          <a:prstGeom prst="rect">
            <a:avLst/>
          </a:prstGeom>
        </p:spPr>
      </p:pic>
      <p:sp>
        <p:nvSpPr>
          <p:cNvPr id="7" name="Google Shape;108;p10">
            <a:extLst>
              <a:ext uri="{FF2B5EF4-FFF2-40B4-BE49-F238E27FC236}">
                <a16:creationId xmlns:a16="http://schemas.microsoft.com/office/drawing/2014/main" id="{FA06330F-22F6-4E3B-8954-0D38166929E1}"/>
              </a:ext>
            </a:extLst>
          </p:cNvPr>
          <p:cNvSpPr txBox="1"/>
          <p:nvPr/>
        </p:nvSpPr>
        <p:spPr>
          <a:xfrm>
            <a:off x="460784" y="1606213"/>
            <a:ext cx="3367631" cy="357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Operadores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aritméticos</a:t>
            </a:r>
            <a:endParaRPr sz="2000" b="1" dirty="0">
              <a:solidFill>
                <a:schemeClr val="accent6">
                  <a:lumMod val="75000"/>
                </a:schemeClr>
              </a:solidFill>
              <a:latin typeface="+mj-lt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321108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9FA3DC0A-9906-4B0B-AB20-67E21FEBF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427418"/>
              </p:ext>
            </p:extLst>
          </p:nvPr>
        </p:nvGraphicFramePr>
        <p:xfrm>
          <a:off x="966391" y="2388582"/>
          <a:ext cx="6653268" cy="3672840"/>
        </p:xfrm>
        <a:graphic>
          <a:graphicData uri="http://schemas.openxmlformats.org/drawingml/2006/table">
            <a:tbl>
              <a:tblPr firstRow="1" bandRow="1"/>
              <a:tblGrid>
                <a:gridCol w="1989751">
                  <a:extLst>
                    <a:ext uri="{9D8B030D-6E8A-4147-A177-3AD203B41FA5}">
                      <a16:colId xmlns:a16="http://schemas.microsoft.com/office/drawing/2014/main" val="3040376331"/>
                    </a:ext>
                  </a:extLst>
                </a:gridCol>
                <a:gridCol w="2843409">
                  <a:extLst>
                    <a:ext uri="{9D8B030D-6E8A-4147-A177-3AD203B41FA5}">
                      <a16:colId xmlns:a16="http://schemas.microsoft.com/office/drawing/2014/main" val="1964952644"/>
                    </a:ext>
                  </a:extLst>
                </a:gridCol>
                <a:gridCol w="1820108">
                  <a:extLst>
                    <a:ext uri="{9D8B030D-6E8A-4147-A177-3AD203B41FA5}">
                      <a16:colId xmlns:a16="http://schemas.microsoft.com/office/drawing/2014/main" val="2075964896"/>
                    </a:ext>
                  </a:extLst>
                </a:gridCol>
              </a:tblGrid>
              <a:tr h="242176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OPERADORES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SIGNIFICADO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MAYOR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77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Century Gothic" panose="020B0502020202020204" pitchFamily="34" charset="0"/>
                        </a:rPr>
                        <a:t>( 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Paréntesis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04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Century Gothic" panose="020B0502020202020204" pitchFamily="34" charset="0"/>
                        </a:rPr>
                        <a:t>+  -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Signo (unario)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11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Century Gothic" panose="020B0502020202020204" pitchFamily="34" charset="0"/>
                        </a:rPr>
                        <a:t>^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Potencia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69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Century Gothic" panose="020B0502020202020204" pitchFamily="34" charset="0"/>
                        </a:rPr>
                        <a:t>*,  / ,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Producto, división y residuo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42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Century Gothic" panose="020B0502020202020204" pitchFamily="34" charset="0"/>
                        </a:rPr>
                        <a:t>+ , -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Suma y resta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92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Century Gothic" panose="020B0502020202020204" pitchFamily="34" charset="0"/>
                        </a:rPr>
                        <a:t>&gt;, &lt;, &gt;=, &lt;=, !=, 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Relacionales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9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Century Gothic" panose="020B0502020202020204" pitchFamily="34" charset="0"/>
                        </a:rPr>
                        <a:t>~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Negación (</a:t>
                      </a:r>
                      <a:r>
                        <a:rPr lang="es-MX" dirty="0" err="1">
                          <a:latin typeface="+mn-lt"/>
                        </a:rPr>
                        <a:t>not</a:t>
                      </a:r>
                      <a:r>
                        <a:rPr lang="es-MX" dirty="0">
                          <a:latin typeface="+mn-lt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0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Century Gothic" panose="020B0502020202020204" pitchFamily="34" charset="0"/>
                        </a:rPr>
                        <a:t>&amp;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n-lt"/>
                        </a:rPr>
                        <a:t>And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75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Century Gothic" panose="020B0502020202020204" pitchFamily="34" charset="0"/>
                        </a:rPr>
                        <a:t>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+mn-lt"/>
                        </a:rPr>
                        <a:t>Or</a:t>
                      </a:r>
                      <a:r>
                        <a:rPr lang="es-MX" dirty="0">
                          <a:latin typeface="+mn-lt"/>
                        </a:rPr>
                        <a:t> (o)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i="0" u="none" strike="noStrike" cap="none" dirty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Calibri"/>
                          <a:sym typeface="Arial"/>
                        </a:rPr>
                        <a:t>MENOR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265748"/>
                  </a:ext>
                </a:extLst>
              </a:tr>
            </a:tbl>
          </a:graphicData>
        </a:graphic>
      </p:graphicFrame>
      <p:sp>
        <p:nvSpPr>
          <p:cNvPr id="4" name="Google Shape;143;p13">
            <a:extLst>
              <a:ext uri="{FF2B5EF4-FFF2-40B4-BE49-F238E27FC236}">
                <a16:creationId xmlns:a16="http://schemas.microsoft.com/office/drawing/2014/main" id="{455197A2-1661-4634-AB00-66973EF604D2}"/>
              </a:ext>
            </a:extLst>
          </p:cNvPr>
          <p:cNvSpPr txBox="1"/>
          <p:nvPr/>
        </p:nvSpPr>
        <p:spPr>
          <a:xfrm>
            <a:off x="460784" y="796578"/>
            <a:ext cx="7895590" cy="483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424455"/>
                </a:solidFill>
                <a:latin typeface="Trebuchet MS"/>
                <a:ea typeface="Trebuchet MS"/>
                <a:cs typeface="Trebuchet MS"/>
                <a:sym typeface="Trebuchet MS"/>
              </a:rPr>
              <a:t>Expresiones de una decisión en PSeint</a:t>
            </a:r>
            <a:endParaRPr sz="36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EAE320-AB80-4579-A291-766125588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303" y="5728627"/>
            <a:ext cx="1352810" cy="1129373"/>
          </a:xfrm>
          <a:prstGeom prst="rect">
            <a:avLst/>
          </a:prstGeom>
        </p:spPr>
      </p:pic>
      <p:sp>
        <p:nvSpPr>
          <p:cNvPr id="7" name="Google Shape;108;p10">
            <a:extLst>
              <a:ext uri="{FF2B5EF4-FFF2-40B4-BE49-F238E27FC236}">
                <a16:creationId xmlns:a16="http://schemas.microsoft.com/office/drawing/2014/main" id="{3727D712-E265-4190-8598-4121E28977A1}"/>
              </a:ext>
            </a:extLst>
          </p:cNvPr>
          <p:cNvSpPr txBox="1"/>
          <p:nvPr/>
        </p:nvSpPr>
        <p:spPr>
          <a:xfrm>
            <a:off x="460784" y="1606213"/>
            <a:ext cx="5614339" cy="357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Jerarquía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 de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evaluación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 de los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operadores</a:t>
            </a:r>
            <a:endParaRPr sz="2000" b="1" dirty="0">
              <a:solidFill>
                <a:schemeClr val="accent6">
                  <a:lumMod val="75000"/>
                </a:schemeClr>
              </a:solidFill>
              <a:latin typeface="+mj-lt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638587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/>
        </p:nvSpPr>
        <p:spPr>
          <a:xfrm>
            <a:off x="535940" y="1148916"/>
            <a:ext cx="2889885" cy="592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19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dirty="0">
                <a:solidFill>
                  <a:srgbClr val="424455"/>
                </a:solidFill>
                <a:latin typeface="Trebuchet MS"/>
                <a:ea typeface="Trebuchet MS"/>
                <a:cs typeface="Trebuchet MS"/>
                <a:sym typeface="Trebuchet MS"/>
              </a:rPr>
              <a:t>Anidamiento</a:t>
            </a:r>
            <a:endParaRPr lang="es-MX" sz="4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607377" y="2125382"/>
            <a:ext cx="7929245" cy="358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68605" marR="0" lvl="0" indent="-255904" algn="l" rtl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>
                <a:srgbClr val="9F4DA2"/>
              </a:buClr>
              <a:buSzPts val="2600"/>
              <a:buFont typeface="Georgia"/>
              <a:buChar char="•"/>
            </a:pPr>
            <a:r>
              <a:rPr lang="en-US" sz="1800" dirty="0">
                <a:latin typeface="+mj-lt"/>
                <a:ea typeface="Georgia"/>
                <a:cs typeface="Georgia"/>
                <a:sym typeface="Georgia"/>
              </a:rPr>
              <a:t>Es la acción de que una estructura de decisión forme parte del código controlado de otra estructura.</a:t>
            </a:r>
            <a:endParaRPr sz="1800" dirty="0">
              <a:latin typeface="+mj-lt"/>
              <a:ea typeface="Georgia"/>
              <a:cs typeface="Georgia"/>
              <a:sym typeface="Georgia"/>
            </a:endParaRPr>
          </a:p>
          <a:p>
            <a:pPr marL="268605" marR="0" lvl="0" indent="-255904" algn="l" rtl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>
                <a:srgbClr val="9F4DA2"/>
              </a:buClr>
              <a:buSzPts val="2600"/>
              <a:buFont typeface="Georgia"/>
              <a:buChar char="•"/>
            </a:pPr>
            <a:r>
              <a:rPr lang="en-US" sz="1800" dirty="0">
                <a:latin typeface="+mj-lt"/>
                <a:ea typeface="Georgia"/>
                <a:cs typeface="Georgia"/>
                <a:sym typeface="Georgia"/>
              </a:rPr>
              <a:t>Puede ser que dentro de una estructura condicional exista otra y dentro de ésta otra más, etc.</a:t>
            </a:r>
            <a:endParaRPr sz="1800" dirty="0">
              <a:latin typeface="+mj-lt"/>
              <a:ea typeface="Georgia"/>
              <a:cs typeface="Georgia"/>
              <a:sym typeface="Georgia"/>
            </a:endParaRPr>
          </a:p>
          <a:p>
            <a:pPr marL="268605" marR="384810" lvl="0" indent="-255904" algn="l" rtl="0">
              <a:lnSpc>
                <a:spcPts val="2500"/>
              </a:lnSpc>
              <a:spcBef>
                <a:spcPts val="459"/>
              </a:spcBef>
              <a:spcAft>
                <a:spcPts val="0"/>
              </a:spcAft>
              <a:buClr>
                <a:srgbClr val="9F4DA2"/>
              </a:buClr>
              <a:buSzPts val="2600"/>
              <a:buFont typeface="Georgia"/>
              <a:buChar char="•"/>
            </a:pPr>
            <a:r>
              <a:rPr lang="en-US" sz="1800" dirty="0">
                <a:latin typeface="+mj-lt"/>
                <a:ea typeface="Georgia"/>
                <a:cs typeface="Georgia"/>
                <a:sym typeface="Georgia"/>
              </a:rPr>
              <a:t>No hay límites en el anidamiento, sin embargo las siguientes reglas deben respetarse.</a:t>
            </a:r>
            <a:endParaRPr sz="1800" dirty="0">
              <a:latin typeface="+mj-lt"/>
              <a:ea typeface="Georgia"/>
              <a:cs typeface="Georgia"/>
              <a:sym typeface="Georgia"/>
            </a:endParaRPr>
          </a:p>
          <a:p>
            <a:pPr marL="600075" marR="0" lvl="0" indent="-285750" algn="l" rtl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0850" algn="l"/>
              </a:tabLst>
            </a:pPr>
            <a:r>
              <a:rPr lang="en-US" sz="1800" dirty="0">
                <a:solidFill>
                  <a:srgbClr val="438085"/>
                </a:solidFill>
                <a:latin typeface="+mj-lt"/>
                <a:ea typeface="Georgia"/>
                <a:cs typeface="Georgia"/>
                <a:sym typeface="Georgia"/>
              </a:rPr>
              <a:t>La última estructura en iniciarse debe ser la primera en finalizar.</a:t>
            </a:r>
            <a:endParaRPr sz="1800" dirty="0">
              <a:latin typeface="+mj-lt"/>
              <a:ea typeface="Georgia"/>
              <a:cs typeface="Georgia"/>
              <a:sym typeface="Georgia"/>
            </a:endParaRPr>
          </a:p>
          <a:p>
            <a:pPr marL="600075" marR="656590" lvl="0" indent="-285750" algn="l" rtl="0">
              <a:lnSpc>
                <a:spcPts val="2500"/>
              </a:lnSpc>
              <a:spcBef>
                <a:spcPts val="42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0850" algn="l"/>
              </a:tabLst>
            </a:pPr>
            <a:r>
              <a:rPr lang="en-US" sz="1800" dirty="0">
                <a:solidFill>
                  <a:srgbClr val="438085"/>
                </a:solidFill>
                <a:latin typeface="+mj-lt"/>
                <a:ea typeface="Georgia"/>
                <a:cs typeface="Georgia"/>
                <a:sym typeface="Georgia"/>
              </a:rPr>
              <a:t>Debe haber el mismo número de delimitadores de inicio que de fin.</a:t>
            </a:r>
            <a:endParaRPr sz="1800" dirty="0">
              <a:latin typeface="+mj-lt"/>
              <a:ea typeface="Georgia"/>
              <a:cs typeface="Georgia"/>
              <a:sym typeface="Georgia"/>
            </a:endParaRPr>
          </a:p>
          <a:p>
            <a:pPr marL="600075" marR="0" lvl="0" indent="-285750" algn="l" rtl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0850" algn="l"/>
              </a:tabLst>
            </a:pPr>
            <a:r>
              <a:rPr lang="en-US" sz="1800" dirty="0">
                <a:solidFill>
                  <a:srgbClr val="438085"/>
                </a:solidFill>
                <a:latin typeface="+mj-lt"/>
                <a:ea typeface="Georgia"/>
                <a:cs typeface="Georgia"/>
                <a:sym typeface="Georgia"/>
              </a:rPr>
              <a:t>No deben finalizarse estructuras que no se han iniciado.</a:t>
            </a:r>
            <a:endParaRPr sz="1800" dirty="0">
              <a:latin typeface="+mj-lt"/>
              <a:ea typeface="Georgia"/>
              <a:cs typeface="Georgia"/>
              <a:sym typeface="Georgia"/>
            </a:endParaRPr>
          </a:p>
          <a:p>
            <a:pPr marL="600075" marR="0" lvl="0" indent="-285750" algn="l" rtl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0850" algn="l"/>
              </a:tabLst>
            </a:pPr>
            <a:r>
              <a:rPr lang="en-US" sz="1800" dirty="0">
                <a:solidFill>
                  <a:srgbClr val="438085"/>
                </a:solidFill>
                <a:latin typeface="+mj-lt"/>
                <a:ea typeface="Georgia"/>
                <a:cs typeface="Georgia"/>
                <a:sym typeface="Georgia"/>
              </a:rPr>
              <a:t>No deben dejarse estructuras iniciadas sin finalizarse.</a:t>
            </a:r>
            <a:endParaRPr sz="1800" dirty="0">
              <a:latin typeface="+mj-lt"/>
              <a:ea typeface="Georgia"/>
              <a:cs typeface="Georgia"/>
              <a:sym typeface="Georgia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8731757" y="124701"/>
            <a:ext cx="126364" cy="20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9</a:t>
            </a:r>
            <a:endParaRPr sz="14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027684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/>
          <p:nvPr/>
        </p:nvSpPr>
        <p:spPr>
          <a:xfrm>
            <a:off x="1608237" y="2617939"/>
            <a:ext cx="6316095" cy="3444658"/>
          </a:xfrm>
          <a:custGeom>
            <a:avLst/>
            <a:gdLst/>
            <a:ahLst/>
            <a:cxnLst/>
            <a:rect l="l" t="t" r="r" b="b"/>
            <a:pathLst>
              <a:path w="5081270" h="3528059" extrusionOk="0">
                <a:moveTo>
                  <a:pt x="0" y="1764030"/>
                </a:moveTo>
                <a:lnTo>
                  <a:pt x="8421" y="1619356"/>
                </a:lnTo>
                <a:lnTo>
                  <a:pt x="33250" y="1477902"/>
                </a:lnTo>
                <a:lnTo>
                  <a:pt x="73833" y="1340122"/>
                </a:lnTo>
                <a:lnTo>
                  <a:pt x="129515" y="1206471"/>
                </a:lnTo>
                <a:lnTo>
                  <a:pt x="199644" y="1077402"/>
                </a:lnTo>
                <a:lnTo>
                  <a:pt x="283564" y="953369"/>
                </a:lnTo>
                <a:lnTo>
                  <a:pt x="380623" y="834827"/>
                </a:lnTo>
                <a:lnTo>
                  <a:pt x="490167" y="722229"/>
                </a:lnTo>
                <a:lnTo>
                  <a:pt x="611541" y="616030"/>
                </a:lnTo>
                <a:lnTo>
                  <a:pt x="744093" y="516683"/>
                </a:lnTo>
                <a:lnTo>
                  <a:pt x="887167" y="424643"/>
                </a:lnTo>
                <a:lnTo>
                  <a:pt x="1040111" y="340364"/>
                </a:lnTo>
                <a:lnTo>
                  <a:pt x="1202271" y="264299"/>
                </a:lnTo>
                <a:lnTo>
                  <a:pt x="1372992" y="196903"/>
                </a:lnTo>
                <a:lnTo>
                  <a:pt x="1551622" y="138630"/>
                </a:lnTo>
                <a:lnTo>
                  <a:pt x="1737506" y="89934"/>
                </a:lnTo>
                <a:lnTo>
                  <a:pt x="1929990" y="51269"/>
                </a:lnTo>
                <a:lnTo>
                  <a:pt x="2128421" y="23088"/>
                </a:lnTo>
                <a:lnTo>
                  <a:pt x="2332145" y="5847"/>
                </a:lnTo>
                <a:lnTo>
                  <a:pt x="2540508" y="0"/>
                </a:lnTo>
                <a:lnTo>
                  <a:pt x="2748870" y="5847"/>
                </a:lnTo>
                <a:lnTo>
                  <a:pt x="2952594" y="23088"/>
                </a:lnTo>
                <a:lnTo>
                  <a:pt x="3151025" y="51269"/>
                </a:lnTo>
                <a:lnTo>
                  <a:pt x="3343509" y="89934"/>
                </a:lnTo>
                <a:lnTo>
                  <a:pt x="3529393" y="138630"/>
                </a:lnTo>
                <a:lnTo>
                  <a:pt x="3708023" y="196903"/>
                </a:lnTo>
                <a:lnTo>
                  <a:pt x="3878744" y="264299"/>
                </a:lnTo>
                <a:lnTo>
                  <a:pt x="4040904" y="340364"/>
                </a:lnTo>
                <a:lnTo>
                  <a:pt x="4193848" y="424643"/>
                </a:lnTo>
                <a:lnTo>
                  <a:pt x="4336923" y="516683"/>
                </a:lnTo>
                <a:lnTo>
                  <a:pt x="4469474" y="616030"/>
                </a:lnTo>
                <a:lnTo>
                  <a:pt x="4590848" y="722229"/>
                </a:lnTo>
                <a:lnTo>
                  <a:pt x="4700392" y="834827"/>
                </a:lnTo>
                <a:lnTo>
                  <a:pt x="4797451" y="953369"/>
                </a:lnTo>
                <a:lnTo>
                  <a:pt x="4881372" y="1077402"/>
                </a:lnTo>
                <a:lnTo>
                  <a:pt x="4951500" y="1206471"/>
                </a:lnTo>
                <a:lnTo>
                  <a:pt x="5007182" y="1340122"/>
                </a:lnTo>
                <a:lnTo>
                  <a:pt x="5047765" y="1477902"/>
                </a:lnTo>
                <a:lnTo>
                  <a:pt x="5072594" y="1619356"/>
                </a:lnTo>
                <a:lnTo>
                  <a:pt x="5081016" y="1764030"/>
                </a:lnTo>
                <a:lnTo>
                  <a:pt x="5072594" y="1908707"/>
                </a:lnTo>
                <a:lnTo>
                  <a:pt x="5047765" y="2050163"/>
                </a:lnTo>
                <a:lnTo>
                  <a:pt x="5007182" y="2187945"/>
                </a:lnTo>
                <a:lnTo>
                  <a:pt x="4951500" y="2321598"/>
                </a:lnTo>
                <a:lnTo>
                  <a:pt x="4881372" y="2450668"/>
                </a:lnTo>
                <a:lnTo>
                  <a:pt x="4797451" y="2574701"/>
                </a:lnTo>
                <a:lnTo>
                  <a:pt x="4700392" y="2693243"/>
                </a:lnTo>
                <a:lnTo>
                  <a:pt x="4590848" y="2805841"/>
                </a:lnTo>
                <a:lnTo>
                  <a:pt x="4469474" y="2912039"/>
                </a:lnTo>
                <a:lnTo>
                  <a:pt x="4336923" y="3011385"/>
                </a:lnTo>
                <a:lnTo>
                  <a:pt x="4193848" y="3103424"/>
                </a:lnTo>
                <a:lnTo>
                  <a:pt x="4040904" y="3187703"/>
                </a:lnTo>
                <a:lnTo>
                  <a:pt x="3878744" y="3263766"/>
                </a:lnTo>
                <a:lnTo>
                  <a:pt x="3708023" y="3331161"/>
                </a:lnTo>
                <a:lnTo>
                  <a:pt x="3529393" y="3389433"/>
                </a:lnTo>
                <a:lnTo>
                  <a:pt x="3343509" y="3438128"/>
                </a:lnTo>
                <a:lnTo>
                  <a:pt x="3151025" y="3476792"/>
                </a:lnTo>
                <a:lnTo>
                  <a:pt x="2952594" y="3504971"/>
                </a:lnTo>
                <a:lnTo>
                  <a:pt x="2748870" y="3522212"/>
                </a:lnTo>
                <a:lnTo>
                  <a:pt x="2540508" y="3528060"/>
                </a:lnTo>
                <a:lnTo>
                  <a:pt x="2332145" y="3522212"/>
                </a:lnTo>
                <a:lnTo>
                  <a:pt x="2128421" y="3504971"/>
                </a:lnTo>
                <a:lnTo>
                  <a:pt x="1929990" y="3476792"/>
                </a:lnTo>
                <a:lnTo>
                  <a:pt x="1737506" y="3438128"/>
                </a:lnTo>
                <a:lnTo>
                  <a:pt x="1551622" y="3389433"/>
                </a:lnTo>
                <a:lnTo>
                  <a:pt x="1372992" y="3331161"/>
                </a:lnTo>
                <a:lnTo>
                  <a:pt x="1202271" y="3263766"/>
                </a:lnTo>
                <a:lnTo>
                  <a:pt x="1040111" y="3187703"/>
                </a:lnTo>
                <a:lnTo>
                  <a:pt x="887167" y="3103424"/>
                </a:lnTo>
                <a:lnTo>
                  <a:pt x="744093" y="3011385"/>
                </a:lnTo>
                <a:lnTo>
                  <a:pt x="611541" y="2912039"/>
                </a:lnTo>
                <a:lnTo>
                  <a:pt x="490167" y="2805841"/>
                </a:lnTo>
                <a:lnTo>
                  <a:pt x="380623" y="2693243"/>
                </a:lnTo>
                <a:lnTo>
                  <a:pt x="283564" y="2574701"/>
                </a:lnTo>
                <a:lnTo>
                  <a:pt x="199644" y="2450668"/>
                </a:lnTo>
                <a:lnTo>
                  <a:pt x="129515" y="2321598"/>
                </a:lnTo>
                <a:lnTo>
                  <a:pt x="73833" y="2187945"/>
                </a:lnTo>
                <a:lnTo>
                  <a:pt x="33250" y="2050163"/>
                </a:lnTo>
                <a:lnTo>
                  <a:pt x="8421" y="1908707"/>
                </a:lnTo>
                <a:lnTo>
                  <a:pt x="0" y="1764030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0" name="Google Shape;65;p9">
            <a:extLst>
              <a:ext uri="{FF2B5EF4-FFF2-40B4-BE49-F238E27FC236}">
                <a16:creationId xmlns:a16="http://schemas.microsoft.com/office/drawing/2014/main" id="{2DAF1A5C-24B9-40CA-B5F2-899F2266A38C}"/>
              </a:ext>
            </a:extLst>
          </p:cNvPr>
          <p:cNvSpPr txBox="1"/>
          <p:nvPr/>
        </p:nvSpPr>
        <p:spPr>
          <a:xfrm>
            <a:off x="1608237" y="1724624"/>
            <a:ext cx="6316095" cy="4877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Si </a:t>
            </a: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>
                <a:solidFill>
                  <a:srgbClr val="00CC00"/>
                </a:solidFill>
                <a:latin typeface="Arial"/>
                <a:ea typeface="Arial"/>
                <a:cs typeface="Arial"/>
                <a:sym typeface="Arial"/>
              </a:rPr>
              <a:t>Condición1</a:t>
            </a: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>
                <a:solidFill>
                  <a:srgbClr val="3333CC"/>
                </a:solidFill>
              </a:rPr>
              <a:t>Entonces</a:t>
            </a:r>
            <a:endParaRPr sz="3200" b="1" dirty="0">
              <a:solidFill>
                <a:srgbClr val="3333CC"/>
              </a:solidFill>
            </a:endParaRPr>
          </a:p>
          <a:p>
            <a:pPr marL="7454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Código1</a:t>
            </a:r>
          </a:p>
          <a:p>
            <a:pPr marL="21590" lvl="0"/>
            <a:r>
              <a:rPr lang="en-US" sz="3200" b="1" dirty="0" err="1">
                <a:solidFill>
                  <a:srgbClr val="3333CC"/>
                </a:solidFill>
              </a:rPr>
              <a:t>SiNo</a:t>
            </a:r>
            <a:endParaRPr lang="en-US" sz="3200" b="1" dirty="0">
              <a:solidFill>
                <a:srgbClr val="3333CC"/>
              </a:solidFill>
            </a:endParaRPr>
          </a:p>
          <a:p>
            <a:pPr marL="21590" lvl="0"/>
            <a:r>
              <a:rPr lang="en-US" sz="3200" b="1" dirty="0">
                <a:solidFill>
                  <a:srgbClr val="3333CC"/>
                </a:solidFill>
              </a:rPr>
              <a:t>	</a:t>
            </a:r>
            <a:r>
              <a:rPr lang="es-MX" sz="3200" b="1" dirty="0">
                <a:solidFill>
                  <a:srgbClr val="3333CC"/>
                </a:solidFill>
              </a:rPr>
              <a:t>Si </a:t>
            </a:r>
            <a:r>
              <a:rPr lang="es-MX" sz="3200" dirty="0"/>
              <a:t> </a:t>
            </a:r>
            <a:r>
              <a:rPr lang="es-MX" sz="3200" b="1" dirty="0">
                <a:solidFill>
                  <a:srgbClr val="00CC00"/>
                </a:solidFill>
              </a:rPr>
              <a:t>Condición2</a:t>
            </a:r>
            <a:r>
              <a:rPr lang="es-MX" sz="3200" dirty="0"/>
              <a:t> </a:t>
            </a:r>
            <a:r>
              <a:rPr lang="es-MX" sz="3200" b="1" dirty="0">
                <a:solidFill>
                  <a:srgbClr val="3333CC"/>
                </a:solidFill>
              </a:rPr>
              <a:t>Entonces</a:t>
            </a:r>
          </a:p>
          <a:p>
            <a:pPr marL="745490" lvl="0"/>
            <a:r>
              <a:rPr lang="es-MX" sz="3200" dirty="0">
                <a:solidFill>
                  <a:srgbClr val="3333CC"/>
                </a:solidFill>
              </a:rPr>
              <a:t>		</a:t>
            </a:r>
            <a:r>
              <a:rPr lang="es-MX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Código2</a:t>
            </a:r>
          </a:p>
          <a:p>
            <a:pPr marL="745490" lvl="0"/>
            <a:r>
              <a:rPr lang="es-MX" sz="3200" dirty="0">
                <a:solidFill>
                  <a:srgbClr val="3333CC"/>
                </a:solidFill>
              </a:rPr>
              <a:t>  </a:t>
            </a:r>
            <a:r>
              <a:rPr lang="es-MX" sz="3200" b="1" dirty="0" err="1">
                <a:solidFill>
                  <a:srgbClr val="3333CC"/>
                </a:solidFill>
              </a:rPr>
              <a:t>SiNo</a:t>
            </a:r>
            <a:endParaRPr lang="es-MX" sz="3200" b="1" dirty="0">
              <a:solidFill>
                <a:srgbClr val="3333CC"/>
              </a:solidFill>
            </a:endParaRPr>
          </a:p>
          <a:p>
            <a:pPr marL="745490" lvl="0"/>
            <a:r>
              <a:rPr lang="es-MX" sz="3200" dirty="0">
                <a:solidFill>
                  <a:srgbClr val="3333CC"/>
                </a:solidFill>
              </a:rPr>
              <a:t>		 </a:t>
            </a:r>
            <a:r>
              <a:rPr lang="es-MX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Código3</a:t>
            </a:r>
          </a:p>
          <a:p>
            <a:pPr marL="21590" lvl="0"/>
            <a:r>
              <a:rPr lang="en-US" sz="3200" b="1" dirty="0">
                <a:solidFill>
                  <a:srgbClr val="3333CC"/>
                </a:solidFill>
              </a:rPr>
              <a:t>	</a:t>
            </a:r>
            <a:r>
              <a:rPr lang="en-US" sz="3200" b="1" dirty="0" err="1">
                <a:solidFill>
                  <a:srgbClr val="3333CC"/>
                </a:solidFill>
              </a:rPr>
              <a:t>FinSi</a:t>
            </a:r>
            <a:endParaRPr lang="en-US" sz="3200" b="1" dirty="0">
              <a:solidFill>
                <a:srgbClr val="3333CC"/>
              </a:solidFill>
            </a:endParaRPr>
          </a:p>
          <a:p>
            <a:pPr marL="21590"/>
            <a:r>
              <a:rPr lang="en-US" sz="3200" b="1" dirty="0" err="1">
                <a:solidFill>
                  <a:srgbClr val="3333CC"/>
                </a:solidFill>
              </a:rPr>
              <a:t>FinSi</a:t>
            </a:r>
            <a:endParaRPr lang="en-US" sz="32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24;p14">
            <a:extLst>
              <a:ext uri="{FF2B5EF4-FFF2-40B4-BE49-F238E27FC236}">
                <a16:creationId xmlns:a16="http://schemas.microsoft.com/office/drawing/2014/main" id="{01BB789B-44C4-458B-93C4-97235E85696C}"/>
              </a:ext>
            </a:extLst>
          </p:cNvPr>
          <p:cNvSpPr/>
          <p:nvPr/>
        </p:nvSpPr>
        <p:spPr>
          <a:xfrm>
            <a:off x="457930" y="1091504"/>
            <a:ext cx="7658102" cy="5804074"/>
          </a:xfrm>
          <a:custGeom>
            <a:avLst/>
            <a:gdLst/>
            <a:ahLst/>
            <a:cxnLst/>
            <a:rect l="l" t="t" r="r" b="b"/>
            <a:pathLst>
              <a:path w="5081270" h="3528059" extrusionOk="0">
                <a:moveTo>
                  <a:pt x="0" y="1764030"/>
                </a:moveTo>
                <a:lnTo>
                  <a:pt x="8421" y="1619356"/>
                </a:lnTo>
                <a:lnTo>
                  <a:pt x="33250" y="1477902"/>
                </a:lnTo>
                <a:lnTo>
                  <a:pt x="73833" y="1340122"/>
                </a:lnTo>
                <a:lnTo>
                  <a:pt x="129515" y="1206471"/>
                </a:lnTo>
                <a:lnTo>
                  <a:pt x="199644" y="1077402"/>
                </a:lnTo>
                <a:lnTo>
                  <a:pt x="283564" y="953369"/>
                </a:lnTo>
                <a:lnTo>
                  <a:pt x="380623" y="834827"/>
                </a:lnTo>
                <a:lnTo>
                  <a:pt x="490167" y="722229"/>
                </a:lnTo>
                <a:lnTo>
                  <a:pt x="611541" y="616030"/>
                </a:lnTo>
                <a:lnTo>
                  <a:pt x="744093" y="516683"/>
                </a:lnTo>
                <a:lnTo>
                  <a:pt x="887167" y="424643"/>
                </a:lnTo>
                <a:lnTo>
                  <a:pt x="1040111" y="340364"/>
                </a:lnTo>
                <a:lnTo>
                  <a:pt x="1202271" y="264299"/>
                </a:lnTo>
                <a:lnTo>
                  <a:pt x="1372992" y="196903"/>
                </a:lnTo>
                <a:lnTo>
                  <a:pt x="1551622" y="138630"/>
                </a:lnTo>
                <a:lnTo>
                  <a:pt x="1737506" y="89934"/>
                </a:lnTo>
                <a:lnTo>
                  <a:pt x="1929990" y="51269"/>
                </a:lnTo>
                <a:lnTo>
                  <a:pt x="2128421" y="23088"/>
                </a:lnTo>
                <a:lnTo>
                  <a:pt x="2332145" y="5847"/>
                </a:lnTo>
                <a:lnTo>
                  <a:pt x="2540508" y="0"/>
                </a:lnTo>
                <a:lnTo>
                  <a:pt x="2748870" y="5847"/>
                </a:lnTo>
                <a:lnTo>
                  <a:pt x="2952594" y="23088"/>
                </a:lnTo>
                <a:lnTo>
                  <a:pt x="3151025" y="51269"/>
                </a:lnTo>
                <a:lnTo>
                  <a:pt x="3343509" y="89934"/>
                </a:lnTo>
                <a:lnTo>
                  <a:pt x="3529393" y="138630"/>
                </a:lnTo>
                <a:lnTo>
                  <a:pt x="3708023" y="196903"/>
                </a:lnTo>
                <a:lnTo>
                  <a:pt x="3878744" y="264299"/>
                </a:lnTo>
                <a:lnTo>
                  <a:pt x="4040904" y="340364"/>
                </a:lnTo>
                <a:lnTo>
                  <a:pt x="4193848" y="424643"/>
                </a:lnTo>
                <a:lnTo>
                  <a:pt x="4336923" y="516683"/>
                </a:lnTo>
                <a:lnTo>
                  <a:pt x="4469474" y="616030"/>
                </a:lnTo>
                <a:lnTo>
                  <a:pt x="4590848" y="722229"/>
                </a:lnTo>
                <a:lnTo>
                  <a:pt x="4700392" y="834827"/>
                </a:lnTo>
                <a:lnTo>
                  <a:pt x="4797451" y="953369"/>
                </a:lnTo>
                <a:lnTo>
                  <a:pt x="4881372" y="1077402"/>
                </a:lnTo>
                <a:lnTo>
                  <a:pt x="4951500" y="1206471"/>
                </a:lnTo>
                <a:lnTo>
                  <a:pt x="5007182" y="1340122"/>
                </a:lnTo>
                <a:lnTo>
                  <a:pt x="5047765" y="1477902"/>
                </a:lnTo>
                <a:lnTo>
                  <a:pt x="5072594" y="1619356"/>
                </a:lnTo>
                <a:lnTo>
                  <a:pt x="5081016" y="1764030"/>
                </a:lnTo>
                <a:lnTo>
                  <a:pt x="5072594" y="1908707"/>
                </a:lnTo>
                <a:lnTo>
                  <a:pt x="5047765" y="2050163"/>
                </a:lnTo>
                <a:lnTo>
                  <a:pt x="5007182" y="2187945"/>
                </a:lnTo>
                <a:lnTo>
                  <a:pt x="4951500" y="2321598"/>
                </a:lnTo>
                <a:lnTo>
                  <a:pt x="4881372" y="2450668"/>
                </a:lnTo>
                <a:lnTo>
                  <a:pt x="4797451" y="2574701"/>
                </a:lnTo>
                <a:lnTo>
                  <a:pt x="4700392" y="2693243"/>
                </a:lnTo>
                <a:lnTo>
                  <a:pt x="4590848" y="2805841"/>
                </a:lnTo>
                <a:lnTo>
                  <a:pt x="4469474" y="2912039"/>
                </a:lnTo>
                <a:lnTo>
                  <a:pt x="4336923" y="3011385"/>
                </a:lnTo>
                <a:lnTo>
                  <a:pt x="4193848" y="3103424"/>
                </a:lnTo>
                <a:lnTo>
                  <a:pt x="4040904" y="3187703"/>
                </a:lnTo>
                <a:lnTo>
                  <a:pt x="3878744" y="3263766"/>
                </a:lnTo>
                <a:lnTo>
                  <a:pt x="3708023" y="3331161"/>
                </a:lnTo>
                <a:lnTo>
                  <a:pt x="3529393" y="3389433"/>
                </a:lnTo>
                <a:lnTo>
                  <a:pt x="3343509" y="3438128"/>
                </a:lnTo>
                <a:lnTo>
                  <a:pt x="3151025" y="3476792"/>
                </a:lnTo>
                <a:lnTo>
                  <a:pt x="2952594" y="3504971"/>
                </a:lnTo>
                <a:lnTo>
                  <a:pt x="2748870" y="3522212"/>
                </a:lnTo>
                <a:lnTo>
                  <a:pt x="2540508" y="3528060"/>
                </a:lnTo>
                <a:lnTo>
                  <a:pt x="2332145" y="3522212"/>
                </a:lnTo>
                <a:lnTo>
                  <a:pt x="2128421" y="3504971"/>
                </a:lnTo>
                <a:lnTo>
                  <a:pt x="1929990" y="3476792"/>
                </a:lnTo>
                <a:lnTo>
                  <a:pt x="1737506" y="3438128"/>
                </a:lnTo>
                <a:lnTo>
                  <a:pt x="1551622" y="3389433"/>
                </a:lnTo>
                <a:lnTo>
                  <a:pt x="1372992" y="3331161"/>
                </a:lnTo>
                <a:lnTo>
                  <a:pt x="1202271" y="3263766"/>
                </a:lnTo>
                <a:lnTo>
                  <a:pt x="1040111" y="3187703"/>
                </a:lnTo>
                <a:lnTo>
                  <a:pt x="887167" y="3103424"/>
                </a:lnTo>
                <a:lnTo>
                  <a:pt x="744093" y="3011385"/>
                </a:lnTo>
                <a:lnTo>
                  <a:pt x="611541" y="2912039"/>
                </a:lnTo>
                <a:lnTo>
                  <a:pt x="490167" y="2805841"/>
                </a:lnTo>
                <a:lnTo>
                  <a:pt x="380623" y="2693243"/>
                </a:lnTo>
                <a:lnTo>
                  <a:pt x="283564" y="2574701"/>
                </a:lnTo>
                <a:lnTo>
                  <a:pt x="199644" y="2450668"/>
                </a:lnTo>
                <a:lnTo>
                  <a:pt x="129515" y="2321598"/>
                </a:lnTo>
                <a:lnTo>
                  <a:pt x="73833" y="2187945"/>
                </a:lnTo>
                <a:lnTo>
                  <a:pt x="33250" y="2050163"/>
                </a:lnTo>
                <a:lnTo>
                  <a:pt x="8421" y="1908707"/>
                </a:lnTo>
                <a:lnTo>
                  <a:pt x="0" y="1764030"/>
                </a:lnTo>
                <a:close/>
              </a:path>
            </a:pathLst>
          </a:custGeom>
          <a:noFill/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3" name="Google Shape;157;p15">
            <a:extLst>
              <a:ext uri="{FF2B5EF4-FFF2-40B4-BE49-F238E27FC236}">
                <a16:creationId xmlns:a16="http://schemas.microsoft.com/office/drawing/2014/main" id="{3D233951-7ADF-46A2-8A44-89655CBBF2FD}"/>
              </a:ext>
            </a:extLst>
          </p:cNvPr>
          <p:cNvSpPr txBox="1"/>
          <p:nvPr/>
        </p:nvSpPr>
        <p:spPr>
          <a:xfrm>
            <a:off x="163294" y="499302"/>
            <a:ext cx="2889885" cy="592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19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dirty="0">
                <a:solidFill>
                  <a:srgbClr val="424455"/>
                </a:solidFill>
                <a:latin typeface="Trebuchet MS"/>
                <a:ea typeface="Trebuchet MS"/>
                <a:cs typeface="Trebuchet MS"/>
                <a:sym typeface="Trebuchet MS"/>
              </a:rPr>
              <a:t>Anidamiento</a:t>
            </a:r>
            <a:endParaRPr lang="es-MX" sz="4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CA835A80-F7C8-4B20-88F4-F5105C007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872" y="509114"/>
            <a:ext cx="2834763" cy="2366559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771F74B1-19AD-4594-A63F-6C6A744AB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18" y="2612092"/>
            <a:ext cx="8761250" cy="3402179"/>
          </a:xfrm>
          <a:prstGeom prst="rect">
            <a:avLst/>
          </a:prstGeom>
        </p:spPr>
      </p:pic>
      <p:sp>
        <p:nvSpPr>
          <p:cNvPr id="164" name="Google Shape;164;p16"/>
          <p:cNvSpPr txBox="1">
            <a:spLocks noGrp="1"/>
          </p:cNvSpPr>
          <p:nvPr>
            <p:ph type="title"/>
          </p:nvPr>
        </p:nvSpPr>
        <p:spPr>
          <a:xfrm>
            <a:off x="441183" y="798603"/>
            <a:ext cx="8072119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Anidamiento</a:t>
            </a:r>
            <a:endParaRPr dirty="0"/>
          </a:p>
        </p:txBody>
      </p:sp>
      <p:sp>
        <p:nvSpPr>
          <p:cNvPr id="165" name="Google Shape;165;p16"/>
          <p:cNvSpPr txBox="1"/>
          <p:nvPr/>
        </p:nvSpPr>
        <p:spPr>
          <a:xfrm>
            <a:off x="8646414" y="124701"/>
            <a:ext cx="211454" cy="20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10</a:t>
            </a:r>
            <a:endParaRPr sz="14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A5F0D80-F7DB-4146-B988-E88CF8ADE7CF}"/>
              </a:ext>
            </a:extLst>
          </p:cNvPr>
          <p:cNvSpPr txBox="1"/>
          <p:nvPr/>
        </p:nvSpPr>
        <p:spPr>
          <a:xfrm>
            <a:off x="441183" y="1774681"/>
            <a:ext cx="242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dirty="0"/>
              <a:t>Pseudocódigo</a:t>
            </a:r>
          </a:p>
        </p:txBody>
      </p:sp>
    </p:spTree>
    <p:extLst>
      <p:ext uri="{BB962C8B-B14F-4D97-AF65-F5344CB8AC3E}">
        <p14:creationId xmlns:p14="http://schemas.microsoft.com/office/powerpoint/2010/main" val="76988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535940" y="1455621"/>
            <a:ext cx="8072119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19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Estructuras de decisión</a:t>
            </a:r>
            <a:endParaRPr dirty="0"/>
          </a:p>
        </p:txBody>
      </p:sp>
      <p:sp>
        <p:nvSpPr>
          <p:cNvPr id="80" name="Google Shape;80;p8"/>
          <p:cNvSpPr txBox="1"/>
          <p:nvPr/>
        </p:nvSpPr>
        <p:spPr>
          <a:xfrm>
            <a:off x="805085" y="2624021"/>
            <a:ext cx="7562301" cy="352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61340" marR="5080" lvl="0" indent="-247015" algn="l" rtl="0">
              <a:lnSpc>
                <a:spcPct val="15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438085"/>
                </a:solidFill>
                <a:latin typeface="Georgia"/>
                <a:ea typeface="Georgia"/>
                <a:cs typeface="Georgia"/>
                <a:sym typeface="Georgia"/>
              </a:rPr>
              <a:t>▫	</a:t>
            </a:r>
            <a:r>
              <a:rPr lang="en-US" sz="3200" dirty="0">
                <a:solidFill>
                  <a:srgbClr val="438085"/>
                </a:solidFill>
                <a:latin typeface="Georgia"/>
                <a:ea typeface="Georgia"/>
                <a:cs typeface="Georgia"/>
                <a:sym typeface="Georgia"/>
              </a:rPr>
              <a:t>Es la estructura de código en la cual una </a:t>
            </a:r>
            <a:r>
              <a:rPr lang="en-US" sz="3200" dirty="0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expresión lógica </a:t>
            </a:r>
            <a:r>
              <a:rPr lang="en-US" sz="3200" dirty="0">
                <a:solidFill>
                  <a:srgbClr val="438085"/>
                </a:solidFill>
                <a:latin typeface="Georgia"/>
                <a:ea typeface="Georgia"/>
                <a:cs typeface="Georgia"/>
                <a:sym typeface="Georgia"/>
              </a:rPr>
              <a:t>determina la ejecución de un bloque de código por única vez.</a:t>
            </a:r>
            <a:endParaRPr sz="32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" name="Google Shape;81;p8"/>
          <p:cNvSpPr txBox="1"/>
          <p:nvPr/>
        </p:nvSpPr>
        <p:spPr>
          <a:xfrm>
            <a:off x="8733281" y="124701"/>
            <a:ext cx="125095" cy="20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14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CA835A80-F7C8-4B20-88F4-F5105C007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105" y="269325"/>
            <a:ext cx="2834763" cy="2366559"/>
          </a:xfrm>
          <a:prstGeom prst="rect">
            <a:avLst/>
          </a:prstGeom>
        </p:spPr>
      </p:pic>
      <p:sp>
        <p:nvSpPr>
          <p:cNvPr id="164" name="Google Shape;164;p16"/>
          <p:cNvSpPr txBox="1">
            <a:spLocks noGrp="1"/>
          </p:cNvSpPr>
          <p:nvPr>
            <p:ph type="title"/>
          </p:nvPr>
        </p:nvSpPr>
        <p:spPr>
          <a:xfrm>
            <a:off x="353501" y="555505"/>
            <a:ext cx="8072119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Anidamiento</a:t>
            </a:r>
            <a:endParaRPr dirty="0"/>
          </a:p>
        </p:txBody>
      </p:sp>
      <p:sp>
        <p:nvSpPr>
          <p:cNvPr id="165" name="Google Shape;165;p16"/>
          <p:cNvSpPr txBox="1"/>
          <p:nvPr/>
        </p:nvSpPr>
        <p:spPr>
          <a:xfrm>
            <a:off x="8646414" y="124701"/>
            <a:ext cx="211454" cy="20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10</a:t>
            </a:r>
            <a:endParaRPr sz="14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A5F0D80-F7DB-4146-B988-E88CF8ADE7CF}"/>
              </a:ext>
            </a:extLst>
          </p:cNvPr>
          <p:cNvSpPr txBox="1"/>
          <p:nvPr/>
        </p:nvSpPr>
        <p:spPr>
          <a:xfrm>
            <a:off x="353501" y="1531583"/>
            <a:ext cx="242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dirty="0"/>
              <a:t>Diagrama de flujo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A58FE86-FFE4-49D3-B200-0EB6BEA56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35884"/>
            <a:ext cx="9147851" cy="342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27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>
            <a:spLocks noGrp="1"/>
          </p:cNvSpPr>
          <p:nvPr>
            <p:ph type="title"/>
          </p:nvPr>
        </p:nvSpPr>
        <p:spPr>
          <a:xfrm>
            <a:off x="535940" y="1455621"/>
            <a:ext cx="8072119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19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Bibliografía</a:t>
            </a:r>
            <a:endParaRPr dirty="0"/>
          </a:p>
        </p:txBody>
      </p:sp>
      <p:sp>
        <p:nvSpPr>
          <p:cNvPr id="172" name="Google Shape;172;p17"/>
          <p:cNvSpPr txBox="1"/>
          <p:nvPr/>
        </p:nvSpPr>
        <p:spPr>
          <a:xfrm>
            <a:off x="269887" y="2704355"/>
            <a:ext cx="7696666" cy="197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61340" marR="5080" lvl="0" indent="-247015" algn="l" rtl="0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438085"/>
                </a:solidFill>
                <a:latin typeface="Georgia"/>
                <a:ea typeface="Georgia"/>
                <a:cs typeface="Georgia"/>
                <a:sym typeface="Georgia"/>
              </a:rPr>
              <a:t>▫	Aprenda Practicando Introducción a la Programación Felipe Ramírez</a:t>
            </a:r>
            <a:endParaRPr sz="2600" dirty="0">
              <a:latin typeface="Georgia"/>
              <a:ea typeface="Georgia"/>
              <a:cs typeface="Georgia"/>
              <a:sym typeface="Georgia"/>
            </a:endParaRPr>
          </a:p>
          <a:p>
            <a:pPr marL="561340" marR="0" lvl="0" indent="0" algn="l" rtl="0">
              <a:lnSpc>
                <a:spcPct val="1194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438085"/>
                </a:solidFill>
                <a:latin typeface="Georgia"/>
                <a:ea typeface="Georgia"/>
                <a:cs typeface="Georgia"/>
                <a:sym typeface="Georgia"/>
              </a:rPr>
              <a:t>Capítulos 7 y 9</a:t>
            </a:r>
            <a:endParaRPr sz="26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8679942" y="124701"/>
            <a:ext cx="178435" cy="20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11</a:t>
            </a:r>
            <a:endParaRPr sz="14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 txBox="1">
            <a:spLocks noGrp="1"/>
          </p:cNvSpPr>
          <p:nvPr>
            <p:ph type="title"/>
          </p:nvPr>
        </p:nvSpPr>
        <p:spPr>
          <a:xfrm>
            <a:off x="323282" y="419629"/>
            <a:ext cx="8072119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19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Estructuras de decisión</a:t>
            </a:r>
            <a:endParaRPr b="1" dirty="0"/>
          </a:p>
        </p:txBody>
      </p:sp>
      <p:sp>
        <p:nvSpPr>
          <p:cNvPr id="87" name="Google Shape;87;p9"/>
          <p:cNvSpPr txBox="1"/>
          <p:nvPr/>
        </p:nvSpPr>
        <p:spPr>
          <a:xfrm>
            <a:off x="387604" y="1264749"/>
            <a:ext cx="8345677" cy="1120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1" marR="0" lvl="0" algn="l" rtl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9F4DA2"/>
              </a:buClr>
              <a:buSzPts val="2600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/>
                <a:ea typeface="Georgia"/>
                <a:cs typeface="Georgia"/>
                <a:sym typeface="Georgia"/>
              </a:rPr>
              <a:t>La estructura clásica es la </a:t>
            </a:r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  <a:latin typeface="Georgia"/>
                <a:ea typeface="Georgia"/>
                <a:cs typeface="Georgia"/>
                <a:sym typeface="Georgia"/>
              </a:rPr>
              <a:t>condicional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/>
                <a:ea typeface="Georgia"/>
                <a:cs typeface="Georgia"/>
                <a:sym typeface="Georgia"/>
              </a:rPr>
              <a:t>. Esta estructura puede ser de dos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eorgia"/>
                <a:ea typeface="Georgia"/>
                <a:cs typeface="Georgia"/>
                <a:sym typeface="Georgia"/>
              </a:rPr>
              <a:t>tipos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  <a:latin typeface="Georgia"/>
                <a:sym typeface="Georgia"/>
              </a:rPr>
              <a:t>condicional simple</a:t>
            </a:r>
            <a:r>
              <a:rPr lang="en-US" sz="20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/>
                <a:sym typeface="Georgia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/>
                <a:ea typeface="Georgia"/>
                <a:cs typeface="Georgia"/>
                <a:sym typeface="Georgia"/>
              </a:rPr>
              <a:t>y </a:t>
            </a:r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  <a:latin typeface="Georgia"/>
                <a:sym typeface="Georgia"/>
              </a:rPr>
              <a:t>condicional </a:t>
            </a:r>
            <a:r>
              <a:rPr lang="en-US" sz="2000" b="1" i="1" dirty="0" err="1">
                <a:solidFill>
                  <a:schemeClr val="accent5">
                    <a:lumMod val="75000"/>
                  </a:schemeClr>
                </a:solidFill>
                <a:latin typeface="Georgia"/>
                <a:sym typeface="Georgia"/>
              </a:rPr>
              <a:t>compuesta</a:t>
            </a:r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  <a:latin typeface="Georgia"/>
                <a:sym typeface="Georgia"/>
              </a:rPr>
              <a:t>.</a:t>
            </a:r>
            <a:endParaRPr sz="2000" b="1" i="1" dirty="0">
              <a:solidFill>
                <a:schemeClr val="accent5">
                  <a:lumMod val="75000"/>
                </a:schemeClr>
              </a:solidFill>
              <a:latin typeface="Georgia"/>
              <a:sym typeface="Georgia"/>
            </a:endParaRPr>
          </a:p>
        </p:txBody>
      </p:sp>
      <p:sp>
        <p:nvSpPr>
          <p:cNvPr id="88" name="Google Shape;88;p9"/>
          <p:cNvSpPr txBox="1"/>
          <p:nvPr/>
        </p:nvSpPr>
        <p:spPr>
          <a:xfrm>
            <a:off x="8733281" y="124701"/>
            <a:ext cx="123825" cy="20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endParaRPr sz="14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" name="Google Shape;87;p9">
            <a:extLst>
              <a:ext uri="{FF2B5EF4-FFF2-40B4-BE49-F238E27FC236}">
                <a16:creationId xmlns:a16="http://schemas.microsoft.com/office/drawing/2014/main" id="{1620C7DB-301F-42BB-A0A8-E5C3CD0E5D76}"/>
              </a:ext>
            </a:extLst>
          </p:cNvPr>
          <p:cNvSpPr txBox="1"/>
          <p:nvPr/>
        </p:nvSpPr>
        <p:spPr>
          <a:xfrm>
            <a:off x="323281" y="2239307"/>
            <a:ext cx="8345677" cy="210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1" marR="0" lvl="0" algn="just" rtl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Clr>
                <a:srgbClr val="9F4DA2"/>
              </a:buClr>
              <a:buSzPts val="2600"/>
            </a:pPr>
            <a:r>
              <a:rPr lang="en-US" sz="2000" b="1" i="0" u="none" strike="noStrike" cap="none" dirty="0">
                <a:solidFill>
                  <a:schemeClr val="accent6">
                    <a:lumMod val="75000"/>
                  </a:schemeClr>
                </a:solidFill>
                <a:latin typeface="Georgia"/>
                <a:ea typeface="Georgia"/>
                <a:cs typeface="Georgia"/>
                <a:sym typeface="Georgia"/>
              </a:rPr>
              <a:t>Condicional simple</a:t>
            </a:r>
            <a:r>
              <a:rPr lang="en-US" sz="2000" b="0" i="0" u="none" strike="noStrike" cap="none" dirty="0">
                <a:solidFill>
                  <a:schemeClr val="accent6">
                    <a:lumMod val="75000"/>
                  </a:schemeClr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</a:p>
          <a:p>
            <a:pPr marL="298451" marR="0" lvl="0" indent="-285750" algn="just" rtl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9F4DA2"/>
              </a:buClr>
              <a:buSzPts val="2600"/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/>
              </a:rPr>
              <a:t>Toma una decisión referente a la acción de ejecutar un bloque de código, basándose en el resultado (verdadero o falso) de una </a:t>
            </a:r>
            <a:r>
              <a:rPr lang="es-MX" sz="1800" b="1" dirty="0">
                <a:solidFill>
                  <a:srgbClr val="00B050"/>
                </a:solidFill>
                <a:latin typeface="Georgia"/>
              </a:rPr>
              <a:t>condición</a:t>
            </a:r>
            <a:r>
              <a:rPr lang="es-MX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/>
              </a:rPr>
              <a:t>.</a:t>
            </a:r>
          </a:p>
          <a:p>
            <a:pPr marL="298451" lvl="0" indent="-285750" algn="just">
              <a:lnSpc>
                <a:spcPts val="3000"/>
              </a:lnSpc>
              <a:spcBef>
                <a:spcPts val="600"/>
              </a:spcBef>
              <a:buClr>
                <a:srgbClr val="9F4DA2"/>
              </a:buClr>
              <a:buSzPts val="2600"/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/>
              </a:rPr>
              <a:t>Permite determinar que una sección de código se ejecute o no, dependiendo de una </a:t>
            </a:r>
            <a:r>
              <a:rPr lang="es-MX" sz="1800" b="1" dirty="0">
                <a:solidFill>
                  <a:srgbClr val="00B050"/>
                </a:solidFill>
                <a:latin typeface="Georgia"/>
              </a:rPr>
              <a:t>condición</a:t>
            </a:r>
            <a:r>
              <a:rPr lang="es-MX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/>
              </a:rPr>
              <a:t>.</a:t>
            </a:r>
          </a:p>
          <a:p>
            <a:pPr marL="298451" marR="0" lvl="0" indent="-285750" algn="l" rtl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9F4DA2"/>
              </a:buClr>
              <a:buSzPts val="2600"/>
              <a:buFont typeface="Arial" panose="020B0604020202020204" pitchFamily="34" charset="0"/>
              <a:buChar char="•"/>
            </a:pPr>
            <a:endParaRPr sz="1800" b="1" dirty="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0D1B29-F7D9-484B-BEAC-E1B1D4699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087" y="4097128"/>
            <a:ext cx="5715000" cy="2447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/>
        </p:nvSpPr>
        <p:spPr>
          <a:xfrm>
            <a:off x="559990" y="2825709"/>
            <a:ext cx="4793144" cy="22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Si </a:t>
            </a: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>
                <a:solidFill>
                  <a:srgbClr val="00CC00"/>
                </a:solidFill>
                <a:latin typeface="Arial"/>
                <a:ea typeface="Arial"/>
                <a:cs typeface="Arial"/>
                <a:sym typeface="Arial"/>
              </a:rPr>
              <a:t>Condición</a:t>
            </a: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>
                <a:solidFill>
                  <a:srgbClr val="3333CC"/>
                </a:solidFill>
              </a:rPr>
              <a:t>Entonces</a:t>
            </a:r>
            <a:endParaRPr sz="3200" b="1" dirty="0">
              <a:solidFill>
                <a:srgbClr val="3333CC"/>
              </a:solidFill>
            </a:endParaRPr>
          </a:p>
          <a:p>
            <a:pPr marL="74549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Código del Si</a:t>
            </a:r>
          </a:p>
          <a:p>
            <a:pPr marL="21590" lvl="0">
              <a:lnSpc>
                <a:spcPct val="150000"/>
              </a:lnSpc>
            </a:pPr>
            <a:r>
              <a:rPr lang="en-US" sz="3200" b="1" dirty="0" err="1">
                <a:solidFill>
                  <a:srgbClr val="3333CC"/>
                </a:solidFill>
              </a:rPr>
              <a:t>FinSi</a:t>
            </a:r>
            <a:endParaRPr lang="en-US" sz="3200" dirty="0">
              <a:solidFill>
                <a:srgbClr val="3333CC"/>
              </a:solidFill>
            </a:endParaRPr>
          </a:p>
          <a:p>
            <a:pPr marL="7454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559990" y="1858082"/>
            <a:ext cx="8283385" cy="972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La estructura básica de la </a:t>
            </a:r>
            <a:r>
              <a:rPr lang="en-US" sz="2800" b="1" i="1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condicional simple 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tiene la siguiente forma: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93;p10">
            <a:extLst>
              <a:ext uri="{FF2B5EF4-FFF2-40B4-BE49-F238E27FC236}">
                <a16:creationId xmlns:a16="http://schemas.microsoft.com/office/drawing/2014/main" id="{F742E613-270A-4469-81B8-73C1063A96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230" y="548915"/>
            <a:ext cx="8072119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19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Estructuras de decisión</a:t>
            </a:r>
            <a:endParaRPr b="1" dirty="0"/>
          </a:p>
        </p:txBody>
      </p:sp>
      <p:sp>
        <p:nvSpPr>
          <p:cNvPr id="13" name="Google Shape;108;p10">
            <a:extLst>
              <a:ext uri="{FF2B5EF4-FFF2-40B4-BE49-F238E27FC236}">
                <a16:creationId xmlns:a16="http://schemas.microsoft.com/office/drawing/2014/main" id="{AA34537C-19E9-4519-88AD-FC47C16AB14C}"/>
              </a:ext>
            </a:extLst>
          </p:cNvPr>
          <p:cNvSpPr txBox="1"/>
          <p:nvPr/>
        </p:nvSpPr>
        <p:spPr>
          <a:xfrm>
            <a:off x="472230" y="1279051"/>
            <a:ext cx="3155192" cy="357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Georgia"/>
                <a:ea typeface="Georgia"/>
                <a:cs typeface="Georgia"/>
                <a:sym typeface="Georgia"/>
              </a:rPr>
              <a:t>Condicional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Georgia"/>
                <a:sym typeface="Georgia"/>
              </a:rPr>
              <a:t>Simple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Georgia"/>
              <a:sym typeface="Georgia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49866D3-F7A6-455C-BA87-3C5E12E16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739" y="4221727"/>
            <a:ext cx="57150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9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3;p10">
            <a:extLst>
              <a:ext uri="{FF2B5EF4-FFF2-40B4-BE49-F238E27FC236}">
                <a16:creationId xmlns:a16="http://schemas.microsoft.com/office/drawing/2014/main" id="{F742E613-270A-4469-81B8-73C1063A96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230" y="548915"/>
            <a:ext cx="8072119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19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Estructuras de decisión</a:t>
            </a:r>
            <a:endParaRPr b="1" dirty="0"/>
          </a:p>
        </p:txBody>
      </p:sp>
      <p:sp>
        <p:nvSpPr>
          <p:cNvPr id="13" name="Google Shape;108;p10">
            <a:extLst>
              <a:ext uri="{FF2B5EF4-FFF2-40B4-BE49-F238E27FC236}">
                <a16:creationId xmlns:a16="http://schemas.microsoft.com/office/drawing/2014/main" id="{AA34537C-19E9-4519-88AD-FC47C16AB14C}"/>
              </a:ext>
            </a:extLst>
          </p:cNvPr>
          <p:cNvSpPr txBox="1"/>
          <p:nvPr/>
        </p:nvSpPr>
        <p:spPr>
          <a:xfrm>
            <a:off x="472230" y="1279051"/>
            <a:ext cx="3155192" cy="357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Georgia"/>
                <a:ea typeface="Georgia"/>
                <a:cs typeface="Georgia"/>
                <a:sym typeface="Georgia"/>
              </a:rPr>
              <a:t>Condicional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Georgia"/>
                <a:sym typeface="Georgia"/>
              </a:rPr>
              <a:t>Simple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Georgia"/>
              <a:sym typeface="Georgia"/>
            </a:endParaRPr>
          </a:p>
        </p:txBody>
      </p:sp>
      <p:sp>
        <p:nvSpPr>
          <p:cNvPr id="10" name="Google Shape;77;p10">
            <a:extLst>
              <a:ext uri="{FF2B5EF4-FFF2-40B4-BE49-F238E27FC236}">
                <a16:creationId xmlns:a16="http://schemas.microsoft.com/office/drawing/2014/main" id="{08E8B5FB-C1A8-4F78-9DDC-702352AFBE36}"/>
              </a:ext>
            </a:extLst>
          </p:cNvPr>
          <p:cNvSpPr txBox="1"/>
          <p:nvPr/>
        </p:nvSpPr>
        <p:spPr>
          <a:xfrm>
            <a:off x="589279" y="2946816"/>
            <a:ext cx="7955069" cy="1249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600" marR="8255" lvl="0" indent="-342900" algn="just">
              <a:lnSpc>
                <a:spcPct val="120000"/>
              </a:lnSpc>
              <a:spcAft>
                <a:spcPts val="1200"/>
              </a:spcAft>
              <a:buSzPts val="2400"/>
              <a:buFont typeface="Arial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Cuando se ejecuta la </a:t>
            </a:r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condicional simple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primero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se evalúa la </a:t>
            </a:r>
            <a:r>
              <a:rPr lang="en-US" sz="2000" b="1" i="1" dirty="0" err="1">
                <a:solidFill>
                  <a:srgbClr val="990000"/>
                </a:solidFill>
              </a:rPr>
              <a:t>ExpresiónLógica</a:t>
            </a:r>
            <a:r>
              <a:rPr lang="en-US" sz="2000" b="1" i="1" dirty="0">
                <a:solidFill>
                  <a:srgbClr val="990000"/>
                </a:solidFill>
              </a:rPr>
              <a:t>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dirty="0">
                <a:solidFill>
                  <a:srgbClr val="00CC00"/>
                </a:solidFill>
                <a:latin typeface="Arial"/>
                <a:ea typeface="Arial"/>
                <a:cs typeface="Arial"/>
                <a:sym typeface="Arial"/>
              </a:rPr>
              <a:t>condición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), si el resultado es </a:t>
            </a:r>
            <a:r>
              <a:rPr lang="en-US" sz="2000" b="1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verdadero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) entonces se ejecutan las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instrucciones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000" b="1" dirty="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Código del Si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77;p10">
            <a:extLst>
              <a:ext uri="{FF2B5EF4-FFF2-40B4-BE49-F238E27FC236}">
                <a16:creationId xmlns:a16="http://schemas.microsoft.com/office/drawing/2014/main" id="{E1CC77E4-8854-4A7A-AFFB-98E8D7225BF2}"/>
              </a:ext>
            </a:extLst>
          </p:cNvPr>
          <p:cNvSpPr txBox="1"/>
          <p:nvPr/>
        </p:nvSpPr>
        <p:spPr>
          <a:xfrm>
            <a:off x="540269" y="1956384"/>
            <a:ext cx="7965440" cy="900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600" marR="5080" lvl="0" indent="-342900" algn="just" rtl="0">
              <a:lnSpc>
                <a:spcPct val="120000"/>
              </a:lnSpc>
              <a:spcAft>
                <a:spcPts val="1200"/>
              </a:spcAft>
              <a:buSzPts val="2400"/>
              <a:buFont typeface="Arial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2000" b="1" dirty="0">
                <a:solidFill>
                  <a:srgbClr val="00CC00"/>
                </a:solidFill>
                <a:latin typeface="Arial"/>
                <a:ea typeface="Arial"/>
                <a:cs typeface="Arial"/>
                <a:sym typeface="Arial"/>
              </a:rPr>
              <a:t>condición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es una </a:t>
            </a:r>
            <a:r>
              <a:rPr lang="en-US" sz="2000" b="1" i="1" dirty="0" err="1">
                <a:solidFill>
                  <a:srgbClr val="990000"/>
                </a:solidFill>
              </a:rPr>
              <a:t>ExpresiónLógica</a:t>
            </a:r>
            <a:r>
              <a:rPr lang="en-US" sz="2000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que al evaluarse se obtiene como resultado </a:t>
            </a:r>
            <a:r>
              <a:rPr lang="en-US" sz="2000" b="1" dirty="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verdadero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20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falso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A4C1906-90B5-4822-B7BF-98070127A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896" y="4123456"/>
            <a:ext cx="57150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86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/>
          <p:nvPr/>
        </p:nvSpPr>
        <p:spPr>
          <a:xfrm>
            <a:off x="455400" y="2234514"/>
            <a:ext cx="8115365" cy="972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1" algn="just">
              <a:lnSpc>
                <a:spcPts val="3000"/>
              </a:lnSpc>
              <a:buClr>
                <a:srgbClr val="9F4DA2"/>
              </a:buClr>
              <a:buSzPts val="2600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/>
                <a:ea typeface="Georgia"/>
                <a:cs typeface="Georgia"/>
                <a:sym typeface="Georgia"/>
              </a:rPr>
              <a:t>La </a:t>
            </a:r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  <a:latin typeface="Georgia"/>
                <a:ea typeface="Georgia"/>
                <a:cs typeface="Georgia"/>
                <a:sym typeface="Georgia"/>
              </a:rPr>
              <a:t>condicional simple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eorgia"/>
                <a:ea typeface="Georgia"/>
                <a:cs typeface="Georgia"/>
                <a:sym typeface="Georgia"/>
              </a:rPr>
              <a:t>especifica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/>
                <a:ea typeface="Georgia"/>
                <a:cs typeface="Georgia"/>
                <a:sym typeface="Georgia"/>
              </a:rPr>
              <a:t> 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eorgia"/>
                <a:ea typeface="Georgia"/>
                <a:cs typeface="Georgia"/>
                <a:sym typeface="Georgia"/>
              </a:rPr>
              <a:t>bloque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/>
                <a:ea typeface="Georgia"/>
                <a:cs typeface="Georgia"/>
                <a:sym typeface="Georgia"/>
              </a:rPr>
              <a:t> de código que se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eorgia"/>
                <a:ea typeface="Georgia"/>
                <a:cs typeface="Georgia"/>
                <a:sym typeface="Georgia"/>
              </a:rPr>
              <a:t>desea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eorgia"/>
                <a:ea typeface="Georgia"/>
                <a:cs typeface="Georgia"/>
                <a:sym typeface="Georgia"/>
              </a:rPr>
              <a:t>ejecutar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/>
                <a:ea typeface="Georgia"/>
                <a:cs typeface="Georgia"/>
                <a:sym typeface="Georgia"/>
              </a:rPr>
              <a:t> cuando la solución de la </a:t>
            </a:r>
            <a:r>
              <a:rPr lang="es-MX" sz="2000" b="1" i="1" dirty="0">
                <a:solidFill>
                  <a:srgbClr val="00B050"/>
                </a:solidFill>
                <a:latin typeface="Georgia"/>
              </a:rPr>
              <a:t>Expresión Lógica </a:t>
            </a:r>
            <a:r>
              <a:rPr lang="en-US" sz="2000" dirty="0"/>
              <a:t>(</a:t>
            </a:r>
            <a:r>
              <a:rPr lang="en-US" sz="2000" b="1" i="1" dirty="0" err="1">
                <a:solidFill>
                  <a:srgbClr val="00B050"/>
                </a:solidFill>
                <a:latin typeface="Georgia"/>
              </a:rPr>
              <a:t>condición</a:t>
            </a:r>
            <a:r>
              <a:rPr lang="en-US" sz="2000" dirty="0"/>
              <a:t>)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/>
                <a:ea typeface="Georgia"/>
                <a:cs typeface="Georgia"/>
                <a:sym typeface="Georgia"/>
              </a:rPr>
              <a:t>es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eorgia"/>
                <a:ea typeface="Georgia"/>
                <a:cs typeface="Georgia"/>
                <a:sym typeface="Georgia"/>
              </a:rPr>
              <a:t>verdadera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/>
                <a:ea typeface="Georgia"/>
                <a:cs typeface="Georgia"/>
                <a:sym typeface="Georgia"/>
              </a:rPr>
              <a:t> (True).</a:t>
            </a:r>
          </a:p>
          <a:p>
            <a:pPr marL="298451" marR="0" lvl="0" indent="-285750" algn="l" rtl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9F4DA2"/>
              </a:buClr>
              <a:buSzPts val="2600"/>
              <a:buFont typeface="Arial" panose="020B0604020202020204" pitchFamily="34" charset="0"/>
              <a:buChar char="•"/>
            </a:pPr>
            <a:endParaRPr sz="1800" b="1" dirty="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Google Shape;88;p9"/>
          <p:cNvSpPr txBox="1"/>
          <p:nvPr/>
        </p:nvSpPr>
        <p:spPr>
          <a:xfrm>
            <a:off x="8733281" y="124701"/>
            <a:ext cx="123825" cy="20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endParaRPr sz="14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87;p9">
            <a:extLst>
              <a:ext uri="{FF2B5EF4-FFF2-40B4-BE49-F238E27FC236}">
                <a16:creationId xmlns:a16="http://schemas.microsoft.com/office/drawing/2014/main" id="{E13A488F-B2A6-424C-B900-551CD421CFA5}"/>
              </a:ext>
            </a:extLst>
          </p:cNvPr>
          <p:cNvSpPr txBox="1"/>
          <p:nvPr/>
        </p:nvSpPr>
        <p:spPr>
          <a:xfrm>
            <a:off x="-425305" y="3254878"/>
            <a:ext cx="6026834" cy="20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81380" marR="0" lvl="0" indent="0" algn="l" rtl="0">
              <a:lnSpc>
                <a:spcPts val="3000"/>
              </a:lnSpc>
              <a:spcBef>
                <a:spcPts val="2050"/>
              </a:spcBef>
              <a:spcAft>
                <a:spcPts val="0"/>
              </a:spcAft>
              <a:buNone/>
            </a:pPr>
            <a:r>
              <a:rPr lang="es-MX" sz="1800" b="1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Si </a:t>
            </a:r>
            <a:r>
              <a:rPr lang="es-MX" sz="1800" b="1" i="1" dirty="0">
                <a:solidFill>
                  <a:srgbClr val="00B050"/>
                </a:solidFill>
                <a:latin typeface="Georgia"/>
                <a:ea typeface="Georgia"/>
                <a:cs typeface="Georgia"/>
                <a:sym typeface="Georgia"/>
              </a:rPr>
              <a:t>Expresión Lógica (Condición)</a:t>
            </a:r>
            <a:r>
              <a:rPr lang="es-MX" sz="1800" i="1" dirty="0">
                <a:solidFill>
                  <a:srgbClr val="20212B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MX" sz="1800" b="1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Entonces</a:t>
            </a:r>
          </a:p>
          <a:p>
            <a:pPr marL="1082675" marR="0" lvl="0" indent="0" algn="l" rtl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rgbClr val="20212B"/>
                </a:solidFill>
                <a:latin typeface="Georgia"/>
                <a:ea typeface="Georgia"/>
                <a:cs typeface="Georgia"/>
                <a:sym typeface="Georgia"/>
              </a:rPr>
              <a:t>Parte del algoritmo a ejecutar si la </a:t>
            </a:r>
            <a:r>
              <a:rPr lang="es-MX" sz="1800" i="1" dirty="0">
                <a:solidFill>
                  <a:srgbClr val="20212B"/>
                </a:solidFill>
                <a:latin typeface="Georgia"/>
                <a:ea typeface="Georgia"/>
                <a:cs typeface="Georgia"/>
                <a:sym typeface="Georgia"/>
              </a:rPr>
              <a:t>ExpresiónLógica </a:t>
            </a:r>
            <a:r>
              <a:rPr lang="es-MX" sz="1800" dirty="0">
                <a:solidFill>
                  <a:srgbClr val="20212B"/>
                </a:solidFill>
                <a:latin typeface="Georgia"/>
                <a:ea typeface="Georgia"/>
                <a:cs typeface="Georgia"/>
                <a:sym typeface="Georgia"/>
              </a:rPr>
              <a:t>es True</a:t>
            </a:r>
            <a:endParaRPr lang="es-MX" sz="1800" dirty="0">
              <a:latin typeface="Georgia"/>
              <a:ea typeface="Georgia"/>
              <a:cs typeface="Georgia"/>
              <a:sym typeface="Georgia"/>
            </a:endParaRPr>
          </a:p>
          <a:p>
            <a:pPr marL="881380" marR="0" lvl="0" indent="0" algn="l" rtl="0">
              <a:lnSpc>
                <a:spcPts val="3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MX" sz="1800" b="1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Fin Si</a:t>
            </a:r>
          </a:p>
        </p:txBody>
      </p:sp>
      <p:sp>
        <p:nvSpPr>
          <p:cNvPr id="22" name="Google Shape;93;p10">
            <a:extLst>
              <a:ext uri="{FF2B5EF4-FFF2-40B4-BE49-F238E27FC236}">
                <a16:creationId xmlns:a16="http://schemas.microsoft.com/office/drawing/2014/main" id="{F4560120-0E4E-4AB8-9E3E-DC7082E7A3AE}"/>
              </a:ext>
            </a:extLst>
          </p:cNvPr>
          <p:cNvSpPr txBox="1">
            <a:spLocks/>
          </p:cNvSpPr>
          <p:nvPr/>
        </p:nvSpPr>
        <p:spPr>
          <a:xfrm>
            <a:off x="373386" y="898885"/>
            <a:ext cx="8072119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42445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lnSpc>
                <a:spcPct val="119125"/>
              </a:lnSpc>
            </a:pPr>
            <a:r>
              <a:rPr lang="en-US" b="1" dirty="0" err="1"/>
              <a:t>Estructuras</a:t>
            </a:r>
            <a:r>
              <a:rPr lang="en-US" b="1" dirty="0"/>
              <a:t> de </a:t>
            </a:r>
            <a:r>
              <a:rPr lang="en-US" b="1" dirty="0" err="1"/>
              <a:t>decisión</a:t>
            </a:r>
            <a:endParaRPr lang="en-US" b="1" dirty="0"/>
          </a:p>
        </p:txBody>
      </p:sp>
      <p:sp>
        <p:nvSpPr>
          <p:cNvPr id="23" name="Google Shape;108;p10">
            <a:extLst>
              <a:ext uri="{FF2B5EF4-FFF2-40B4-BE49-F238E27FC236}">
                <a16:creationId xmlns:a16="http://schemas.microsoft.com/office/drawing/2014/main" id="{EB7D850A-1092-4244-8BE1-8C3FFD599CC2}"/>
              </a:ext>
            </a:extLst>
          </p:cNvPr>
          <p:cNvSpPr txBox="1"/>
          <p:nvPr/>
        </p:nvSpPr>
        <p:spPr>
          <a:xfrm>
            <a:off x="373386" y="1629021"/>
            <a:ext cx="3155192" cy="357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Georgia"/>
                <a:ea typeface="Georgia"/>
                <a:cs typeface="Georgia"/>
                <a:sym typeface="Georgia"/>
              </a:rPr>
              <a:t>Condicional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Georgia"/>
                <a:sym typeface="Georgia"/>
              </a:rPr>
              <a:t>Simple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Georgia"/>
              <a:sym typeface="Georgia"/>
            </a:endParaRP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D340EB97-A9EA-460C-A0CE-07AB01364C95}"/>
              </a:ext>
            </a:extLst>
          </p:cNvPr>
          <p:cNvGrpSpPr/>
          <p:nvPr/>
        </p:nvGrpSpPr>
        <p:grpSpPr>
          <a:xfrm>
            <a:off x="5708437" y="3529607"/>
            <a:ext cx="2716149" cy="2215643"/>
            <a:chOff x="5416208" y="3247340"/>
            <a:chExt cx="2716149" cy="2215643"/>
          </a:xfrm>
        </p:grpSpPr>
        <p:sp>
          <p:nvSpPr>
            <p:cNvPr id="24" name="Google Shape;96;p10">
              <a:extLst>
                <a:ext uri="{FF2B5EF4-FFF2-40B4-BE49-F238E27FC236}">
                  <a16:creationId xmlns:a16="http://schemas.microsoft.com/office/drawing/2014/main" id="{A8017A99-2C02-4D36-8DC1-CC20D998DF4E}"/>
                </a:ext>
              </a:extLst>
            </p:cNvPr>
            <p:cNvSpPr txBox="1"/>
            <p:nvPr/>
          </p:nvSpPr>
          <p:spPr>
            <a:xfrm>
              <a:off x="6917602" y="3747974"/>
              <a:ext cx="1214755" cy="571500"/>
            </a:xfrm>
            <a:prstGeom prst="rect">
              <a:avLst/>
            </a:prstGeom>
            <a:solidFill>
              <a:srgbClr val="525389"/>
            </a:solidFill>
            <a:ln w="19800" cap="flat" cmpd="sng">
              <a:solidFill>
                <a:srgbClr val="3A3A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areaCuadrado</a:t>
              </a:r>
              <a:endParaRPr sz="1100" dirty="0">
                <a:latin typeface="Georgia"/>
                <a:ea typeface="Georgia"/>
                <a:cs typeface="Georgia"/>
                <a:sym typeface="Georgi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← lado ^2</a:t>
              </a:r>
              <a:endParaRPr sz="1100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97;p10">
              <a:extLst>
                <a:ext uri="{FF2B5EF4-FFF2-40B4-BE49-F238E27FC236}">
                  <a16:creationId xmlns:a16="http://schemas.microsoft.com/office/drawing/2014/main" id="{AB9AE233-E696-42D1-BE20-47F7206EA3C4}"/>
                </a:ext>
              </a:extLst>
            </p:cNvPr>
            <p:cNvSpPr/>
            <p:nvPr/>
          </p:nvSpPr>
          <p:spPr>
            <a:xfrm>
              <a:off x="5864137" y="4032201"/>
              <a:ext cx="103505" cy="428625"/>
            </a:xfrm>
            <a:custGeom>
              <a:avLst/>
              <a:gdLst/>
              <a:ahLst/>
              <a:cxnLst/>
              <a:rect l="l" t="t" r="r" b="b"/>
              <a:pathLst>
                <a:path w="103505" h="428625" extrusionOk="0">
                  <a:moveTo>
                    <a:pt x="7112" y="332485"/>
                  </a:moveTo>
                  <a:lnTo>
                    <a:pt x="4191" y="334136"/>
                  </a:lnTo>
                  <a:lnTo>
                    <a:pt x="1143" y="335914"/>
                  </a:lnTo>
                  <a:lnTo>
                    <a:pt x="0" y="339851"/>
                  </a:lnTo>
                  <a:lnTo>
                    <a:pt x="51435" y="428624"/>
                  </a:lnTo>
                  <a:lnTo>
                    <a:pt x="58844" y="416051"/>
                  </a:lnTo>
                  <a:lnTo>
                    <a:pt x="45085" y="416051"/>
                  </a:lnTo>
                  <a:lnTo>
                    <a:pt x="45178" y="392427"/>
                  </a:lnTo>
                  <a:lnTo>
                    <a:pt x="11049" y="333501"/>
                  </a:lnTo>
                  <a:lnTo>
                    <a:pt x="7112" y="332485"/>
                  </a:lnTo>
                  <a:close/>
                </a:path>
                <a:path w="103505" h="428625" extrusionOk="0">
                  <a:moveTo>
                    <a:pt x="45178" y="392427"/>
                  </a:moveTo>
                  <a:lnTo>
                    <a:pt x="45085" y="416051"/>
                  </a:lnTo>
                  <a:lnTo>
                    <a:pt x="57785" y="416051"/>
                  </a:lnTo>
                  <a:lnTo>
                    <a:pt x="57797" y="412876"/>
                  </a:lnTo>
                  <a:lnTo>
                    <a:pt x="45974" y="412876"/>
                  </a:lnTo>
                  <a:lnTo>
                    <a:pt x="51537" y="403406"/>
                  </a:lnTo>
                  <a:lnTo>
                    <a:pt x="45178" y="392427"/>
                  </a:lnTo>
                  <a:close/>
                </a:path>
                <a:path w="103505" h="428625" extrusionOk="0">
                  <a:moveTo>
                    <a:pt x="96393" y="332739"/>
                  </a:moveTo>
                  <a:lnTo>
                    <a:pt x="92456" y="333755"/>
                  </a:lnTo>
                  <a:lnTo>
                    <a:pt x="57878" y="392614"/>
                  </a:lnTo>
                  <a:lnTo>
                    <a:pt x="57785" y="416051"/>
                  </a:lnTo>
                  <a:lnTo>
                    <a:pt x="58844" y="416051"/>
                  </a:lnTo>
                  <a:lnTo>
                    <a:pt x="101727" y="343280"/>
                  </a:lnTo>
                  <a:lnTo>
                    <a:pt x="103505" y="340232"/>
                  </a:lnTo>
                  <a:lnTo>
                    <a:pt x="102489" y="336295"/>
                  </a:lnTo>
                  <a:lnTo>
                    <a:pt x="96393" y="332739"/>
                  </a:lnTo>
                  <a:close/>
                </a:path>
                <a:path w="103505" h="428625" extrusionOk="0">
                  <a:moveTo>
                    <a:pt x="51537" y="403406"/>
                  </a:moveTo>
                  <a:lnTo>
                    <a:pt x="45974" y="412876"/>
                  </a:lnTo>
                  <a:lnTo>
                    <a:pt x="57023" y="412876"/>
                  </a:lnTo>
                  <a:lnTo>
                    <a:pt x="51537" y="403406"/>
                  </a:lnTo>
                  <a:close/>
                </a:path>
                <a:path w="103505" h="428625" extrusionOk="0">
                  <a:moveTo>
                    <a:pt x="57878" y="392614"/>
                  </a:moveTo>
                  <a:lnTo>
                    <a:pt x="51537" y="403406"/>
                  </a:lnTo>
                  <a:lnTo>
                    <a:pt x="57023" y="412876"/>
                  </a:lnTo>
                  <a:lnTo>
                    <a:pt x="57797" y="412876"/>
                  </a:lnTo>
                  <a:lnTo>
                    <a:pt x="57878" y="392614"/>
                  </a:lnTo>
                  <a:close/>
                </a:path>
                <a:path w="103505" h="428625" extrusionOk="0">
                  <a:moveTo>
                    <a:pt x="59436" y="0"/>
                  </a:moveTo>
                  <a:lnTo>
                    <a:pt x="46736" y="0"/>
                  </a:lnTo>
                  <a:lnTo>
                    <a:pt x="45412" y="333501"/>
                  </a:lnTo>
                  <a:lnTo>
                    <a:pt x="45286" y="392614"/>
                  </a:lnTo>
                  <a:lnTo>
                    <a:pt x="51537" y="403406"/>
                  </a:lnTo>
                  <a:lnTo>
                    <a:pt x="57878" y="392614"/>
                  </a:lnTo>
                  <a:lnTo>
                    <a:pt x="59436" y="0"/>
                  </a:lnTo>
                  <a:close/>
                </a:path>
              </a:pathLst>
            </a:custGeom>
            <a:solidFill>
              <a:srgbClr val="52538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6" name="Google Shape;98;p10">
              <a:extLst>
                <a:ext uri="{FF2B5EF4-FFF2-40B4-BE49-F238E27FC236}">
                  <a16:creationId xmlns:a16="http://schemas.microsoft.com/office/drawing/2014/main" id="{0BA85462-6C8D-430A-B59E-DB585D5E5A5E}"/>
                </a:ext>
              </a:extLst>
            </p:cNvPr>
            <p:cNvSpPr/>
            <p:nvPr/>
          </p:nvSpPr>
          <p:spPr>
            <a:xfrm>
              <a:off x="5416462" y="3604718"/>
              <a:ext cx="1001394" cy="858519"/>
            </a:xfrm>
            <a:custGeom>
              <a:avLst/>
              <a:gdLst/>
              <a:ahLst/>
              <a:cxnLst/>
              <a:rect l="l" t="t" r="r" b="b"/>
              <a:pathLst>
                <a:path w="1001394" h="858520" extrusionOk="0">
                  <a:moveTo>
                    <a:pt x="500634" y="0"/>
                  </a:moveTo>
                  <a:lnTo>
                    <a:pt x="0" y="429006"/>
                  </a:lnTo>
                  <a:lnTo>
                    <a:pt x="500634" y="858012"/>
                  </a:lnTo>
                  <a:lnTo>
                    <a:pt x="1001267" y="429006"/>
                  </a:lnTo>
                  <a:lnTo>
                    <a:pt x="500634" y="0"/>
                  </a:lnTo>
                  <a:close/>
                </a:path>
              </a:pathLst>
            </a:custGeom>
            <a:solidFill>
              <a:srgbClr val="52538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7" name="Google Shape;99;p10">
              <a:extLst>
                <a:ext uri="{FF2B5EF4-FFF2-40B4-BE49-F238E27FC236}">
                  <a16:creationId xmlns:a16="http://schemas.microsoft.com/office/drawing/2014/main" id="{69440A88-B873-4653-9C29-D0FA71237AB4}"/>
                </a:ext>
              </a:extLst>
            </p:cNvPr>
            <p:cNvSpPr/>
            <p:nvPr/>
          </p:nvSpPr>
          <p:spPr>
            <a:xfrm>
              <a:off x="5416462" y="3604718"/>
              <a:ext cx="1001394" cy="858519"/>
            </a:xfrm>
            <a:custGeom>
              <a:avLst/>
              <a:gdLst/>
              <a:ahLst/>
              <a:cxnLst/>
              <a:rect l="l" t="t" r="r" b="b"/>
              <a:pathLst>
                <a:path w="1001394" h="858520" extrusionOk="0">
                  <a:moveTo>
                    <a:pt x="0" y="429006"/>
                  </a:moveTo>
                  <a:lnTo>
                    <a:pt x="500634" y="0"/>
                  </a:lnTo>
                  <a:lnTo>
                    <a:pt x="1001267" y="429006"/>
                  </a:lnTo>
                  <a:lnTo>
                    <a:pt x="500634" y="858012"/>
                  </a:lnTo>
                  <a:lnTo>
                    <a:pt x="0" y="429006"/>
                  </a:lnTo>
                  <a:close/>
                </a:path>
              </a:pathLst>
            </a:custGeom>
            <a:noFill/>
            <a:ln w="19800" cap="flat" cmpd="sng">
              <a:solidFill>
                <a:srgbClr val="3A3A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8" name="Google Shape;100;p10">
              <a:extLst>
                <a:ext uri="{FF2B5EF4-FFF2-40B4-BE49-F238E27FC236}">
                  <a16:creationId xmlns:a16="http://schemas.microsoft.com/office/drawing/2014/main" id="{126076F9-D458-4F98-B6EE-DD5B493581AE}"/>
                </a:ext>
              </a:extLst>
            </p:cNvPr>
            <p:cNvSpPr txBox="1"/>
            <p:nvPr/>
          </p:nvSpPr>
          <p:spPr>
            <a:xfrm>
              <a:off x="5416208" y="3791792"/>
              <a:ext cx="1000505" cy="5016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Si</a:t>
              </a:r>
              <a:endParaRPr sz="1100" dirty="0">
                <a:latin typeface="Georgia"/>
                <a:ea typeface="Georgia"/>
                <a:cs typeface="Georgia"/>
                <a:sym typeface="Georgi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lado</a:t>
              </a:r>
              <a:endParaRPr sz="1100" dirty="0">
                <a:latin typeface="Georgia"/>
                <a:ea typeface="Georgia"/>
                <a:cs typeface="Georgia"/>
                <a:sym typeface="Georgi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&gt;= 1</a:t>
              </a:r>
              <a:endParaRPr sz="1100" dirty="0"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9" name="Google Shape;101;p10">
              <a:extLst>
                <a:ext uri="{FF2B5EF4-FFF2-40B4-BE49-F238E27FC236}">
                  <a16:creationId xmlns:a16="http://schemas.microsoft.com/office/drawing/2014/main" id="{521AE8AE-B184-4EDF-AF9C-C09F48223846}"/>
                </a:ext>
              </a:extLst>
            </p:cNvPr>
            <p:cNvSpPr txBox="1"/>
            <p:nvPr/>
          </p:nvSpPr>
          <p:spPr>
            <a:xfrm>
              <a:off x="5416462" y="4962603"/>
              <a:ext cx="1001394" cy="500380"/>
            </a:xfrm>
            <a:prstGeom prst="rect">
              <a:avLst/>
            </a:prstGeom>
            <a:solidFill>
              <a:srgbClr val="525389"/>
            </a:solidFill>
            <a:ln w="19800" cap="flat" cmpd="sng">
              <a:solidFill>
                <a:srgbClr val="3A3A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347345" marR="128904" lvl="0" indent="-213359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Continua el flujo</a:t>
              </a:r>
              <a:endParaRPr sz="1100" dirty="0"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0" name="Google Shape;102;p10">
              <a:extLst>
                <a:ext uri="{FF2B5EF4-FFF2-40B4-BE49-F238E27FC236}">
                  <a16:creationId xmlns:a16="http://schemas.microsoft.com/office/drawing/2014/main" id="{BA40A008-8721-43A1-B271-4444F187F9F6}"/>
                </a:ext>
              </a:extLst>
            </p:cNvPr>
            <p:cNvSpPr/>
            <p:nvPr/>
          </p:nvSpPr>
          <p:spPr>
            <a:xfrm>
              <a:off x="6416968" y="3981782"/>
              <a:ext cx="500380" cy="103505"/>
            </a:xfrm>
            <a:custGeom>
              <a:avLst/>
              <a:gdLst/>
              <a:ahLst/>
              <a:cxnLst/>
              <a:rect l="l" t="t" r="r" b="b"/>
              <a:pathLst>
                <a:path w="500380" h="103504" extrusionOk="0">
                  <a:moveTo>
                    <a:pt x="411607" y="0"/>
                  </a:moveTo>
                  <a:lnTo>
                    <a:pt x="407797" y="1016"/>
                  </a:lnTo>
                  <a:lnTo>
                    <a:pt x="404241" y="7112"/>
                  </a:lnTo>
                  <a:lnTo>
                    <a:pt x="405130" y="10922"/>
                  </a:lnTo>
                  <a:lnTo>
                    <a:pt x="464021" y="45519"/>
                  </a:lnTo>
                  <a:lnTo>
                    <a:pt x="487553" y="45593"/>
                  </a:lnTo>
                  <a:lnTo>
                    <a:pt x="487426" y="58293"/>
                  </a:lnTo>
                  <a:lnTo>
                    <a:pt x="463859" y="58293"/>
                  </a:lnTo>
                  <a:lnTo>
                    <a:pt x="404876" y="92456"/>
                  </a:lnTo>
                  <a:lnTo>
                    <a:pt x="403860" y="96266"/>
                  </a:lnTo>
                  <a:lnTo>
                    <a:pt x="407416" y="102362"/>
                  </a:lnTo>
                  <a:lnTo>
                    <a:pt x="411353" y="103377"/>
                  </a:lnTo>
                  <a:lnTo>
                    <a:pt x="414274" y="101726"/>
                  </a:lnTo>
                  <a:lnTo>
                    <a:pt x="489175" y="58293"/>
                  </a:lnTo>
                  <a:lnTo>
                    <a:pt x="487426" y="58293"/>
                  </a:lnTo>
                  <a:lnTo>
                    <a:pt x="489301" y="58219"/>
                  </a:lnTo>
                  <a:lnTo>
                    <a:pt x="500126" y="51943"/>
                  </a:lnTo>
                  <a:lnTo>
                    <a:pt x="411607" y="0"/>
                  </a:lnTo>
                  <a:close/>
                </a:path>
                <a:path w="500380" h="103504" extrusionOk="0">
                  <a:moveTo>
                    <a:pt x="474889" y="51904"/>
                  </a:moveTo>
                  <a:lnTo>
                    <a:pt x="463985" y="58219"/>
                  </a:lnTo>
                  <a:lnTo>
                    <a:pt x="487426" y="58293"/>
                  </a:lnTo>
                  <a:lnTo>
                    <a:pt x="487434" y="57404"/>
                  </a:lnTo>
                  <a:lnTo>
                    <a:pt x="484251" y="57404"/>
                  </a:lnTo>
                  <a:lnTo>
                    <a:pt x="474889" y="51904"/>
                  </a:lnTo>
                  <a:close/>
                </a:path>
                <a:path w="500380" h="103504" extrusionOk="0">
                  <a:moveTo>
                    <a:pt x="0" y="44068"/>
                  </a:moveTo>
                  <a:lnTo>
                    <a:pt x="0" y="56768"/>
                  </a:lnTo>
                  <a:lnTo>
                    <a:pt x="463985" y="58219"/>
                  </a:lnTo>
                  <a:lnTo>
                    <a:pt x="474889" y="51904"/>
                  </a:lnTo>
                  <a:lnTo>
                    <a:pt x="464021" y="45519"/>
                  </a:lnTo>
                  <a:lnTo>
                    <a:pt x="0" y="44068"/>
                  </a:lnTo>
                  <a:close/>
                </a:path>
                <a:path w="500380" h="103504" extrusionOk="0">
                  <a:moveTo>
                    <a:pt x="484251" y="46481"/>
                  </a:moveTo>
                  <a:lnTo>
                    <a:pt x="474889" y="51904"/>
                  </a:lnTo>
                  <a:lnTo>
                    <a:pt x="484251" y="57404"/>
                  </a:lnTo>
                  <a:lnTo>
                    <a:pt x="484251" y="46481"/>
                  </a:lnTo>
                  <a:close/>
                </a:path>
                <a:path w="500380" h="103504" extrusionOk="0">
                  <a:moveTo>
                    <a:pt x="487544" y="46481"/>
                  </a:moveTo>
                  <a:lnTo>
                    <a:pt x="484251" y="46481"/>
                  </a:lnTo>
                  <a:lnTo>
                    <a:pt x="484251" y="57404"/>
                  </a:lnTo>
                  <a:lnTo>
                    <a:pt x="487434" y="57404"/>
                  </a:lnTo>
                  <a:lnTo>
                    <a:pt x="487544" y="46481"/>
                  </a:lnTo>
                  <a:close/>
                </a:path>
                <a:path w="500380" h="103504" extrusionOk="0">
                  <a:moveTo>
                    <a:pt x="464021" y="45519"/>
                  </a:moveTo>
                  <a:lnTo>
                    <a:pt x="474889" y="51904"/>
                  </a:lnTo>
                  <a:lnTo>
                    <a:pt x="484251" y="46481"/>
                  </a:lnTo>
                  <a:lnTo>
                    <a:pt x="487544" y="46481"/>
                  </a:lnTo>
                  <a:lnTo>
                    <a:pt x="487553" y="45593"/>
                  </a:lnTo>
                  <a:lnTo>
                    <a:pt x="464021" y="45519"/>
                  </a:lnTo>
                  <a:close/>
                </a:path>
              </a:pathLst>
            </a:custGeom>
            <a:solidFill>
              <a:srgbClr val="52538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31" name="Google Shape;103;p10">
              <a:extLst>
                <a:ext uri="{FF2B5EF4-FFF2-40B4-BE49-F238E27FC236}">
                  <a16:creationId xmlns:a16="http://schemas.microsoft.com/office/drawing/2014/main" id="{3EB329B1-8112-4547-9824-8641F212091E}"/>
                </a:ext>
              </a:extLst>
            </p:cNvPr>
            <p:cNvSpPr txBox="1"/>
            <p:nvPr/>
          </p:nvSpPr>
          <p:spPr>
            <a:xfrm>
              <a:off x="6567083" y="3802173"/>
              <a:ext cx="122555" cy="1600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>
                  <a:latin typeface="Georgia"/>
                  <a:ea typeface="Georgia"/>
                  <a:cs typeface="Georgia"/>
                  <a:sym typeface="Georgia"/>
                </a:rPr>
                <a:t>si</a:t>
              </a:r>
              <a:endParaRPr sz="1050" dirty="0"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2" name="Google Shape;104;p10">
              <a:extLst>
                <a:ext uri="{FF2B5EF4-FFF2-40B4-BE49-F238E27FC236}">
                  <a16:creationId xmlns:a16="http://schemas.microsoft.com/office/drawing/2014/main" id="{113DC677-8AC6-483B-B141-9C61D4F29426}"/>
                </a:ext>
              </a:extLst>
            </p:cNvPr>
            <p:cNvSpPr/>
            <p:nvPr/>
          </p:nvSpPr>
          <p:spPr>
            <a:xfrm>
              <a:off x="5864137" y="4461968"/>
              <a:ext cx="103505" cy="500380"/>
            </a:xfrm>
            <a:custGeom>
              <a:avLst/>
              <a:gdLst/>
              <a:ahLst/>
              <a:cxnLst/>
              <a:rect l="l" t="t" r="r" b="b"/>
              <a:pathLst>
                <a:path w="103505" h="500379" extrusionOk="0">
                  <a:moveTo>
                    <a:pt x="7112" y="403860"/>
                  </a:moveTo>
                  <a:lnTo>
                    <a:pt x="1016" y="407415"/>
                  </a:lnTo>
                  <a:lnTo>
                    <a:pt x="0" y="411352"/>
                  </a:lnTo>
                  <a:lnTo>
                    <a:pt x="1778" y="414274"/>
                  </a:lnTo>
                  <a:lnTo>
                    <a:pt x="51435" y="500125"/>
                  </a:lnTo>
                  <a:lnTo>
                    <a:pt x="58814" y="487552"/>
                  </a:lnTo>
                  <a:lnTo>
                    <a:pt x="45085" y="487425"/>
                  </a:lnTo>
                  <a:lnTo>
                    <a:pt x="45164" y="463830"/>
                  </a:lnTo>
                  <a:lnTo>
                    <a:pt x="12631" y="407796"/>
                  </a:lnTo>
                  <a:lnTo>
                    <a:pt x="11049" y="404875"/>
                  </a:lnTo>
                  <a:lnTo>
                    <a:pt x="7112" y="403860"/>
                  </a:lnTo>
                  <a:close/>
                </a:path>
                <a:path w="103505" h="500379" extrusionOk="0">
                  <a:moveTo>
                    <a:pt x="45164" y="463830"/>
                  </a:moveTo>
                  <a:lnTo>
                    <a:pt x="45085" y="487425"/>
                  </a:lnTo>
                  <a:lnTo>
                    <a:pt x="57785" y="487552"/>
                  </a:lnTo>
                  <a:lnTo>
                    <a:pt x="57796" y="484250"/>
                  </a:lnTo>
                  <a:lnTo>
                    <a:pt x="45974" y="484250"/>
                  </a:lnTo>
                  <a:lnTo>
                    <a:pt x="51530" y="474792"/>
                  </a:lnTo>
                  <a:lnTo>
                    <a:pt x="45164" y="463830"/>
                  </a:lnTo>
                  <a:close/>
                </a:path>
                <a:path w="103505" h="500379" extrusionOk="0">
                  <a:moveTo>
                    <a:pt x="96393" y="404240"/>
                  </a:moveTo>
                  <a:lnTo>
                    <a:pt x="92456" y="405130"/>
                  </a:lnTo>
                  <a:lnTo>
                    <a:pt x="57864" y="464010"/>
                  </a:lnTo>
                  <a:lnTo>
                    <a:pt x="57785" y="487552"/>
                  </a:lnTo>
                  <a:lnTo>
                    <a:pt x="58814" y="487552"/>
                  </a:lnTo>
                  <a:lnTo>
                    <a:pt x="103378" y="411606"/>
                  </a:lnTo>
                  <a:lnTo>
                    <a:pt x="102362" y="407796"/>
                  </a:lnTo>
                  <a:lnTo>
                    <a:pt x="99441" y="406019"/>
                  </a:lnTo>
                  <a:lnTo>
                    <a:pt x="96393" y="404240"/>
                  </a:lnTo>
                  <a:close/>
                </a:path>
                <a:path w="103505" h="500379" extrusionOk="0">
                  <a:moveTo>
                    <a:pt x="51530" y="474792"/>
                  </a:moveTo>
                  <a:lnTo>
                    <a:pt x="45974" y="484250"/>
                  </a:lnTo>
                  <a:lnTo>
                    <a:pt x="57023" y="484250"/>
                  </a:lnTo>
                  <a:lnTo>
                    <a:pt x="51530" y="474792"/>
                  </a:lnTo>
                  <a:close/>
                </a:path>
                <a:path w="103505" h="500379" extrusionOk="0">
                  <a:moveTo>
                    <a:pt x="57864" y="464010"/>
                  </a:moveTo>
                  <a:lnTo>
                    <a:pt x="51530" y="474792"/>
                  </a:lnTo>
                  <a:lnTo>
                    <a:pt x="57023" y="484250"/>
                  </a:lnTo>
                  <a:lnTo>
                    <a:pt x="57796" y="484250"/>
                  </a:lnTo>
                  <a:lnTo>
                    <a:pt x="57864" y="464010"/>
                  </a:lnTo>
                  <a:close/>
                </a:path>
                <a:path w="103505" h="500379" extrusionOk="0">
                  <a:moveTo>
                    <a:pt x="59436" y="0"/>
                  </a:moveTo>
                  <a:lnTo>
                    <a:pt x="46736" y="0"/>
                  </a:lnTo>
                  <a:lnTo>
                    <a:pt x="45368" y="403860"/>
                  </a:lnTo>
                  <a:lnTo>
                    <a:pt x="45269" y="464010"/>
                  </a:lnTo>
                  <a:lnTo>
                    <a:pt x="51530" y="474792"/>
                  </a:lnTo>
                  <a:lnTo>
                    <a:pt x="57864" y="464010"/>
                  </a:lnTo>
                  <a:lnTo>
                    <a:pt x="59436" y="0"/>
                  </a:lnTo>
                  <a:close/>
                </a:path>
              </a:pathLst>
            </a:custGeom>
            <a:solidFill>
              <a:srgbClr val="52538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33" name="Google Shape;105;p10">
              <a:extLst>
                <a:ext uri="{FF2B5EF4-FFF2-40B4-BE49-F238E27FC236}">
                  <a16:creationId xmlns:a16="http://schemas.microsoft.com/office/drawing/2014/main" id="{7B37C046-0CFA-4BD0-802F-BDEE1361BEB0}"/>
                </a:ext>
              </a:extLst>
            </p:cNvPr>
            <p:cNvSpPr/>
            <p:nvPr/>
          </p:nvSpPr>
          <p:spPr>
            <a:xfrm>
              <a:off x="6416968" y="4318712"/>
              <a:ext cx="1113790" cy="944880"/>
            </a:xfrm>
            <a:custGeom>
              <a:avLst/>
              <a:gdLst/>
              <a:ahLst/>
              <a:cxnLst/>
              <a:rect l="l" t="t" r="r" b="b"/>
              <a:pathLst>
                <a:path w="1113789" h="944879" extrusionOk="0">
                  <a:moveTo>
                    <a:pt x="88646" y="841248"/>
                  </a:moveTo>
                  <a:lnTo>
                    <a:pt x="0" y="892937"/>
                  </a:lnTo>
                  <a:lnTo>
                    <a:pt x="88646" y="944626"/>
                  </a:lnTo>
                  <a:lnTo>
                    <a:pt x="92456" y="943610"/>
                  </a:lnTo>
                  <a:lnTo>
                    <a:pt x="94234" y="940562"/>
                  </a:lnTo>
                  <a:lnTo>
                    <a:pt x="96012" y="937641"/>
                  </a:lnTo>
                  <a:lnTo>
                    <a:pt x="94996" y="933704"/>
                  </a:lnTo>
                  <a:lnTo>
                    <a:pt x="35995" y="899287"/>
                  </a:lnTo>
                  <a:lnTo>
                    <a:pt x="12573" y="899287"/>
                  </a:lnTo>
                  <a:lnTo>
                    <a:pt x="12573" y="886587"/>
                  </a:lnTo>
                  <a:lnTo>
                    <a:pt x="35995" y="886587"/>
                  </a:lnTo>
                  <a:lnTo>
                    <a:pt x="91948" y="853948"/>
                  </a:lnTo>
                  <a:lnTo>
                    <a:pt x="94996" y="852297"/>
                  </a:lnTo>
                  <a:lnTo>
                    <a:pt x="96012" y="848360"/>
                  </a:lnTo>
                  <a:lnTo>
                    <a:pt x="92456" y="842264"/>
                  </a:lnTo>
                  <a:lnTo>
                    <a:pt x="88646" y="841248"/>
                  </a:lnTo>
                  <a:close/>
                </a:path>
                <a:path w="1113789" h="944879" extrusionOk="0">
                  <a:moveTo>
                    <a:pt x="35995" y="886587"/>
                  </a:moveTo>
                  <a:lnTo>
                    <a:pt x="12573" y="886587"/>
                  </a:lnTo>
                  <a:lnTo>
                    <a:pt x="12573" y="899287"/>
                  </a:lnTo>
                  <a:lnTo>
                    <a:pt x="35995" y="899287"/>
                  </a:lnTo>
                  <a:lnTo>
                    <a:pt x="34471" y="898398"/>
                  </a:lnTo>
                  <a:lnTo>
                    <a:pt x="15748" y="898398"/>
                  </a:lnTo>
                  <a:lnTo>
                    <a:pt x="15748" y="887476"/>
                  </a:lnTo>
                  <a:lnTo>
                    <a:pt x="34471" y="887476"/>
                  </a:lnTo>
                  <a:lnTo>
                    <a:pt x="35995" y="886587"/>
                  </a:lnTo>
                  <a:close/>
                </a:path>
                <a:path w="1113789" h="944879" extrusionOk="0">
                  <a:moveTo>
                    <a:pt x="1100963" y="886587"/>
                  </a:moveTo>
                  <a:lnTo>
                    <a:pt x="35995" y="886587"/>
                  </a:lnTo>
                  <a:lnTo>
                    <a:pt x="25109" y="892937"/>
                  </a:lnTo>
                  <a:lnTo>
                    <a:pt x="35995" y="899287"/>
                  </a:lnTo>
                  <a:lnTo>
                    <a:pt x="1110742" y="899287"/>
                  </a:lnTo>
                  <a:lnTo>
                    <a:pt x="1113663" y="896493"/>
                  </a:lnTo>
                  <a:lnTo>
                    <a:pt x="1113663" y="892937"/>
                  </a:lnTo>
                  <a:lnTo>
                    <a:pt x="1100963" y="892937"/>
                  </a:lnTo>
                  <a:lnTo>
                    <a:pt x="1100963" y="886587"/>
                  </a:lnTo>
                  <a:close/>
                </a:path>
                <a:path w="1113789" h="944879" extrusionOk="0">
                  <a:moveTo>
                    <a:pt x="15748" y="887476"/>
                  </a:moveTo>
                  <a:lnTo>
                    <a:pt x="15748" y="898398"/>
                  </a:lnTo>
                  <a:lnTo>
                    <a:pt x="25109" y="892937"/>
                  </a:lnTo>
                  <a:lnTo>
                    <a:pt x="15748" y="887476"/>
                  </a:lnTo>
                  <a:close/>
                </a:path>
                <a:path w="1113789" h="944879" extrusionOk="0">
                  <a:moveTo>
                    <a:pt x="25109" y="892937"/>
                  </a:moveTo>
                  <a:lnTo>
                    <a:pt x="15748" y="898398"/>
                  </a:lnTo>
                  <a:lnTo>
                    <a:pt x="34471" y="898398"/>
                  </a:lnTo>
                  <a:lnTo>
                    <a:pt x="25109" y="892937"/>
                  </a:lnTo>
                  <a:close/>
                </a:path>
                <a:path w="1113789" h="944879" extrusionOk="0">
                  <a:moveTo>
                    <a:pt x="34471" y="887476"/>
                  </a:moveTo>
                  <a:lnTo>
                    <a:pt x="15748" y="887476"/>
                  </a:lnTo>
                  <a:lnTo>
                    <a:pt x="25109" y="892937"/>
                  </a:lnTo>
                  <a:lnTo>
                    <a:pt x="34471" y="887476"/>
                  </a:lnTo>
                  <a:close/>
                </a:path>
                <a:path w="1113789" h="944879" extrusionOk="0">
                  <a:moveTo>
                    <a:pt x="1113663" y="0"/>
                  </a:moveTo>
                  <a:lnTo>
                    <a:pt x="1100963" y="0"/>
                  </a:lnTo>
                  <a:lnTo>
                    <a:pt x="1100963" y="892937"/>
                  </a:lnTo>
                  <a:lnTo>
                    <a:pt x="1107313" y="886587"/>
                  </a:lnTo>
                  <a:lnTo>
                    <a:pt x="1113663" y="886587"/>
                  </a:lnTo>
                  <a:lnTo>
                    <a:pt x="1113663" y="0"/>
                  </a:lnTo>
                  <a:close/>
                </a:path>
                <a:path w="1113789" h="944879" extrusionOk="0">
                  <a:moveTo>
                    <a:pt x="1113663" y="886587"/>
                  </a:moveTo>
                  <a:lnTo>
                    <a:pt x="1107313" y="886587"/>
                  </a:lnTo>
                  <a:lnTo>
                    <a:pt x="1100963" y="892937"/>
                  </a:lnTo>
                  <a:lnTo>
                    <a:pt x="1113663" y="892937"/>
                  </a:lnTo>
                  <a:lnTo>
                    <a:pt x="1113663" y="886587"/>
                  </a:lnTo>
                  <a:close/>
                </a:path>
              </a:pathLst>
            </a:custGeom>
            <a:solidFill>
              <a:srgbClr val="52538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34" name="Google Shape;106;p10">
              <a:extLst>
                <a:ext uri="{FF2B5EF4-FFF2-40B4-BE49-F238E27FC236}">
                  <a16:creationId xmlns:a16="http://schemas.microsoft.com/office/drawing/2014/main" id="{56710BF7-C37D-462F-A766-F1C13DBDE383}"/>
                </a:ext>
              </a:extLst>
            </p:cNvPr>
            <p:cNvSpPr txBox="1"/>
            <p:nvPr/>
          </p:nvSpPr>
          <p:spPr>
            <a:xfrm>
              <a:off x="5566704" y="4659550"/>
              <a:ext cx="177165" cy="1600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>
                  <a:latin typeface="Georgia"/>
                  <a:ea typeface="Georgia"/>
                  <a:cs typeface="Georgia"/>
                  <a:sym typeface="Georgia"/>
                </a:rPr>
                <a:t>no</a:t>
              </a:r>
              <a:endParaRPr sz="1050" dirty="0"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5" name="Google Shape;107;p10">
              <a:extLst>
                <a:ext uri="{FF2B5EF4-FFF2-40B4-BE49-F238E27FC236}">
                  <a16:creationId xmlns:a16="http://schemas.microsoft.com/office/drawing/2014/main" id="{0E507A9C-ADAE-4F03-9F3A-32466F651017}"/>
                </a:ext>
              </a:extLst>
            </p:cNvPr>
            <p:cNvSpPr/>
            <p:nvPr/>
          </p:nvSpPr>
          <p:spPr>
            <a:xfrm>
              <a:off x="5864264" y="3247340"/>
              <a:ext cx="103505" cy="357505"/>
            </a:xfrm>
            <a:custGeom>
              <a:avLst/>
              <a:gdLst/>
              <a:ahLst/>
              <a:cxnLst/>
              <a:rect l="l" t="t" r="r" b="b"/>
              <a:pathLst>
                <a:path w="103505" h="357504" extrusionOk="0">
                  <a:moveTo>
                    <a:pt x="7112" y="260985"/>
                  </a:moveTo>
                  <a:lnTo>
                    <a:pt x="4063" y="262763"/>
                  </a:lnTo>
                  <a:lnTo>
                    <a:pt x="1015" y="264413"/>
                  </a:lnTo>
                  <a:lnTo>
                    <a:pt x="0" y="268350"/>
                  </a:lnTo>
                  <a:lnTo>
                    <a:pt x="1777" y="271399"/>
                  </a:lnTo>
                  <a:lnTo>
                    <a:pt x="51307" y="357250"/>
                  </a:lnTo>
                  <a:lnTo>
                    <a:pt x="58706" y="344677"/>
                  </a:lnTo>
                  <a:lnTo>
                    <a:pt x="44957" y="344550"/>
                  </a:lnTo>
                  <a:lnTo>
                    <a:pt x="45070" y="321046"/>
                  </a:lnTo>
                  <a:lnTo>
                    <a:pt x="12631" y="264921"/>
                  </a:lnTo>
                  <a:lnTo>
                    <a:pt x="11049" y="262000"/>
                  </a:lnTo>
                  <a:lnTo>
                    <a:pt x="7112" y="260985"/>
                  </a:lnTo>
                  <a:close/>
                </a:path>
                <a:path w="103505" h="357504" extrusionOk="0">
                  <a:moveTo>
                    <a:pt x="45070" y="321046"/>
                  </a:moveTo>
                  <a:lnTo>
                    <a:pt x="44957" y="344550"/>
                  </a:lnTo>
                  <a:lnTo>
                    <a:pt x="57657" y="344677"/>
                  </a:lnTo>
                  <a:lnTo>
                    <a:pt x="57673" y="341502"/>
                  </a:lnTo>
                  <a:lnTo>
                    <a:pt x="45846" y="341375"/>
                  </a:lnTo>
                  <a:lnTo>
                    <a:pt x="51392" y="331982"/>
                  </a:lnTo>
                  <a:lnTo>
                    <a:pt x="45070" y="321046"/>
                  </a:lnTo>
                  <a:close/>
                </a:path>
                <a:path w="103505" h="357504" extrusionOk="0">
                  <a:moveTo>
                    <a:pt x="96393" y="261365"/>
                  </a:moveTo>
                  <a:lnTo>
                    <a:pt x="92456" y="262381"/>
                  </a:lnTo>
                  <a:lnTo>
                    <a:pt x="90677" y="265429"/>
                  </a:lnTo>
                  <a:lnTo>
                    <a:pt x="57770" y="321176"/>
                  </a:lnTo>
                  <a:lnTo>
                    <a:pt x="57657" y="344677"/>
                  </a:lnTo>
                  <a:lnTo>
                    <a:pt x="58706" y="344677"/>
                  </a:lnTo>
                  <a:lnTo>
                    <a:pt x="101600" y="271779"/>
                  </a:lnTo>
                  <a:lnTo>
                    <a:pt x="103377" y="268858"/>
                  </a:lnTo>
                  <a:lnTo>
                    <a:pt x="102362" y="264921"/>
                  </a:lnTo>
                  <a:lnTo>
                    <a:pt x="99313" y="263143"/>
                  </a:lnTo>
                  <a:lnTo>
                    <a:pt x="96393" y="261365"/>
                  </a:lnTo>
                  <a:close/>
                </a:path>
                <a:path w="103505" h="357504" extrusionOk="0">
                  <a:moveTo>
                    <a:pt x="51392" y="331982"/>
                  </a:moveTo>
                  <a:lnTo>
                    <a:pt x="45846" y="341375"/>
                  </a:lnTo>
                  <a:lnTo>
                    <a:pt x="56895" y="341502"/>
                  </a:lnTo>
                  <a:lnTo>
                    <a:pt x="51392" y="331982"/>
                  </a:lnTo>
                  <a:close/>
                </a:path>
                <a:path w="103505" h="357504" extrusionOk="0">
                  <a:moveTo>
                    <a:pt x="57770" y="321176"/>
                  </a:moveTo>
                  <a:lnTo>
                    <a:pt x="51392" y="331982"/>
                  </a:lnTo>
                  <a:lnTo>
                    <a:pt x="56895" y="341502"/>
                  </a:lnTo>
                  <a:lnTo>
                    <a:pt x="57673" y="341502"/>
                  </a:lnTo>
                  <a:lnTo>
                    <a:pt x="57770" y="321176"/>
                  </a:lnTo>
                  <a:close/>
                </a:path>
                <a:path w="103505" h="357504" extrusionOk="0">
                  <a:moveTo>
                    <a:pt x="59308" y="0"/>
                  </a:moveTo>
                  <a:lnTo>
                    <a:pt x="46608" y="0"/>
                  </a:lnTo>
                  <a:lnTo>
                    <a:pt x="45070" y="321046"/>
                  </a:lnTo>
                  <a:lnTo>
                    <a:pt x="51392" y="331982"/>
                  </a:lnTo>
                  <a:lnTo>
                    <a:pt x="57770" y="321176"/>
                  </a:lnTo>
                  <a:lnTo>
                    <a:pt x="59308" y="0"/>
                  </a:lnTo>
                  <a:close/>
                </a:path>
              </a:pathLst>
            </a:custGeom>
            <a:solidFill>
              <a:srgbClr val="52538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538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646C7A0-BE2F-4170-AE07-B0856796B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872" y="509114"/>
            <a:ext cx="2834763" cy="2366559"/>
          </a:xfrm>
          <a:prstGeom prst="rect">
            <a:avLst/>
          </a:prstGeom>
        </p:spPr>
      </p:pic>
      <p:sp>
        <p:nvSpPr>
          <p:cNvPr id="93" name="Google Shape;93;p10"/>
          <p:cNvSpPr txBox="1">
            <a:spLocks noGrp="1"/>
          </p:cNvSpPr>
          <p:nvPr>
            <p:ph type="title"/>
          </p:nvPr>
        </p:nvSpPr>
        <p:spPr>
          <a:xfrm>
            <a:off x="313634" y="336773"/>
            <a:ext cx="8072119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19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Estructuras de decisión</a:t>
            </a:r>
            <a:endParaRPr b="1" dirty="0"/>
          </a:p>
        </p:txBody>
      </p:sp>
      <p:sp>
        <p:nvSpPr>
          <p:cNvPr id="95" name="Google Shape;95;p10"/>
          <p:cNvSpPr txBox="1"/>
          <p:nvPr/>
        </p:nvSpPr>
        <p:spPr>
          <a:xfrm>
            <a:off x="8731757" y="124701"/>
            <a:ext cx="126364" cy="20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endParaRPr sz="14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10"/>
          <p:cNvSpPr txBox="1"/>
          <p:nvPr/>
        </p:nvSpPr>
        <p:spPr>
          <a:xfrm>
            <a:off x="318759" y="1094572"/>
            <a:ext cx="3831597" cy="357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Georgia"/>
                <a:ea typeface="Georgia"/>
                <a:cs typeface="Georgia"/>
                <a:sym typeface="Georgia"/>
              </a:rPr>
              <a:t>Condicional Simple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latin typeface="Georgia"/>
                <a:ea typeface="Georgia"/>
                <a:cs typeface="Georgia"/>
                <a:sym typeface="Georgia"/>
              </a:rPr>
              <a:t>PSeint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sz="2000" b="1" dirty="0">
              <a:solidFill>
                <a:schemeClr val="accent5">
                  <a:lumMod val="75000"/>
                </a:schemeClr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656960E-DED1-4564-8020-D63CFBCC4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94" y="1932709"/>
            <a:ext cx="6629400" cy="16383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B09FA24-07E6-4486-AA4A-318AD7B45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171" y="3471206"/>
            <a:ext cx="5914464" cy="337413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843ADDD-E79C-4F7E-B814-906F78EEB4AE}"/>
              </a:ext>
            </a:extLst>
          </p:cNvPr>
          <p:cNvSpPr txBox="1"/>
          <p:nvPr/>
        </p:nvSpPr>
        <p:spPr>
          <a:xfrm>
            <a:off x="280344" y="1529002"/>
            <a:ext cx="1716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Pseudocódigo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A5F5704-F37B-4DC1-9124-23C1604B9EC5}"/>
              </a:ext>
            </a:extLst>
          </p:cNvPr>
          <p:cNvSpPr txBox="1"/>
          <p:nvPr/>
        </p:nvSpPr>
        <p:spPr>
          <a:xfrm>
            <a:off x="7015692" y="4411275"/>
            <a:ext cx="1716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Diagrama de flujo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04270846-E35C-4930-A299-637AB918FB22}"/>
              </a:ext>
            </a:extLst>
          </p:cNvPr>
          <p:cNvGrpSpPr/>
          <p:nvPr/>
        </p:nvGrpSpPr>
        <p:grpSpPr>
          <a:xfrm>
            <a:off x="502713" y="4051641"/>
            <a:ext cx="2716149" cy="2215643"/>
            <a:chOff x="5416208" y="3247340"/>
            <a:chExt cx="2716149" cy="2215643"/>
          </a:xfrm>
        </p:grpSpPr>
        <p:sp>
          <p:nvSpPr>
            <p:cNvPr id="11" name="Google Shape;96;p10">
              <a:extLst>
                <a:ext uri="{FF2B5EF4-FFF2-40B4-BE49-F238E27FC236}">
                  <a16:creationId xmlns:a16="http://schemas.microsoft.com/office/drawing/2014/main" id="{779EF546-5E72-46B7-9332-12EE8E08C749}"/>
                </a:ext>
              </a:extLst>
            </p:cNvPr>
            <p:cNvSpPr txBox="1"/>
            <p:nvPr/>
          </p:nvSpPr>
          <p:spPr>
            <a:xfrm>
              <a:off x="6917602" y="3747974"/>
              <a:ext cx="1214755" cy="571500"/>
            </a:xfrm>
            <a:prstGeom prst="rect">
              <a:avLst/>
            </a:prstGeom>
            <a:solidFill>
              <a:srgbClr val="525389"/>
            </a:solidFill>
            <a:ln w="19800" cap="flat" cmpd="sng">
              <a:solidFill>
                <a:srgbClr val="3A3A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areaCuadrado</a:t>
              </a:r>
              <a:endParaRPr sz="1100" dirty="0">
                <a:latin typeface="Georgia"/>
                <a:ea typeface="Georgia"/>
                <a:cs typeface="Georgia"/>
                <a:sym typeface="Georgi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← lado ^2</a:t>
              </a:r>
              <a:endParaRPr sz="1100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97;p10">
              <a:extLst>
                <a:ext uri="{FF2B5EF4-FFF2-40B4-BE49-F238E27FC236}">
                  <a16:creationId xmlns:a16="http://schemas.microsoft.com/office/drawing/2014/main" id="{3E1F9DC4-0E6F-4D2A-8223-9098467210FF}"/>
                </a:ext>
              </a:extLst>
            </p:cNvPr>
            <p:cNvSpPr/>
            <p:nvPr/>
          </p:nvSpPr>
          <p:spPr>
            <a:xfrm>
              <a:off x="5864137" y="4032201"/>
              <a:ext cx="103505" cy="428625"/>
            </a:xfrm>
            <a:custGeom>
              <a:avLst/>
              <a:gdLst/>
              <a:ahLst/>
              <a:cxnLst/>
              <a:rect l="l" t="t" r="r" b="b"/>
              <a:pathLst>
                <a:path w="103505" h="428625" extrusionOk="0">
                  <a:moveTo>
                    <a:pt x="7112" y="332485"/>
                  </a:moveTo>
                  <a:lnTo>
                    <a:pt x="4191" y="334136"/>
                  </a:lnTo>
                  <a:lnTo>
                    <a:pt x="1143" y="335914"/>
                  </a:lnTo>
                  <a:lnTo>
                    <a:pt x="0" y="339851"/>
                  </a:lnTo>
                  <a:lnTo>
                    <a:pt x="51435" y="428624"/>
                  </a:lnTo>
                  <a:lnTo>
                    <a:pt x="58844" y="416051"/>
                  </a:lnTo>
                  <a:lnTo>
                    <a:pt x="45085" y="416051"/>
                  </a:lnTo>
                  <a:lnTo>
                    <a:pt x="45178" y="392427"/>
                  </a:lnTo>
                  <a:lnTo>
                    <a:pt x="11049" y="333501"/>
                  </a:lnTo>
                  <a:lnTo>
                    <a:pt x="7112" y="332485"/>
                  </a:lnTo>
                  <a:close/>
                </a:path>
                <a:path w="103505" h="428625" extrusionOk="0">
                  <a:moveTo>
                    <a:pt x="45178" y="392427"/>
                  </a:moveTo>
                  <a:lnTo>
                    <a:pt x="45085" y="416051"/>
                  </a:lnTo>
                  <a:lnTo>
                    <a:pt x="57785" y="416051"/>
                  </a:lnTo>
                  <a:lnTo>
                    <a:pt x="57797" y="412876"/>
                  </a:lnTo>
                  <a:lnTo>
                    <a:pt x="45974" y="412876"/>
                  </a:lnTo>
                  <a:lnTo>
                    <a:pt x="51537" y="403406"/>
                  </a:lnTo>
                  <a:lnTo>
                    <a:pt x="45178" y="392427"/>
                  </a:lnTo>
                  <a:close/>
                </a:path>
                <a:path w="103505" h="428625" extrusionOk="0">
                  <a:moveTo>
                    <a:pt x="96393" y="332739"/>
                  </a:moveTo>
                  <a:lnTo>
                    <a:pt x="92456" y="333755"/>
                  </a:lnTo>
                  <a:lnTo>
                    <a:pt x="57878" y="392614"/>
                  </a:lnTo>
                  <a:lnTo>
                    <a:pt x="57785" y="416051"/>
                  </a:lnTo>
                  <a:lnTo>
                    <a:pt x="58844" y="416051"/>
                  </a:lnTo>
                  <a:lnTo>
                    <a:pt x="101727" y="343280"/>
                  </a:lnTo>
                  <a:lnTo>
                    <a:pt x="103505" y="340232"/>
                  </a:lnTo>
                  <a:lnTo>
                    <a:pt x="102489" y="336295"/>
                  </a:lnTo>
                  <a:lnTo>
                    <a:pt x="96393" y="332739"/>
                  </a:lnTo>
                  <a:close/>
                </a:path>
                <a:path w="103505" h="428625" extrusionOk="0">
                  <a:moveTo>
                    <a:pt x="51537" y="403406"/>
                  </a:moveTo>
                  <a:lnTo>
                    <a:pt x="45974" y="412876"/>
                  </a:lnTo>
                  <a:lnTo>
                    <a:pt x="57023" y="412876"/>
                  </a:lnTo>
                  <a:lnTo>
                    <a:pt x="51537" y="403406"/>
                  </a:lnTo>
                  <a:close/>
                </a:path>
                <a:path w="103505" h="428625" extrusionOk="0">
                  <a:moveTo>
                    <a:pt x="57878" y="392614"/>
                  </a:moveTo>
                  <a:lnTo>
                    <a:pt x="51537" y="403406"/>
                  </a:lnTo>
                  <a:lnTo>
                    <a:pt x="57023" y="412876"/>
                  </a:lnTo>
                  <a:lnTo>
                    <a:pt x="57797" y="412876"/>
                  </a:lnTo>
                  <a:lnTo>
                    <a:pt x="57878" y="392614"/>
                  </a:lnTo>
                  <a:close/>
                </a:path>
                <a:path w="103505" h="428625" extrusionOk="0">
                  <a:moveTo>
                    <a:pt x="59436" y="0"/>
                  </a:moveTo>
                  <a:lnTo>
                    <a:pt x="46736" y="0"/>
                  </a:lnTo>
                  <a:lnTo>
                    <a:pt x="45412" y="333501"/>
                  </a:lnTo>
                  <a:lnTo>
                    <a:pt x="45286" y="392614"/>
                  </a:lnTo>
                  <a:lnTo>
                    <a:pt x="51537" y="403406"/>
                  </a:lnTo>
                  <a:lnTo>
                    <a:pt x="57878" y="392614"/>
                  </a:lnTo>
                  <a:lnTo>
                    <a:pt x="59436" y="0"/>
                  </a:lnTo>
                  <a:close/>
                </a:path>
              </a:pathLst>
            </a:custGeom>
            <a:solidFill>
              <a:srgbClr val="52538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3" name="Google Shape;98;p10">
              <a:extLst>
                <a:ext uri="{FF2B5EF4-FFF2-40B4-BE49-F238E27FC236}">
                  <a16:creationId xmlns:a16="http://schemas.microsoft.com/office/drawing/2014/main" id="{0C989EFC-CDDE-4935-BF91-7F22B0CB8673}"/>
                </a:ext>
              </a:extLst>
            </p:cNvPr>
            <p:cNvSpPr/>
            <p:nvPr/>
          </p:nvSpPr>
          <p:spPr>
            <a:xfrm>
              <a:off x="5416462" y="3604718"/>
              <a:ext cx="1001394" cy="858519"/>
            </a:xfrm>
            <a:custGeom>
              <a:avLst/>
              <a:gdLst/>
              <a:ahLst/>
              <a:cxnLst/>
              <a:rect l="l" t="t" r="r" b="b"/>
              <a:pathLst>
                <a:path w="1001394" h="858520" extrusionOk="0">
                  <a:moveTo>
                    <a:pt x="500634" y="0"/>
                  </a:moveTo>
                  <a:lnTo>
                    <a:pt x="0" y="429006"/>
                  </a:lnTo>
                  <a:lnTo>
                    <a:pt x="500634" y="858012"/>
                  </a:lnTo>
                  <a:lnTo>
                    <a:pt x="1001267" y="429006"/>
                  </a:lnTo>
                  <a:lnTo>
                    <a:pt x="500634" y="0"/>
                  </a:lnTo>
                  <a:close/>
                </a:path>
              </a:pathLst>
            </a:custGeom>
            <a:solidFill>
              <a:srgbClr val="52538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4" name="Google Shape;99;p10">
              <a:extLst>
                <a:ext uri="{FF2B5EF4-FFF2-40B4-BE49-F238E27FC236}">
                  <a16:creationId xmlns:a16="http://schemas.microsoft.com/office/drawing/2014/main" id="{09BC14C7-0B0E-41FF-87DB-09CF34508556}"/>
                </a:ext>
              </a:extLst>
            </p:cNvPr>
            <p:cNvSpPr/>
            <p:nvPr/>
          </p:nvSpPr>
          <p:spPr>
            <a:xfrm>
              <a:off x="5416462" y="3604718"/>
              <a:ext cx="1001394" cy="858519"/>
            </a:xfrm>
            <a:custGeom>
              <a:avLst/>
              <a:gdLst/>
              <a:ahLst/>
              <a:cxnLst/>
              <a:rect l="l" t="t" r="r" b="b"/>
              <a:pathLst>
                <a:path w="1001394" h="858520" extrusionOk="0">
                  <a:moveTo>
                    <a:pt x="0" y="429006"/>
                  </a:moveTo>
                  <a:lnTo>
                    <a:pt x="500634" y="0"/>
                  </a:lnTo>
                  <a:lnTo>
                    <a:pt x="1001267" y="429006"/>
                  </a:lnTo>
                  <a:lnTo>
                    <a:pt x="500634" y="858012"/>
                  </a:lnTo>
                  <a:lnTo>
                    <a:pt x="0" y="429006"/>
                  </a:lnTo>
                  <a:close/>
                </a:path>
              </a:pathLst>
            </a:custGeom>
            <a:noFill/>
            <a:ln w="19800" cap="flat" cmpd="sng">
              <a:solidFill>
                <a:srgbClr val="3A3A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5" name="Google Shape;100;p10">
              <a:extLst>
                <a:ext uri="{FF2B5EF4-FFF2-40B4-BE49-F238E27FC236}">
                  <a16:creationId xmlns:a16="http://schemas.microsoft.com/office/drawing/2014/main" id="{A9601756-B8A9-416C-93E3-FDB971FEE15C}"/>
                </a:ext>
              </a:extLst>
            </p:cNvPr>
            <p:cNvSpPr txBox="1"/>
            <p:nvPr/>
          </p:nvSpPr>
          <p:spPr>
            <a:xfrm>
              <a:off x="5416208" y="3791792"/>
              <a:ext cx="1000505" cy="5016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Si</a:t>
              </a:r>
              <a:endParaRPr sz="1100" dirty="0">
                <a:latin typeface="Georgia"/>
                <a:ea typeface="Georgia"/>
                <a:cs typeface="Georgia"/>
                <a:sym typeface="Georgi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lado</a:t>
              </a:r>
              <a:endParaRPr sz="1100" dirty="0">
                <a:latin typeface="Georgia"/>
                <a:ea typeface="Georgia"/>
                <a:cs typeface="Georgia"/>
                <a:sym typeface="Georgi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&gt;= 1</a:t>
              </a:r>
              <a:endParaRPr sz="1100" dirty="0"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6" name="Google Shape;101;p10">
              <a:extLst>
                <a:ext uri="{FF2B5EF4-FFF2-40B4-BE49-F238E27FC236}">
                  <a16:creationId xmlns:a16="http://schemas.microsoft.com/office/drawing/2014/main" id="{AC9D46AF-B8F1-4260-826D-1D0B97B0BE76}"/>
                </a:ext>
              </a:extLst>
            </p:cNvPr>
            <p:cNvSpPr txBox="1"/>
            <p:nvPr/>
          </p:nvSpPr>
          <p:spPr>
            <a:xfrm>
              <a:off x="5416462" y="4962603"/>
              <a:ext cx="1001394" cy="500380"/>
            </a:xfrm>
            <a:prstGeom prst="rect">
              <a:avLst/>
            </a:prstGeom>
            <a:solidFill>
              <a:srgbClr val="525389"/>
            </a:solidFill>
            <a:ln w="19800" cap="flat" cmpd="sng">
              <a:solidFill>
                <a:srgbClr val="3A3A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347345" marR="128904" lvl="0" indent="-213359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Continua el flujo</a:t>
              </a:r>
              <a:endParaRPr sz="1100" dirty="0"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7" name="Google Shape;102;p10">
              <a:extLst>
                <a:ext uri="{FF2B5EF4-FFF2-40B4-BE49-F238E27FC236}">
                  <a16:creationId xmlns:a16="http://schemas.microsoft.com/office/drawing/2014/main" id="{567A7EC7-1BE5-48A1-AED7-3605073C43A4}"/>
                </a:ext>
              </a:extLst>
            </p:cNvPr>
            <p:cNvSpPr/>
            <p:nvPr/>
          </p:nvSpPr>
          <p:spPr>
            <a:xfrm>
              <a:off x="6416968" y="3981782"/>
              <a:ext cx="500380" cy="103505"/>
            </a:xfrm>
            <a:custGeom>
              <a:avLst/>
              <a:gdLst/>
              <a:ahLst/>
              <a:cxnLst/>
              <a:rect l="l" t="t" r="r" b="b"/>
              <a:pathLst>
                <a:path w="500380" h="103504" extrusionOk="0">
                  <a:moveTo>
                    <a:pt x="411607" y="0"/>
                  </a:moveTo>
                  <a:lnTo>
                    <a:pt x="407797" y="1016"/>
                  </a:lnTo>
                  <a:lnTo>
                    <a:pt x="404241" y="7112"/>
                  </a:lnTo>
                  <a:lnTo>
                    <a:pt x="405130" y="10922"/>
                  </a:lnTo>
                  <a:lnTo>
                    <a:pt x="464021" y="45519"/>
                  </a:lnTo>
                  <a:lnTo>
                    <a:pt x="487553" y="45593"/>
                  </a:lnTo>
                  <a:lnTo>
                    <a:pt x="487426" y="58293"/>
                  </a:lnTo>
                  <a:lnTo>
                    <a:pt x="463859" y="58293"/>
                  </a:lnTo>
                  <a:lnTo>
                    <a:pt x="404876" y="92456"/>
                  </a:lnTo>
                  <a:lnTo>
                    <a:pt x="403860" y="96266"/>
                  </a:lnTo>
                  <a:lnTo>
                    <a:pt x="407416" y="102362"/>
                  </a:lnTo>
                  <a:lnTo>
                    <a:pt x="411353" y="103377"/>
                  </a:lnTo>
                  <a:lnTo>
                    <a:pt x="414274" y="101726"/>
                  </a:lnTo>
                  <a:lnTo>
                    <a:pt x="489175" y="58293"/>
                  </a:lnTo>
                  <a:lnTo>
                    <a:pt x="487426" y="58293"/>
                  </a:lnTo>
                  <a:lnTo>
                    <a:pt x="489301" y="58219"/>
                  </a:lnTo>
                  <a:lnTo>
                    <a:pt x="500126" y="51943"/>
                  </a:lnTo>
                  <a:lnTo>
                    <a:pt x="411607" y="0"/>
                  </a:lnTo>
                  <a:close/>
                </a:path>
                <a:path w="500380" h="103504" extrusionOk="0">
                  <a:moveTo>
                    <a:pt x="474889" y="51904"/>
                  </a:moveTo>
                  <a:lnTo>
                    <a:pt x="463985" y="58219"/>
                  </a:lnTo>
                  <a:lnTo>
                    <a:pt x="487426" y="58293"/>
                  </a:lnTo>
                  <a:lnTo>
                    <a:pt x="487434" y="57404"/>
                  </a:lnTo>
                  <a:lnTo>
                    <a:pt x="484251" y="57404"/>
                  </a:lnTo>
                  <a:lnTo>
                    <a:pt x="474889" y="51904"/>
                  </a:lnTo>
                  <a:close/>
                </a:path>
                <a:path w="500380" h="103504" extrusionOk="0">
                  <a:moveTo>
                    <a:pt x="0" y="44068"/>
                  </a:moveTo>
                  <a:lnTo>
                    <a:pt x="0" y="56768"/>
                  </a:lnTo>
                  <a:lnTo>
                    <a:pt x="463985" y="58219"/>
                  </a:lnTo>
                  <a:lnTo>
                    <a:pt x="474889" y="51904"/>
                  </a:lnTo>
                  <a:lnTo>
                    <a:pt x="464021" y="45519"/>
                  </a:lnTo>
                  <a:lnTo>
                    <a:pt x="0" y="44068"/>
                  </a:lnTo>
                  <a:close/>
                </a:path>
                <a:path w="500380" h="103504" extrusionOk="0">
                  <a:moveTo>
                    <a:pt x="484251" y="46481"/>
                  </a:moveTo>
                  <a:lnTo>
                    <a:pt x="474889" y="51904"/>
                  </a:lnTo>
                  <a:lnTo>
                    <a:pt x="484251" y="57404"/>
                  </a:lnTo>
                  <a:lnTo>
                    <a:pt x="484251" y="46481"/>
                  </a:lnTo>
                  <a:close/>
                </a:path>
                <a:path w="500380" h="103504" extrusionOk="0">
                  <a:moveTo>
                    <a:pt x="487544" y="46481"/>
                  </a:moveTo>
                  <a:lnTo>
                    <a:pt x="484251" y="46481"/>
                  </a:lnTo>
                  <a:lnTo>
                    <a:pt x="484251" y="57404"/>
                  </a:lnTo>
                  <a:lnTo>
                    <a:pt x="487434" y="57404"/>
                  </a:lnTo>
                  <a:lnTo>
                    <a:pt x="487544" y="46481"/>
                  </a:lnTo>
                  <a:close/>
                </a:path>
                <a:path w="500380" h="103504" extrusionOk="0">
                  <a:moveTo>
                    <a:pt x="464021" y="45519"/>
                  </a:moveTo>
                  <a:lnTo>
                    <a:pt x="474889" y="51904"/>
                  </a:lnTo>
                  <a:lnTo>
                    <a:pt x="484251" y="46481"/>
                  </a:lnTo>
                  <a:lnTo>
                    <a:pt x="487544" y="46481"/>
                  </a:lnTo>
                  <a:lnTo>
                    <a:pt x="487553" y="45593"/>
                  </a:lnTo>
                  <a:lnTo>
                    <a:pt x="464021" y="45519"/>
                  </a:lnTo>
                  <a:close/>
                </a:path>
              </a:pathLst>
            </a:custGeom>
            <a:solidFill>
              <a:srgbClr val="52538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8" name="Google Shape;103;p10">
              <a:extLst>
                <a:ext uri="{FF2B5EF4-FFF2-40B4-BE49-F238E27FC236}">
                  <a16:creationId xmlns:a16="http://schemas.microsoft.com/office/drawing/2014/main" id="{35684AE4-0825-4BA2-9192-D5283CCC4599}"/>
                </a:ext>
              </a:extLst>
            </p:cNvPr>
            <p:cNvSpPr txBox="1"/>
            <p:nvPr/>
          </p:nvSpPr>
          <p:spPr>
            <a:xfrm>
              <a:off x="6567083" y="3802173"/>
              <a:ext cx="122555" cy="1600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>
                  <a:latin typeface="Georgia"/>
                  <a:ea typeface="Georgia"/>
                  <a:cs typeface="Georgia"/>
                  <a:sym typeface="Georgia"/>
                </a:rPr>
                <a:t>si</a:t>
              </a:r>
              <a:endParaRPr sz="1050" dirty="0"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9" name="Google Shape;104;p10">
              <a:extLst>
                <a:ext uri="{FF2B5EF4-FFF2-40B4-BE49-F238E27FC236}">
                  <a16:creationId xmlns:a16="http://schemas.microsoft.com/office/drawing/2014/main" id="{50742020-37BD-487D-AEF3-FF4473A172C1}"/>
                </a:ext>
              </a:extLst>
            </p:cNvPr>
            <p:cNvSpPr/>
            <p:nvPr/>
          </p:nvSpPr>
          <p:spPr>
            <a:xfrm>
              <a:off x="5864137" y="4461968"/>
              <a:ext cx="103505" cy="500380"/>
            </a:xfrm>
            <a:custGeom>
              <a:avLst/>
              <a:gdLst/>
              <a:ahLst/>
              <a:cxnLst/>
              <a:rect l="l" t="t" r="r" b="b"/>
              <a:pathLst>
                <a:path w="103505" h="500379" extrusionOk="0">
                  <a:moveTo>
                    <a:pt x="7112" y="403860"/>
                  </a:moveTo>
                  <a:lnTo>
                    <a:pt x="1016" y="407415"/>
                  </a:lnTo>
                  <a:lnTo>
                    <a:pt x="0" y="411352"/>
                  </a:lnTo>
                  <a:lnTo>
                    <a:pt x="1778" y="414274"/>
                  </a:lnTo>
                  <a:lnTo>
                    <a:pt x="51435" y="500125"/>
                  </a:lnTo>
                  <a:lnTo>
                    <a:pt x="58814" y="487552"/>
                  </a:lnTo>
                  <a:lnTo>
                    <a:pt x="45085" y="487425"/>
                  </a:lnTo>
                  <a:lnTo>
                    <a:pt x="45164" y="463830"/>
                  </a:lnTo>
                  <a:lnTo>
                    <a:pt x="12631" y="407796"/>
                  </a:lnTo>
                  <a:lnTo>
                    <a:pt x="11049" y="404875"/>
                  </a:lnTo>
                  <a:lnTo>
                    <a:pt x="7112" y="403860"/>
                  </a:lnTo>
                  <a:close/>
                </a:path>
                <a:path w="103505" h="500379" extrusionOk="0">
                  <a:moveTo>
                    <a:pt x="45164" y="463830"/>
                  </a:moveTo>
                  <a:lnTo>
                    <a:pt x="45085" y="487425"/>
                  </a:lnTo>
                  <a:lnTo>
                    <a:pt x="57785" y="487552"/>
                  </a:lnTo>
                  <a:lnTo>
                    <a:pt x="57796" y="484250"/>
                  </a:lnTo>
                  <a:lnTo>
                    <a:pt x="45974" y="484250"/>
                  </a:lnTo>
                  <a:lnTo>
                    <a:pt x="51530" y="474792"/>
                  </a:lnTo>
                  <a:lnTo>
                    <a:pt x="45164" y="463830"/>
                  </a:lnTo>
                  <a:close/>
                </a:path>
                <a:path w="103505" h="500379" extrusionOk="0">
                  <a:moveTo>
                    <a:pt x="96393" y="404240"/>
                  </a:moveTo>
                  <a:lnTo>
                    <a:pt x="92456" y="405130"/>
                  </a:lnTo>
                  <a:lnTo>
                    <a:pt x="57864" y="464010"/>
                  </a:lnTo>
                  <a:lnTo>
                    <a:pt x="57785" y="487552"/>
                  </a:lnTo>
                  <a:lnTo>
                    <a:pt x="58814" y="487552"/>
                  </a:lnTo>
                  <a:lnTo>
                    <a:pt x="103378" y="411606"/>
                  </a:lnTo>
                  <a:lnTo>
                    <a:pt x="102362" y="407796"/>
                  </a:lnTo>
                  <a:lnTo>
                    <a:pt x="99441" y="406019"/>
                  </a:lnTo>
                  <a:lnTo>
                    <a:pt x="96393" y="404240"/>
                  </a:lnTo>
                  <a:close/>
                </a:path>
                <a:path w="103505" h="500379" extrusionOk="0">
                  <a:moveTo>
                    <a:pt x="51530" y="474792"/>
                  </a:moveTo>
                  <a:lnTo>
                    <a:pt x="45974" y="484250"/>
                  </a:lnTo>
                  <a:lnTo>
                    <a:pt x="57023" y="484250"/>
                  </a:lnTo>
                  <a:lnTo>
                    <a:pt x="51530" y="474792"/>
                  </a:lnTo>
                  <a:close/>
                </a:path>
                <a:path w="103505" h="500379" extrusionOk="0">
                  <a:moveTo>
                    <a:pt x="57864" y="464010"/>
                  </a:moveTo>
                  <a:lnTo>
                    <a:pt x="51530" y="474792"/>
                  </a:lnTo>
                  <a:lnTo>
                    <a:pt x="57023" y="484250"/>
                  </a:lnTo>
                  <a:lnTo>
                    <a:pt x="57796" y="484250"/>
                  </a:lnTo>
                  <a:lnTo>
                    <a:pt x="57864" y="464010"/>
                  </a:lnTo>
                  <a:close/>
                </a:path>
                <a:path w="103505" h="500379" extrusionOk="0">
                  <a:moveTo>
                    <a:pt x="59436" y="0"/>
                  </a:moveTo>
                  <a:lnTo>
                    <a:pt x="46736" y="0"/>
                  </a:lnTo>
                  <a:lnTo>
                    <a:pt x="45368" y="403860"/>
                  </a:lnTo>
                  <a:lnTo>
                    <a:pt x="45269" y="464010"/>
                  </a:lnTo>
                  <a:lnTo>
                    <a:pt x="51530" y="474792"/>
                  </a:lnTo>
                  <a:lnTo>
                    <a:pt x="57864" y="464010"/>
                  </a:lnTo>
                  <a:lnTo>
                    <a:pt x="59436" y="0"/>
                  </a:lnTo>
                  <a:close/>
                </a:path>
              </a:pathLst>
            </a:custGeom>
            <a:solidFill>
              <a:srgbClr val="52538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0" name="Google Shape;105;p10">
              <a:extLst>
                <a:ext uri="{FF2B5EF4-FFF2-40B4-BE49-F238E27FC236}">
                  <a16:creationId xmlns:a16="http://schemas.microsoft.com/office/drawing/2014/main" id="{27C7AB4F-4360-467F-ACBB-74FB6933CA20}"/>
                </a:ext>
              </a:extLst>
            </p:cNvPr>
            <p:cNvSpPr/>
            <p:nvPr/>
          </p:nvSpPr>
          <p:spPr>
            <a:xfrm>
              <a:off x="6416968" y="4318712"/>
              <a:ext cx="1113790" cy="944880"/>
            </a:xfrm>
            <a:custGeom>
              <a:avLst/>
              <a:gdLst/>
              <a:ahLst/>
              <a:cxnLst/>
              <a:rect l="l" t="t" r="r" b="b"/>
              <a:pathLst>
                <a:path w="1113789" h="944879" extrusionOk="0">
                  <a:moveTo>
                    <a:pt x="88646" y="841248"/>
                  </a:moveTo>
                  <a:lnTo>
                    <a:pt x="0" y="892937"/>
                  </a:lnTo>
                  <a:lnTo>
                    <a:pt x="88646" y="944626"/>
                  </a:lnTo>
                  <a:lnTo>
                    <a:pt x="92456" y="943610"/>
                  </a:lnTo>
                  <a:lnTo>
                    <a:pt x="94234" y="940562"/>
                  </a:lnTo>
                  <a:lnTo>
                    <a:pt x="96012" y="937641"/>
                  </a:lnTo>
                  <a:lnTo>
                    <a:pt x="94996" y="933704"/>
                  </a:lnTo>
                  <a:lnTo>
                    <a:pt x="35995" y="899287"/>
                  </a:lnTo>
                  <a:lnTo>
                    <a:pt x="12573" y="899287"/>
                  </a:lnTo>
                  <a:lnTo>
                    <a:pt x="12573" y="886587"/>
                  </a:lnTo>
                  <a:lnTo>
                    <a:pt x="35995" y="886587"/>
                  </a:lnTo>
                  <a:lnTo>
                    <a:pt x="91948" y="853948"/>
                  </a:lnTo>
                  <a:lnTo>
                    <a:pt x="94996" y="852297"/>
                  </a:lnTo>
                  <a:lnTo>
                    <a:pt x="96012" y="848360"/>
                  </a:lnTo>
                  <a:lnTo>
                    <a:pt x="92456" y="842264"/>
                  </a:lnTo>
                  <a:lnTo>
                    <a:pt x="88646" y="841248"/>
                  </a:lnTo>
                  <a:close/>
                </a:path>
                <a:path w="1113789" h="944879" extrusionOk="0">
                  <a:moveTo>
                    <a:pt x="35995" y="886587"/>
                  </a:moveTo>
                  <a:lnTo>
                    <a:pt x="12573" y="886587"/>
                  </a:lnTo>
                  <a:lnTo>
                    <a:pt x="12573" y="899287"/>
                  </a:lnTo>
                  <a:lnTo>
                    <a:pt x="35995" y="899287"/>
                  </a:lnTo>
                  <a:lnTo>
                    <a:pt x="34471" y="898398"/>
                  </a:lnTo>
                  <a:lnTo>
                    <a:pt x="15748" y="898398"/>
                  </a:lnTo>
                  <a:lnTo>
                    <a:pt x="15748" y="887476"/>
                  </a:lnTo>
                  <a:lnTo>
                    <a:pt x="34471" y="887476"/>
                  </a:lnTo>
                  <a:lnTo>
                    <a:pt x="35995" y="886587"/>
                  </a:lnTo>
                  <a:close/>
                </a:path>
                <a:path w="1113789" h="944879" extrusionOk="0">
                  <a:moveTo>
                    <a:pt x="1100963" y="886587"/>
                  </a:moveTo>
                  <a:lnTo>
                    <a:pt x="35995" y="886587"/>
                  </a:lnTo>
                  <a:lnTo>
                    <a:pt x="25109" y="892937"/>
                  </a:lnTo>
                  <a:lnTo>
                    <a:pt x="35995" y="899287"/>
                  </a:lnTo>
                  <a:lnTo>
                    <a:pt x="1110742" y="899287"/>
                  </a:lnTo>
                  <a:lnTo>
                    <a:pt x="1113663" y="896493"/>
                  </a:lnTo>
                  <a:lnTo>
                    <a:pt x="1113663" y="892937"/>
                  </a:lnTo>
                  <a:lnTo>
                    <a:pt x="1100963" y="892937"/>
                  </a:lnTo>
                  <a:lnTo>
                    <a:pt x="1100963" y="886587"/>
                  </a:lnTo>
                  <a:close/>
                </a:path>
                <a:path w="1113789" h="944879" extrusionOk="0">
                  <a:moveTo>
                    <a:pt x="15748" y="887476"/>
                  </a:moveTo>
                  <a:lnTo>
                    <a:pt x="15748" y="898398"/>
                  </a:lnTo>
                  <a:lnTo>
                    <a:pt x="25109" y="892937"/>
                  </a:lnTo>
                  <a:lnTo>
                    <a:pt x="15748" y="887476"/>
                  </a:lnTo>
                  <a:close/>
                </a:path>
                <a:path w="1113789" h="944879" extrusionOk="0">
                  <a:moveTo>
                    <a:pt x="25109" y="892937"/>
                  </a:moveTo>
                  <a:lnTo>
                    <a:pt x="15748" y="898398"/>
                  </a:lnTo>
                  <a:lnTo>
                    <a:pt x="34471" y="898398"/>
                  </a:lnTo>
                  <a:lnTo>
                    <a:pt x="25109" y="892937"/>
                  </a:lnTo>
                  <a:close/>
                </a:path>
                <a:path w="1113789" h="944879" extrusionOk="0">
                  <a:moveTo>
                    <a:pt x="34471" y="887476"/>
                  </a:moveTo>
                  <a:lnTo>
                    <a:pt x="15748" y="887476"/>
                  </a:lnTo>
                  <a:lnTo>
                    <a:pt x="25109" y="892937"/>
                  </a:lnTo>
                  <a:lnTo>
                    <a:pt x="34471" y="887476"/>
                  </a:lnTo>
                  <a:close/>
                </a:path>
                <a:path w="1113789" h="944879" extrusionOk="0">
                  <a:moveTo>
                    <a:pt x="1113663" y="0"/>
                  </a:moveTo>
                  <a:lnTo>
                    <a:pt x="1100963" y="0"/>
                  </a:lnTo>
                  <a:lnTo>
                    <a:pt x="1100963" y="892937"/>
                  </a:lnTo>
                  <a:lnTo>
                    <a:pt x="1107313" y="886587"/>
                  </a:lnTo>
                  <a:lnTo>
                    <a:pt x="1113663" y="886587"/>
                  </a:lnTo>
                  <a:lnTo>
                    <a:pt x="1113663" y="0"/>
                  </a:lnTo>
                  <a:close/>
                </a:path>
                <a:path w="1113789" h="944879" extrusionOk="0">
                  <a:moveTo>
                    <a:pt x="1113663" y="886587"/>
                  </a:moveTo>
                  <a:lnTo>
                    <a:pt x="1107313" y="886587"/>
                  </a:lnTo>
                  <a:lnTo>
                    <a:pt x="1100963" y="892937"/>
                  </a:lnTo>
                  <a:lnTo>
                    <a:pt x="1113663" y="892937"/>
                  </a:lnTo>
                  <a:lnTo>
                    <a:pt x="1113663" y="886587"/>
                  </a:lnTo>
                  <a:close/>
                </a:path>
              </a:pathLst>
            </a:custGeom>
            <a:solidFill>
              <a:srgbClr val="52538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1" name="Google Shape;106;p10">
              <a:extLst>
                <a:ext uri="{FF2B5EF4-FFF2-40B4-BE49-F238E27FC236}">
                  <a16:creationId xmlns:a16="http://schemas.microsoft.com/office/drawing/2014/main" id="{62B1F794-E57D-4950-9755-4A7FC49D05D2}"/>
                </a:ext>
              </a:extLst>
            </p:cNvPr>
            <p:cNvSpPr txBox="1"/>
            <p:nvPr/>
          </p:nvSpPr>
          <p:spPr>
            <a:xfrm>
              <a:off x="5566704" y="4659550"/>
              <a:ext cx="177165" cy="1600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>
                  <a:latin typeface="Georgia"/>
                  <a:ea typeface="Georgia"/>
                  <a:cs typeface="Georgia"/>
                  <a:sym typeface="Georgia"/>
                </a:rPr>
                <a:t>no</a:t>
              </a:r>
              <a:endParaRPr sz="1050" dirty="0"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2" name="Google Shape;107;p10">
              <a:extLst>
                <a:ext uri="{FF2B5EF4-FFF2-40B4-BE49-F238E27FC236}">
                  <a16:creationId xmlns:a16="http://schemas.microsoft.com/office/drawing/2014/main" id="{CEDB7760-62BD-479D-BB37-2729DA6FA118}"/>
                </a:ext>
              </a:extLst>
            </p:cNvPr>
            <p:cNvSpPr/>
            <p:nvPr/>
          </p:nvSpPr>
          <p:spPr>
            <a:xfrm>
              <a:off x="5864264" y="3247340"/>
              <a:ext cx="103505" cy="357505"/>
            </a:xfrm>
            <a:custGeom>
              <a:avLst/>
              <a:gdLst/>
              <a:ahLst/>
              <a:cxnLst/>
              <a:rect l="l" t="t" r="r" b="b"/>
              <a:pathLst>
                <a:path w="103505" h="357504" extrusionOk="0">
                  <a:moveTo>
                    <a:pt x="7112" y="260985"/>
                  </a:moveTo>
                  <a:lnTo>
                    <a:pt x="4063" y="262763"/>
                  </a:lnTo>
                  <a:lnTo>
                    <a:pt x="1015" y="264413"/>
                  </a:lnTo>
                  <a:lnTo>
                    <a:pt x="0" y="268350"/>
                  </a:lnTo>
                  <a:lnTo>
                    <a:pt x="1777" y="271399"/>
                  </a:lnTo>
                  <a:lnTo>
                    <a:pt x="51307" y="357250"/>
                  </a:lnTo>
                  <a:lnTo>
                    <a:pt x="58706" y="344677"/>
                  </a:lnTo>
                  <a:lnTo>
                    <a:pt x="44957" y="344550"/>
                  </a:lnTo>
                  <a:lnTo>
                    <a:pt x="45070" y="321046"/>
                  </a:lnTo>
                  <a:lnTo>
                    <a:pt x="12631" y="264921"/>
                  </a:lnTo>
                  <a:lnTo>
                    <a:pt x="11049" y="262000"/>
                  </a:lnTo>
                  <a:lnTo>
                    <a:pt x="7112" y="260985"/>
                  </a:lnTo>
                  <a:close/>
                </a:path>
                <a:path w="103505" h="357504" extrusionOk="0">
                  <a:moveTo>
                    <a:pt x="45070" y="321046"/>
                  </a:moveTo>
                  <a:lnTo>
                    <a:pt x="44957" y="344550"/>
                  </a:lnTo>
                  <a:lnTo>
                    <a:pt x="57657" y="344677"/>
                  </a:lnTo>
                  <a:lnTo>
                    <a:pt x="57673" y="341502"/>
                  </a:lnTo>
                  <a:lnTo>
                    <a:pt x="45846" y="341375"/>
                  </a:lnTo>
                  <a:lnTo>
                    <a:pt x="51392" y="331982"/>
                  </a:lnTo>
                  <a:lnTo>
                    <a:pt x="45070" y="321046"/>
                  </a:lnTo>
                  <a:close/>
                </a:path>
                <a:path w="103505" h="357504" extrusionOk="0">
                  <a:moveTo>
                    <a:pt x="96393" y="261365"/>
                  </a:moveTo>
                  <a:lnTo>
                    <a:pt x="92456" y="262381"/>
                  </a:lnTo>
                  <a:lnTo>
                    <a:pt x="90677" y="265429"/>
                  </a:lnTo>
                  <a:lnTo>
                    <a:pt x="57770" y="321176"/>
                  </a:lnTo>
                  <a:lnTo>
                    <a:pt x="57657" y="344677"/>
                  </a:lnTo>
                  <a:lnTo>
                    <a:pt x="58706" y="344677"/>
                  </a:lnTo>
                  <a:lnTo>
                    <a:pt x="101600" y="271779"/>
                  </a:lnTo>
                  <a:lnTo>
                    <a:pt x="103377" y="268858"/>
                  </a:lnTo>
                  <a:lnTo>
                    <a:pt x="102362" y="264921"/>
                  </a:lnTo>
                  <a:lnTo>
                    <a:pt x="99313" y="263143"/>
                  </a:lnTo>
                  <a:lnTo>
                    <a:pt x="96393" y="261365"/>
                  </a:lnTo>
                  <a:close/>
                </a:path>
                <a:path w="103505" h="357504" extrusionOk="0">
                  <a:moveTo>
                    <a:pt x="51392" y="331982"/>
                  </a:moveTo>
                  <a:lnTo>
                    <a:pt x="45846" y="341375"/>
                  </a:lnTo>
                  <a:lnTo>
                    <a:pt x="56895" y="341502"/>
                  </a:lnTo>
                  <a:lnTo>
                    <a:pt x="51392" y="331982"/>
                  </a:lnTo>
                  <a:close/>
                </a:path>
                <a:path w="103505" h="357504" extrusionOk="0">
                  <a:moveTo>
                    <a:pt x="57770" y="321176"/>
                  </a:moveTo>
                  <a:lnTo>
                    <a:pt x="51392" y="331982"/>
                  </a:lnTo>
                  <a:lnTo>
                    <a:pt x="56895" y="341502"/>
                  </a:lnTo>
                  <a:lnTo>
                    <a:pt x="57673" y="341502"/>
                  </a:lnTo>
                  <a:lnTo>
                    <a:pt x="57770" y="321176"/>
                  </a:lnTo>
                  <a:close/>
                </a:path>
                <a:path w="103505" h="357504" extrusionOk="0">
                  <a:moveTo>
                    <a:pt x="59308" y="0"/>
                  </a:moveTo>
                  <a:lnTo>
                    <a:pt x="46608" y="0"/>
                  </a:lnTo>
                  <a:lnTo>
                    <a:pt x="45070" y="321046"/>
                  </a:lnTo>
                  <a:lnTo>
                    <a:pt x="51392" y="331982"/>
                  </a:lnTo>
                  <a:lnTo>
                    <a:pt x="57770" y="321176"/>
                  </a:lnTo>
                  <a:lnTo>
                    <a:pt x="59308" y="0"/>
                  </a:lnTo>
                  <a:close/>
                </a:path>
              </a:pathLst>
            </a:custGeom>
            <a:solidFill>
              <a:srgbClr val="52538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/>
        </p:nvSpPr>
        <p:spPr>
          <a:xfrm>
            <a:off x="559990" y="1858082"/>
            <a:ext cx="8283385" cy="972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La estructura de la </a:t>
            </a:r>
            <a:r>
              <a:rPr lang="en-US" sz="2800" b="1" i="1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condicional </a:t>
            </a:r>
            <a:r>
              <a:rPr lang="en-US" sz="2800" b="1" i="1" dirty="0" err="1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compuesta</a:t>
            </a:r>
            <a:r>
              <a:rPr lang="en-US" sz="2800" b="1" i="1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tiene la siguiente forma: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93;p10">
            <a:extLst>
              <a:ext uri="{FF2B5EF4-FFF2-40B4-BE49-F238E27FC236}">
                <a16:creationId xmlns:a16="http://schemas.microsoft.com/office/drawing/2014/main" id="{F742E613-270A-4469-81B8-73C1063A96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230" y="548915"/>
            <a:ext cx="8072119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19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Estructuras de decisión</a:t>
            </a:r>
            <a:endParaRPr b="1" dirty="0"/>
          </a:p>
        </p:txBody>
      </p:sp>
      <p:sp>
        <p:nvSpPr>
          <p:cNvPr id="13" name="Google Shape;108;p10">
            <a:extLst>
              <a:ext uri="{FF2B5EF4-FFF2-40B4-BE49-F238E27FC236}">
                <a16:creationId xmlns:a16="http://schemas.microsoft.com/office/drawing/2014/main" id="{AA34537C-19E9-4519-88AD-FC47C16AB14C}"/>
              </a:ext>
            </a:extLst>
          </p:cNvPr>
          <p:cNvSpPr txBox="1"/>
          <p:nvPr/>
        </p:nvSpPr>
        <p:spPr>
          <a:xfrm>
            <a:off x="472229" y="1279051"/>
            <a:ext cx="4330645" cy="357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Georgia"/>
                <a:ea typeface="Georgia"/>
                <a:cs typeface="Georgia"/>
                <a:sym typeface="Georgia"/>
              </a:rPr>
              <a:t>Condicional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Georgia"/>
                <a:ea typeface="Georgia"/>
                <a:cs typeface="Georgia"/>
                <a:sym typeface="Georgia"/>
              </a:rPr>
              <a:t>Compuesta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Georgia"/>
              <a:sym typeface="Georgia"/>
            </a:endParaRPr>
          </a:p>
        </p:txBody>
      </p:sp>
      <p:sp>
        <p:nvSpPr>
          <p:cNvPr id="10" name="Google Shape;97;p12">
            <a:extLst>
              <a:ext uri="{FF2B5EF4-FFF2-40B4-BE49-F238E27FC236}">
                <a16:creationId xmlns:a16="http://schemas.microsoft.com/office/drawing/2014/main" id="{E383259E-1870-483E-B6F5-CCB224D302AC}"/>
              </a:ext>
            </a:extLst>
          </p:cNvPr>
          <p:cNvSpPr txBox="1"/>
          <p:nvPr/>
        </p:nvSpPr>
        <p:spPr>
          <a:xfrm>
            <a:off x="618744" y="3012399"/>
            <a:ext cx="3953256" cy="2248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 lvl="0"/>
            <a:r>
              <a:rPr lang="en-US" sz="2800" b="1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Si </a:t>
            </a:r>
            <a:r>
              <a:rPr lang="en-US" sz="2800" b="1" dirty="0">
                <a:solidFill>
                  <a:srgbClr val="00CC00"/>
                </a:solidFill>
                <a:latin typeface="Arial"/>
                <a:ea typeface="Arial"/>
                <a:cs typeface="Arial"/>
                <a:sym typeface="Arial"/>
              </a:rPr>
              <a:t>condición </a:t>
            </a:r>
            <a:r>
              <a:rPr lang="en-US" sz="2800" b="1" dirty="0">
                <a:solidFill>
                  <a:srgbClr val="3333CC"/>
                </a:solidFill>
              </a:rPr>
              <a:t>Entonces</a:t>
            </a:r>
          </a:p>
          <a:p>
            <a:pPr marL="745490" lvl="0"/>
            <a:r>
              <a:rPr lang="en-US" sz="2800" dirty="0">
                <a:solidFill>
                  <a:schemeClr val="tx1"/>
                </a:solidFill>
              </a:rPr>
              <a:t>código1</a:t>
            </a:r>
          </a:p>
          <a:p>
            <a:pPr marL="21590" lvl="0"/>
            <a:r>
              <a:rPr lang="en-US" sz="2800" b="1" dirty="0" err="1">
                <a:solidFill>
                  <a:srgbClr val="3333CC"/>
                </a:solidFill>
              </a:rPr>
              <a:t>SiNo</a:t>
            </a:r>
            <a:endParaRPr lang="en-US" sz="2800" b="1" dirty="0">
              <a:solidFill>
                <a:srgbClr val="3333CC"/>
              </a:solidFill>
            </a:endParaRPr>
          </a:p>
          <a:p>
            <a:pPr marL="21590" lvl="0"/>
            <a:r>
              <a:rPr lang="en-US" sz="2800" dirty="0">
                <a:solidFill>
                  <a:schemeClr val="tx1"/>
                </a:solidFill>
              </a:rPr>
              <a:t>       código2 </a:t>
            </a:r>
            <a:r>
              <a:rPr lang="en-US" sz="2800" b="1" dirty="0">
                <a:solidFill>
                  <a:srgbClr val="3333CC"/>
                </a:solidFill>
              </a:rPr>
              <a:t>	</a:t>
            </a:r>
          </a:p>
          <a:p>
            <a:pPr marL="21590" lvl="0"/>
            <a:r>
              <a:rPr lang="en-US" sz="2800" b="1" dirty="0" err="1">
                <a:solidFill>
                  <a:srgbClr val="3333CC"/>
                </a:solidFill>
              </a:rPr>
              <a:t>FinSi</a:t>
            </a:r>
            <a:endParaRPr lang="en-US" sz="2800" dirty="0">
              <a:solidFill>
                <a:srgbClr val="3333CC"/>
              </a:solidFill>
            </a:endParaRPr>
          </a:p>
        </p:txBody>
      </p:sp>
      <p:sp>
        <p:nvSpPr>
          <p:cNvPr id="19" name="Google Shape;98;p12">
            <a:extLst>
              <a:ext uri="{FF2B5EF4-FFF2-40B4-BE49-F238E27FC236}">
                <a16:creationId xmlns:a16="http://schemas.microsoft.com/office/drawing/2014/main" id="{5F21445B-2043-4094-AE5F-F4FA3995E410}"/>
              </a:ext>
            </a:extLst>
          </p:cNvPr>
          <p:cNvSpPr txBox="1"/>
          <p:nvPr/>
        </p:nvSpPr>
        <p:spPr>
          <a:xfrm>
            <a:off x="559989" y="5439930"/>
            <a:ext cx="7899735" cy="116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5080" lvl="0" algn="just">
              <a:lnSpc>
                <a:spcPct val="110000"/>
              </a:lnSpc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Cuando se ejecuta la estructura de la </a:t>
            </a:r>
            <a:r>
              <a:rPr lang="en-US" sz="1600" b="1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condicional </a:t>
            </a:r>
            <a:r>
              <a:rPr lang="en-US" sz="1600" b="1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compuesta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primero 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se evalúa la </a:t>
            </a:r>
            <a:r>
              <a:rPr lang="en-US" sz="1600" b="1" i="1" dirty="0" err="1">
                <a:solidFill>
                  <a:srgbClr val="990000"/>
                </a:solidFill>
              </a:rPr>
              <a:t>ExpresiónLógica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600" b="1" dirty="0">
                <a:solidFill>
                  <a:srgbClr val="00CC00"/>
                </a:solidFill>
                <a:latin typeface="Arial"/>
                <a:ea typeface="Arial"/>
                <a:cs typeface="Arial"/>
                <a:sym typeface="Arial"/>
              </a:rPr>
              <a:t>condición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), si el resultado es </a:t>
            </a:r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verdadero 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(true) entonces se ejecutan las instrucciones del </a:t>
            </a:r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código1 </a:t>
            </a:r>
            <a:r>
              <a:rPr lang="en-US" sz="1600" dirty="0"/>
              <a:t>( </a:t>
            </a:r>
            <a:r>
              <a:rPr lang="en-US" sz="1600" b="1" dirty="0">
                <a:solidFill>
                  <a:srgbClr val="333399"/>
                </a:solidFill>
              </a:rPr>
              <a:t>Si </a:t>
            </a:r>
            <a:r>
              <a:rPr lang="en-US" sz="1600" dirty="0"/>
              <a:t>)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, pero si la condición es </a:t>
            </a:r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falsa 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(false) entonces se ejecutan las instrucciones del </a:t>
            </a:r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código2 </a:t>
            </a:r>
            <a:r>
              <a:rPr lang="en-US" sz="1600" dirty="0"/>
              <a:t>( </a:t>
            </a:r>
            <a:r>
              <a:rPr lang="en-US" sz="1600" b="1" dirty="0" err="1">
                <a:solidFill>
                  <a:srgbClr val="333399"/>
                </a:solidFill>
              </a:rPr>
              <a:t>SiNo</a:t>
            </a:r>
            <a:r>
              <a:rPr lang="en-US" sz="1600" b="1" dirty="0">
                <a:solidFill>
                  <a:srgbClr val="333399"/>
                </a:solidFill>
              </a:rPr>
              <a:t> </a:t>
            </a:r>
            <a:r>
              <a:rPr lang="en-US" sz="1600" dirty="0"/>
              <a:t>).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12288CA-0EB2-4A15-A496-AA707F23A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119" y="3009265"/>
            <a:ext cx="3953256" cy="167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35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 txBox="1">
            <a:spLocks noGrp="1"/>
          </p:cNvSpPr>
          <p:nvPr>
            <p:ph type="title"/>
          </p:nvPr>
        </p:nvSpPr>
        <p:spPr>
          <a:xfrm>
            <a:off x="369799" y="877882"/>
            <a:ext cx="8072119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l" rtl="0">
              <a:lnSpc>
                <a:spcPct val="119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Estructuras de decisión</a:t>
            </a:r>
            <a:endParaRPr b="1" dirty="0"/>
          </a:p>
        </p:txBody>
      </p:sp>
      <p:sp>
        <p:nvSpPr>
          <p:cNvPr id="115" name="Google Shape;115;p11"/>
          <p:cNvSpPr txBox="1"/>
          <p:nvPr/>
        </p:nvSpPr>
        <p:spPr>
          <a:xfrm>
            <a:off x="-209984" y="1708591"/>
            <a:ext cx="9231683" cy="149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07060" marR="567690" lvl="1" algn="just">
              <a:lnSpc>
                <a:spcPts val="2800"/>
              </a:lnSpc>
              <a:spcBef>
                <a:spcPts val="310"/>
              </a:spcBef>
              <a:buClr>
                <a:srgbClr val="525389"/>
              </a:buClr>
              <a:buSzPts val="2200"/>
            </a:pPr>
            <a:r>
              <a:rPr lang="en-US" sz="2000" b="1" i="0" u="none" strike="noStrike" cap="none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Condicional Compuesta</a:t>
            </a:r>
            <a:r>
              <a:rPr lang="en-US" sz="2000" b="0" i="0" u="none" strike="noStrike" cap="none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: </a:t>
            </a:r>
            <a:r>
              <a:rPr lang="en-US" sz="20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en la que además de especificar el bloque de código que se desea ejecutar cuando la solución de la </a:t>
            </a:r>
            <a:r>
              <a:rPr lang="es-MX" sz="2000" b="1" i="1" dirty="0">
                <a:solidFill>
                  <a:srgbClr val="00B050"/>
                </a:solidFill>
                <a:latin typeface="Georgia"/>
              </a:rPr>
              <a:t>Expresión Lógica (condición)</a:t>
            </a:r>
            <a:r>
              <a:rPr lang="en-US" sz="2000" b="0" i="0" u="none" strike="noStrike" cap="none" dirty="0">
                <a:solidFill>
                  <a:srgbClr val="00B050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 </a:t>
            </a:r>
            <a:r>
              <a:rPr lang="en-US" sz="20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es </a:t>
            </a:r>
            <a:r>
              <a:rPr lang="en-US" sz="20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verdadera</a:t>
            </a:r>
            <a:r>
              <a:rPr lang="en-US" sz="20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 (True), se especifica también un bloque de código a ejecutar cuando la solución es </a:t>
            </a:r>
            <a:r>
              <a:rPr lang="en-US" sz="20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falsa</a:t>
            </a:r>
            <a:r>
              <a:rPr lang="en-US" sz="20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 (False).</a:t>
            </a:r>
            <a:endParaRPr sz="2000" b="1" dirty="0">
              <a:solidFill>
                <a:schemeClr val="tx1">
                  <a:lumMod val="95000"/>
                  <a:lumOff val="5000"/>
                </a:schemeClr>
              </a:solidFill>
              <a:latin typeface="Georgia" panose="02040502050405020303" pitchFamily="18" charset="0"/>
              <a:ea typeface="Georgia"/>
              <a:cs typeface="Georgia"/>
              <a:sym typeface="Georgia"/>
            </a:endParaRPr>
          </a:p>
        </p:txBody>
      </p:sp>
      <p:sp>
        <p:nvSpPr>
          <p:cNvPr id="116" name="Google Shape;116;p11"/>
          <p:cNvSpPr txBox="1"/>
          <p:nvPr/>
        </p:nvSpPr>
        <p:spPr>
          <a:xfrm>
            <a:off x="8737854" y="124701"/>
            <a:ext cx="120014" cy="20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5</a:t>
            </a:r>
            <a:endParaRPr sz="14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" name="Google Shape;115;p11">
            <a:extLst>
              <a:ext uri="{FF2B5EF4-FFF2-40B4-BE49-F238E27FC236}">
                <a16:creationId xmlns:a16="http://schemas.microsoft.com/office/drawing/2014/main" id="{C21987D4-3C76-4740-8BC8-7115A18AA028}"/>
              </a:ext>
            </a:extLst>
          </p:cNvPr>
          <p:cNvSpPr txBox="1"/>
          <p:nvPr/>
        </p:nvSpPr>
        <p:spPr>
          <a:xfrm>
            <a:off x="-498333" y="3396202"/>
            <a:ext cx="6619702" cy="289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81380" lvl="0">
              <a:lnSpc>
                <a:spcPct val="114000"/>
              </a:lnSpc>
            </a:pPr>
            <a:r>
              <a:rPr lang="en-US" sz="2000" b="1" dirty="0">
                <a:solidFill>
                  <a:srgbClr val="FF0000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Si</a:t>
            </a:r>
            <a:r>
              <a:rPr lang="en-US" sz="2000" dirty="0">
                <a:solidFill>
                  <a:srgbClr val="20212B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 </a:t>
            </a:r>
            <a:r>
              <a:rPr lang="es-MX" sz="2000" b="1" i="1" dirty="0">
                <a:solidFill>
                  <a:srgbClr val="00B050"/>
                </a:solidFill>
                <a:latin typeface="Georgia"/>
              </a:rPr>
              <a:t>Expresión Lógica</a:t>
            </a:r>
            <a:r>
              <a:rPr lang="en-US" sz="2000" dirty="0">
                <a:solidFill>
                  <a:srgbClr val="20212B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 </a:t>
            </a:r>
            <a:r>
              <a:rPr lang="es-MX" sz="2000" b="1" i="1" dirty="0">
                <a:solidFill>
                  <a:srgbClr val="00B050"/>
                </a:solidFill>
                <a:latin typeface="Georgia"/>
              </a:rPr>
              <a:t>(condición)</a:t>
            </a:r>
            <a:r>
              <a:rPr lang="en-US" sz="2000" dirty="0">
                <a:solidFill>
                  <a:srgbClr val="00B050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Entonces</a:t>
            </a:r>
            <a:endParaRPr lang="en-US" sz="2000" b="1" dirty="0">
              <a:solidFill>
                <a:srgbClr val="FF0000"/>
              </a:solidFill>
              <a:latin typeface="Georgia" panose="02040502050405020303" pitchFamily="18" charset="0"/>
              <a:ea typeface="Georgia"/>
              <a:cs typeface="Georgia"/>
              <a:sym typeface="Georgia"/>
            </a:endParaRPr>
          </a:p>
          <a:p>
            <a:pPr marL="881380" lvl="3">
              <a:lnSpc>
                <a:spcPct val="114000"/>
              </a:lnSpc>
            </a:pPr>
            <a:r>
              <a:rPr lang="en-US" sz="2000" dirty="0">
                <a:solidFill>
                  <a:srgbClr val="20212B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	     Parte del algoritmo a ejecutar si la   </a:t>
            </a:r>
          </a:p>
          <a:p>
            <a:pPr marL="881380" lvl="3">
              <a:lnSpc>
                <a:spcPct val="114000"/>
              </a:lnSpc>
            </a:pPr>
            <a:r>
              <a:rPr lang="en-US" sz="2000" i="1" dirty="0">
                <a:solidFill>
                  <a:srgbClr val="20212B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      ExpresiónLógica </a:t>
            </a:r>
            <a:r>
              <a:rPr lang="en-US" sz="2000" dirty="0">
                <a:solidFill>
                  <a:srgbClr val="20212B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es True</a:t>
            </a:r>
            <a:endParaRPr sz="2000" dirty="0">
              <a:latin typeface="Georgia" panose="02040502050405020303" pitchFamily="18" charset="0"/>
              <a:ea typeface="Georgia"/>
              <a:cs typeface="Georgia"/>
              <a:sym typeface="Georgia"/>
            </a:endParaRPr>
          </a:p>
          <a:p>
            <a:pPr marL="881380" marR="0" lvl="0" indent="0" algn="l" rtl="0">
              <a:lnSpc>
                <a:spcPct val="114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latin typeface="Georgia" panose="02040502050405020303" pitchFamily="18" charset="0"/>
                <a:sym typeface="Georgia"/>
              </a:rPr>
              <a:t>SiNo</a:t>
            </a:r>
          </a:p>
          <a:p>
            <a:pPr marL="881380" marR="0" lvl="0" indent="0" algn="l" rtl="0">
              <a:lnSpc>
                <a:spcPct val="114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20212B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	      Parte del algoritmo a ejecutar si la    	  </a:t>
            </a:r>
          </a:p>
          <a:p>
            <a:pPr marL="881380" marR="0" lvl="0" indent="0" algn="l" rtl="0">
              <a:lnSpc>
                <a:spcPct val="114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20212B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       ExpresionLógica </a:t>
            </a:r>
            <a:r>
              <a:rPr lang="en-US" sz="2000" dirty="0">
                <a:solidFill>
                  <a:srgbClr val="20212B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es False</a:t>
            </a:r>
            <a:endParaRPr sz="2000" dirty="0">
              <a:latin typeface="Georgia" panose="02040502050405020303" pitchFamily="18" charset="0"/>
              <a:ea typeface="Georgia"/>
              <a:cs typeface="Georgia"/>
              <a:sym typeface="Georgia"/>
            </a:endParaRPr>
          </a:p>
          <a:p>
            <a:pPr marL="881380" marR="0" lvl="0" indent="0" algn="l" rtl="0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Fin Si</a:t>
            </a:r>
            <a:endParaRPr sz="2000" b="1" dirty="0">
              <a:solidFill>
                <a:srgbClr val="FF0000"/>
              </a:solidFill>
              <a:latin typeface="Georgia" panose="02040502050405020303" pitchFamily="18" charset="0"/>
              <a:ea typeface="Georgia"/>
              <a:cs typeface="Georgia"/>
              <a:sym typeface="Georgia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188A101C-20F7-485A-850B-C13EA86381F4}"/>
              </a:ext>
            </a:extLst>
          </p:cNvPr>
          <p:cNvGrpSpPr/>
          <p:nvPr/>
        </p:nvGrpSpPr>
        <p:grpSpPr>
          <a:xfrm>
            <a:off x="5660548" y="3429000"/>
            <a:ext cx="3210997" cy="3106163"/>
            <a:chOff x="5210977" y="3162832"/>
            <a:chExt cx="3210997" cy="3106163"/>
          </a:xfrm>
        </p:grpSpPr>
        <p:sp>
          <p:nvSpPr>
            <p:cNvPr id="6" name="Google Shape;124;p12">
              <a:extLst>
                <a:ext uri="{FF2B5EF4-FFF2-40B4-BE49-F238E27FC236}">
                  <a16:creationId xmlns:a16="http://schemas.microsoft.com/office/drawing/2014/main" id="{2E83293B-E954-4408-ABB0-E471AF60F369}"/>
                </a:ext>
              </a:extLst>
            </p:cNvPr>
            <p:cNvSpPr/>
            <p:nvPr/>
          </p:nvSpPr>
          <p:spPr>
            <a:xfrm>
              <a:off x="5779231" y="3448582"/>
              <a:ext cx="1000125" cy="856615"/>
            </a:xfrm>
            <a:custGeom>
              <a:avLst/>
              <a:gdLst/>
              <a:ahLst/>
              <a:cxnLst/>
              <a:rect l="l" t="t" r="r" b="b"/>
              <a:pathLst>
                <a:path w="1000125" h="856614" extrusionOk="0">
                  <a:moveTo>
                    <a:pt x="499872" y="0"/>
                  </a:moveTo>
                  <a:lnTo>
                    <a:pt x="0" y="428244"/>
                  </a:lnTo>
                  <a:lnTo>
                    <a:pt x="499872" y="856488"/>
                  </a:lnTo>
                  <a:lnTo>
                    <a:pt x="999744" y="428244"/>
                  </a:lnTo>
                  <a:lnTo>
                    <a:pt x="499872" y="0"/>
                  </a:lnTo>
                  <a:close/>
                </a:path>
              </a:pathLst>
            </a:custGeom>
            <a:solidFill>
              <a:srgbClr val="52538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7" name="Google Shape;125;p12">
              <a:extLst>
                <a:ext uri="{FF2B5EF4-FFF2-40B4-BE49-F238E27FC236}">
                  <a16:creationId xmlns:a16="http://schemas.microsoft.com/office/drawing/2014/main" id="{A5EAA62C-01CB-4632-8A12-B4A02B617F20}"/>
                </a:ext>
              </a:extLst>
            </p:cNvPr>
            <p:cNvSpPr/>
            <p:nvPr/>
          </p:nvSpPr>
          <p:spPr>
            <a:xfrm>
              <a:off x="5779231" y="3448582"/>
              <a:ext cx="1000125" cy="856615"/>
            </a:xfrm>
            <a:custGeom>
              <a:avLst/>
              <a:gdLst/>
              <a:ahLst/>
              <a:cxnLst/>
              <a:rect l="l" t="t" r="r" b="b"/>
              <a:pathLst>
                <a:path w="1000125" h="856614" extrusionOk="0">
                  <a:moveTo>
                    <a:pt x="0" y="428244"/>
                  </a:moveTo>
                  <a:lnTo>
                    <a:pt x="499872" y="0"/>
                  </a:lnTo>
                  <a:lnTo>
                    <a:pt x="999744" y="428244"/>
                  </a:lnTo>
                  <a:lnTo>
                    <a:pt x="499872" y="856488"/>
                  </a:lnTo>
                  <a:lnTo>
                    <a:pt x="0" y="428244"/>
                  </a:lnTo>
                  <a:close/>
                </a:path>
              </a:pathLst>
            </a:custGeom>
            <a:noFill/>
            <a:ln w="19800" cap="flat" cmpd="sng">
              <a:solidFill>
                <a:srgbClr val="3A3A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8" name="Google Shape;126;p12">
              <a:extLst>
                <a:ext uri="{FF2B5EF4-FFF2-40B4-BE49-F238E27FC236}">
                  <a16:creationId xmlns:a16="http://schemas.microsoft.com/office/drawing/2014/main" id="{37AFA5F9-0379-4A83-9A6D-FA59EA76ACAC}"/>
                </a:ext>
              </a:extLst>
            </p:cNvPr>
            <p:cNvSpPr txBox="1"/>
            <p:nvPr/>
          </p:nvSpPr>
          <p:spPr>
            <a:xfrm>
              <a:off x="5210977" y="3774583"/>
              <a:ext cx="2104373" cy="285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17145" marR="9525" lvl="0" indent="63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Si </a:t>
              </a:r>
              <a:r>
                <a:rPr lang="en-US" sz="1100" dirty="0" err="1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lado</a:t>
              </a:r>
              <a:r>
                <a:rPr lang="en-US" sz="1100" dirty="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 &gt;= 1</a:t>
              </a:r>
              <a:endParaRPr sz="1100" dirty="0"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9" name="Google Shape;127;p12">
              <a:extLst>
                <a:ext uri="{FF2B5EF4-FFF2-40B4-BE49-F238E27FC236}">
                  <a16:creationId xmlns:a16="http://schemas.microsoft.com/office/drawing/2014/main" id="{E52DFA40-5B99-4D09-8D73-91FA9FA6565C}"/>
                </a:ext>
              </a:extLst>
            </p:cNvPr>
            <p:cNvSpPr txBox="1"/>
            <p:nvPr/>
          </p:nvSpPr>
          <p:spPr>
            <a:xfrm>
              <a:off x="7207219" y="3591838"/>
              <a:ext cx="1214755" cy="571500"/>
            </a:xfrm>
            <a:prstGeom prst="rect">
              <a:avLst/>
            </a:prstGeom>
            <a:solidFill>
              <a:srgbClr val="525389"/>
            </a:solidFill>
            <a:ln w="19800" cap="flat" cmpd="sng">
              <a:solidFill>
                <a:srgbClr val="3A3A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635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 err="1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areaCuadrado</a:t>
              </a:r>
              <a:endParaRPr sz="1100" dirty="0">
                <a:latin typeface="Georgia"/>
                <a:ea typeface="Georgia"/>
                <a:cs typeface="Georgia"/>
                <a:sym typeface="Georgi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← lado ^2</a:t>
              </a:r>
              <a:endParaRPr sz="1100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28;p12">
              <a:extLst>
                <a:ext uri="{FF2B5EF4-FFF2-40B4-BE49-F238E27FC236}">
                  <a16:creationId xmlns:a16="http://schemas.microsoft.com/office/drawing/2014/main" id="{31CD4087-A1C1-432A-A98D-7BC936FDEE31}"/>
                </a:ext>
              </a:extLst>
            </p:cNvPr>
            <p:cNvSpPr txBox="1"/>
            <p:nvPr/>
          </p:nvSpPr>
          <p:spPr>
            <a:xfrm>
              <a:off x="5655787" y="4804942"/>
              <a:ext cx="1214755" cy="571500"/>
            </a:xfrm>
            <a:prstGeom prst="rect">
              <a:avLst/>
            </a:prstGeom>
            <a:solidFill>
              <a:srgbClr val="525389"/>
            </a:solidFill>
            <a:ln w="19800" cap="flat" cmpd="sng">
              <a:solidFill>
                <a:srgbClr val="3A3A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81915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El valor para el lado no puede</a:t>
              </a:r>
              <a:endParaRPr sz="1100" dirty="0">
                <a:latin typeface="Georgia"/>
                <a:ea typeface="Georgia"/>
                <a:cs typeface="Georgia"/>
                <a:sym typeface="Georgia"/>
              </a:endParaRPr>
            </a:p>
            <a:p>
              <a:pPr marL="95885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ser menor a uno</a:t>
              </a:r>
              <a:endParaRPr sz="1100" dirty="0"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1" name="Google Shape;129;p12">
              <a:extLst>
                <a:ext uri="{FF2B5EF4-FFF2-40B4-BE49-F238E27FC236}">
                  <a16:creationId xmlns:a16="http://schemas.microsoft.com/office/drawing/2014/main" id="{0D83D0E4-CABE-4079-A8FE-14F2ED74356D}"/>
                </a:ext>
              </a:extLst>
            </p:cNvPr>
            <p:cNvSpPr/>
            <p:nvPr/>
          </p:nvSpPr>
          <p:spPr>
            <a:xfrm>
              <a:off x="6225637" y="3162832"/>
              <a:ext cx="103505" cy="285750"/>
            </a:xfrm>
            <a:custGeom>
              <a:avLst/>
              <a:gdLst/>
              <a:ahLst/>
              <a:cxnLst/>
              <a:rect l="l" t="t" r="r" b="b"/>
              <a:pathLst>
                <a:path w="103505" h="285750" extrusionOk="0">
                  <a:moveTo>
                    <a:pt x="7112" y="189484"/>
                  </a:moveTo>
                  <a:lnTo>
                    <a:pt x="1016" y="193040"/>
                  </a:lnTo>
                  <a:lnTo>
                    <a:pt x="0" y="196850"/>
                  </a:lnTo>
                  <a:lnTo>
                    <a:pt x="1777" y="199898"/>
                  </a:lnTo>
                  <a:lnTo>
                    <a:pt x="51181" y="285750"/>
                  </a:lnTo>
                  <a:lnTo>
                    <a:pt x="58608" y="273177"/>
                  </a:lnTo>
                  <a:lnTo>
                    <a:pt x="44957" y="273177"/>
                  </a:lnTo>
                  <a:lnTo>
                    <a:pt x="45088" y="249738"/>
                  </a:lnTo>
                  <a:lnTo>
                    <a:pt x="12700" y="193548"/>
                  </a:lnTo>
                  <a:lnTo>
                    <a:pt x="10922" y="190500"/>
                  </a:lnTo>
                  <a:lnTo>
                    <a:pt x="7112" y="189484"/>
                  </a:lnTo>
                  <a:close/>
                </a:path>
                <a:path w="103505" h="285750" extrusionOk="0">
                  <a:moveTo>
                    <a:pt x="45088" y="249738"/>
                  </a:moveTo>
                  <a:lnTo>
                    <a:pt x="44957" y="273177"/>
                  </a:lnTo>
                  <a:lnTo>
                    <a:pt x="57657" y="273177"/>
                  </a:lnTo>
                  <a:lnTo>
                    <a:pt x="57675" y="270002"/>
                  </a:lnTo>
                  <a:lnTo>
                    <a:pt x="45847" y="270002"/>
                  </a:lnTo>
                  <a:lnTo>
                    <a:pt x="51373" y="260640"/>
                  </a:lnTo>
                  <a:lnTo>
                    <a:pt x="45088" y="249738"/>
                  </a:lnTo>
                  <a:close/>
                </a:path>
                <a:path w="103505" h="285750" extrusionOk="0">
                  <a:moveTo>
                    <a:pt x="96393" y="189992"/>
                  </a:moveTo>
                  <a:lnTo>
                    <a:pt x="92456" y="191008"/>
                  </a:lnTo>
                  <a:lnTo>
                    <a:pt x="90677" y="194056"/>
                  </a:lnTo>
                  <a:lnTo>
                    <a:pt x="57808" y="249738"/>
                  </a:lnTo>
                  <a:lnTo>
                    <a:pt x="57657" y="273177"/>
                  </a:lnTo>
                  <a:lnTo>
                    <a:pt x="58608" y="273177"/>
                  </a:lnTo>
                  <a:lnTo>
                    <a:pt x="101600" y="200406"/>
                  </a:lnTo>
                  <a:lnTo>
                    <a:pt x="103377" y="197485"/>
                  </a:lnTo>
                  <a:lnTo>
                    <a:pt x="102362" y="193548"/>
                  </a:lnTo>
                  <a:lnTo>
                    <a:pt x="99313" y="191770"/>
                  </a:lnTo>
                  <a:lnTo>
                    <a:pt x="96393" y="189992"/>
                  </a:lnTo>
                  <a:close/>
                </a:path>
                <a:path w="103505" h="285750" extrusionOk="0">
                  <a:moveTo>
                    <a:pt x="51373" y="260640"/>
                  </a:moveTo>
                  <a:lnTo>
                    <a:pt x="45847" y="270002"/>
                  </a:lnTo>
                  <a:lnTo>
                    <a:pt x="56768" y="270002"/>
                  </a:lnTo>
                  <a:lnTo>
                    <a:pt x="51373" y="260640"/>
                  </a:lnTo>
                  <a:close/>
                </a:path>
                <a:path w="103505" h="285750" extrusionOk="0">
                  <a:moveTo>
                    <a:pt x="57788" y="249772"/>
                  </a:moveTo>
                  <a:lnTo>
                    <a:pt x="51373" y="260640"/>
                  </a:lnTo>
                  <a:lnTo>
                    <a:pt x="56768" y="270002"/>
                  </a:lnTo>
                  <a:lnTo>
                    <a:pt x="57675" y="270002"/>
                  </a:lnTo>
                  <a:lnTo>
                    <a:pt x="57788" y="249772"/>
                  </a:lnTo>
                  <a:close/>
                </a:path>
                <a:path w="103505" h="285750" extrusionOk="0">
                  <a:moveTo>
                    <a:pt x="59181" y="0"/>
                  </a:moveTo>
                  <a:lnTo>
                    <a:pt x="46481" y="0"/>
                  </a:lnTo>
                  <a:lnTo>
                    <a:pt x="45088" y="249738"/>
                  </a:lnTo>
                  <a:lnTo>
                    <a:pt x="51373" y="260640"/>
                  </a:lnTo>
                  <a:lnTo>
                    <a:pt x="57788" y="249772"/>
                  </a:lnTo>
                  <a:lnTo>
                    <a:pt x="59181" y="0"/>
                  </a:lnTo>
                  <a:close/>
                </a:path>
              </a:pathLst>
            </a:custGeom>
            <a:solidFill>
              <a:srgbClr val="52538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2" name="Google Shape;130;p12">
              <a:extLst>
                <a:ext uri="{FF2B5EF4-FFF2-40B4-BE49-F238E27FC236}">
                  <a16:creationId xmlns:a16="http://schemas.microsoft.com/office/drawing/2014/main" id="{D960AEDA-2DFE-4051-B329-AED7BF8DB9D5}"/>
                </a:ext>
              </a:extLst>
            </p:cNvPr>
            <p:cNvSpPr/>
            <p:nvPr/>
          </p:nvSpPr>
          <p:spPr>
            <a:xfrm>
              <a:off x="6778213" y="3825644"/>
              <a:ext cx="428625" cy="103505"/>
            </a:xfrm>
            <a:custGeom>
              <a:avLst/>
              <a:gdLst/>
              <a:ahLst/>
              <a:cxnLst/>
              <a:rect l="l" t="t" r="r" b="b"/>
              <a:pathLst>
                <a:path w="428625" h="103504" extrusionOk="0">
                  <a:moveTo>
                    <a:pt x="392627" y="58207"/>
                  </a:moveTo>
                  <a:lnTo>
                    <a:pt x="336550" y="90678"/>
                  </a:lnTo>
                  <a:lnTo>
                    <a:pt x="333502" y="92329"/>
                  </a:lnTo>
                  <a:lnTo>
                    <a:pt x="332486" y="96266"/>
                  </a:lnTo>
                  <a:lnTo>
                    <a:pt x="334137" y="99314"/>
                  </a:lnTo>
                  <a:lnTo>
                    <a:pt x="335915" y="102362"/>
                  </a:lnTo>
                  <a:lnTo>
                    <a:pt x="339852" y="103378"/>
                  </a:lnTo>
                  <a:lnTo>
                    <a:pt x="417665" y="58293"/>
                  </a:lnTo>
                  <a:lnTo>
                    <a:pt x="392627" y="58207"/>
                  </a:lnTo>
                  <a:close/>
                </a:path>
                <a:path w="428625" h="103504" extrusionOk="0">
                  <a:moveTo>
                    <a:pt x="403514" y="51903"/>
                  </a:moveTo>
                  <a:lnTo>
                    <a:pt x="392627" y="58207"/>
                  </a:lnTo>
                  <a:lnTo>
                    <a:pt x="416052" y="58293"/>
                  </a:lnTo>
                  <a:lnTo>
                    <a:pt x="416052" y="57404"/>
                  </a:lnTo>
                  <a:lnTo>
                    <a:pt x="412877" y="57404"/>
                  </a:lnTo>
                  <a:lnTo>
                    <a:pt x="403514" y="51903"/>
                  </a:lnTo>
                  <a:close/>
                </a:path>
                <a:path w="428625" h="103504" extrusionOk="0">
                  <a:moveTo>
                    <a:pt x="340233" y="0"/>
                  </a:moveTo>
                  <a:lnTo>
                    <a:pt x="336296" y="1016"/>
                  </a:lnTo>
                  <a:lnTo>
                    <a:pt x="334518" y="4064"/>
                  </a:lnTo>
                  <a:lnTo>
                    <a:pt x="332740" y="6985"/>
                  </a:lnTo>
                  <a:lnTo>
                    <a:pt x="333756" y="10922"/>
                  </a:lnTo>
                  <a:lnTo>
                    <a:pt x="392626" y="45507"/>
                  </a:lnTo>
                  <a:lnTo>
                    <a:pt x="416052" y="45593"/>
                  </a:lnTo>
                  <a:lnTo>
                    <a:pt x="416052" y="58293"/>
                  </a:lnTo>
                  <a:lnTo>
                    <a:pt x="417665" y="58293"/>
                  </a:lnTo>
                  <a:lnTo>
                    <a:pt x="428625" y="51943"/>
                  </a:lnTo>
                  <a:lnTo>
                    <a:pt x="340233" y="0"/>
                  </a:lnTo>
                  <a:close/>
                </a:path>
                <a:path w="428625" h="103504" extrusionOk="0">
                  <a:moveTo>
                    <a:pt x="0" y="44069"/>
                  </a:moveTo>
                  <a:lnTo>
                    <a:pt x="0" y="56769"/>
                  </a:lnTo>
                  <a:lnTo>
                    <a:pt x="392627" y="58207"/>
                  </a:lnTo>
                  <a:lnTo>
                    <a:pt x="403514" y="51903"/>
                  </a:lnTo>
                  <a:lnTo>
                    <a:pt x="392626" y="45507"/>
                  </a:lnTo>
                  <a:lnTo>
                    <a:pt x="0" y="44069"/>
                  </a:lnTo>
                  <a:close/>
                </a:path>
                <a:path w="428625" h="103504" extrusionOk="0">
                  <a:moveTo>
                    <a:pt x="412877" y="46482"/>
                  </a:moveTo>
                  <a:lnTo>
                    <a:pt x="403514" y="51903"/>
                  </a:lnTo>
                  <a:lnTo>
                    <a:pt x="412877" y="57404"/>
                  </a:lnTo>
                  <a:lnTo>
                    <a:pt x="412877" y="46482"/>
                  </a:lnTo>
                  <a:close/>
                </a:path>
                <a:path w="428625" h="103504" extrusionOk="0">
                  <a:moveTo>
                    <a:pt x="416052" y="46482"/>
                  </a:moveTo>
                  <a:lnTo>
                    <a:pt x="412877" y="46482"/>
                  </a:lnTo>
                  <a:lnTo>
                    <a:pt x="412877" y="57404"/>
                  </a:lnTo>
                  <a:lnTo>
                    <a:pt x="416052" y="57404"/>
                  </a:lnTo>
                  <a:lnTo>
                    <a:pt x="416052" y="46482"/>
                  </a:lnTo>
                  <a:close/>
                </a:path>
                <a:path w="428625" h="103504" extrusionOk="0">
                  <a:moveTo>
                    <a:pt x="392626" y="45507"/>
                  </a:moveTo>
                  <a:lnTo>
                    <a:pt x="403514" y="51903"/>
                  </a:lnTo>
                  <a:lnTo>
                    <a:pt x="412877" y="46482"/>
                  </a:lnTo>
                  <a:lnTo>
                    <a:pt x="416052" y="46482"/>
                  </a:lnTo>
                  <a:lnTo>
                    <a:pt x="416052" y="45593"/>
                  </a:lnTo>
                  <a:lnTo>
                    <a:pt x="392626" y="45507"/>
                  </a:lnTo>
                  <a:close/>
                </a:path>
              </a:pathLst>
            </a:custGeom>
            <a:solidFill>
              <a:srgbClr val="52538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3" name="Google Shape;131;p12">
              <a:extLst>
                <a:ext uri="{FF2B5EF4-FFF2-40B4-BE49-F238E27FC236}">
                  <a16:creationId xmlns:a16="http://schemas.microsoft.com/office/drawing/2014/main" id="{EA435F0F-2A1F-4451-866F-2F8EB4D1A6C0}"/>
                </a:ext>
              </a:extLst>
            </p:cNvPr>
            <p:cNvSpPr/>
            <p:nvPr/>
          </p:nvSpPr>
          <p:spPr>
            <a:xfrm>
              <a:off x="6214079" y="4304054"/>
              <a:ext cx="103505" cy="500380"/>
            </a:xfrm>
            <a:custGeom>
              <a:avLst/>
              <a:gdLst/>
              <a:ahLst/>
              <a:cxnLst/>
              <a:rect l="l" t="t" r="r" b="b"/>
              <a:pathLst>
                <a:path w="103505" h="500379" extrusionOk="0">
                  <a:moveTo>
                    <a:pt x="7365" y="402971"/>
                  </a:moveTo>
                  <a:lnTo>
                    <a:pt x="4190" y="404622"/>
                  </a:lnTo>
                  <a:lnTo>
                    <a:pt x="1143" y="406400"/>
                  </a:lnTo>
                  <a:lnTo>
                    <a:pt x="0" y="410210"/>
                  </a:lnTo>
                  <a:lnTo>
                    <a:pt x="49021" y="500380"/>
                  </a:lnTo>
                  <a:lnTo>
                    <a:pt x="56786" y="487934"/>
                  </a:lnTo>
                  <a:lnTo>
                    <a:pt x="55752" y="487934"/>
                  </a:lnTo>
                  <a:lnTo>
                    <a:pt x="43052" y="487553"/>
                  </a:lnTo>
                  <a:lnTo>
                    <a:pt x="43761" y="464091"/>
                  </a:lnTo>
                  <a:lnTo>
                    <a:pt x="11175" y="404113"/>
                  </a:lnTo>
                  <a:lnTo>
                    <a:pt x="7365" y="402971"/>
                  </a:lnTo>
                  <a:close/>
                </a:path>
                <a:path w="103505" h="500379" extrusionOk="0">
                  <a:moveTo>
                    <a:pt x="43761" y="464091"/>
                  </a:moveTo>
                  <a:lnTo>
                    <a:pt x="43052" y="487553"/>
                  </a:lnTo>
                  <a:lnTo>
                    <a:pt x="55752" y="487934"/>
                  </a:lnTo>
                  <a:lnTo>
                    <a:pt x="55848" y="484759"/>
                  </a:lnTo>
                  <a:lnTo>
                    <a:pt x="54990" y="484759"/>
                  </a:lnTo>
                  <a:lnTo>
                    <a:pt x="44068" y="484378"/>
                  </a:lnTo>
                  <a:lnTo>
                    <a:pt x="49793" y="475192"/>
                  </a:lnTo>
                  <a:lnTo>
                    <a:pt x="43761" y="464091"/>
                  </a:lnTo>
                  <a:close/>
                </a:path>
                <a:path w="103505" h="500379" extrusionOk="0">
                  <a:moveTo>
                    <a:pt x="96519" y="405638"/>
                  </a:moveTo>
                  <a:lnTo>
                    <a:pt x="92582" y="406527"/>
                  </a:lnTo>
                  <a:lnTo>
                    <a:pt x="56461" y="464491"/>
                  </a:lnTo>
                  <a:lnTo>
                    <a:pt x="55752" y="487934"/>
                  </a:lnTo>
                  <a:lnTo>
                    <a:pt x="56786" y="487934"/>
                  </a:lnTo>
                  <a:lnTo>
                    <a:pt x="103377" y="413258"/>
                  </a:lnTo>
                  <a:lnTo>
                    <a:pt x="102488" y="409448"/>
                  </a:lnTo>
                  <a:lnTo>
                    <a:pt x="99440" y="407543"/>
                  </a:lnTo>
                  <a:lnTo>
                    <a:pt x="96519" y="405638"/>
                  </a:lnTo>
                  <a:close/>
                </a:path>
                <a:path w="103505" h="500379" extrusionOk="0">
                  <a:moveTo>
                    <a:pt x="49793" y="475192"/>
                  </a:moveTo>
                  <a:lnTo>
                    <a:pt x="44068" y="484378"/>
                  </a:lnTo>
                  <a:lnTo>
                    <a:pt x="54990" y="484759"/>
                  </a:lnTo>
                  <a:lnTo>
                    <a:pt x="49793" y="475192"/>
                  </a:lnTo>
                  <a:close/>
                </a:path>
                <a:path w="103505" h="500379" extrusionOk="0">
                  <a:moveTo>
                    <a:pt x="56461" y="464491"/>
                  </a:moveTo>
                  <a:lnTo>
                    <a:pt x="49793" y="475192"/>
                  </a:lnTo>
                  <a:lnTo>
                    <a:pt x="54990" y="484759"/>
                  </a:lnTo>
                  <a:lnTo>
                    <a:pt x="55848" y="484759"/>
                  </a:lnTo>
                  <a:lnTo>
                    <a:pt x="56461" y="464491"/>
                  </a:lnTo>
                  <a:close/>
                </a:path>
                <a:path w="103505" h="500379" extrusionOk="0">
                  <a:moveTo>
                    <a:pt x="57784" y="0"/>
                  </a:moveTo>
                  <a:lnTo>
                    <a:pt x="43761" y="464091"/>
                  </a:lnTo>
                  <a:lnTo>
                    <a:pt x="49793" y="475192"/>
                  </a:lnTo>
                  <a:lnTo>
                    <a:pt x="56461" y="464491"/>
                  </a:lnTo>
                  <a:lnTo>
                    <a:pt x="70484" y="381"/>
                  </a:lnTo>
                  <a:lnTo>
                    <a:pt x="57784" y="0"/>
                  </a:lnTo>
                  <a:close/>
                </a:path>
              </a:pathLst>
            </a:custGeom>
            <a:solidFill>
              <a:srgbClr val="52538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4" name="Google Shape;132;p12">
              <a:extLst>
                <a:ext uri="{FF2B5EF4-FFF2-40B4-BE49-F238E27FC236}">
                  <a16:creationId xmlns:a16="http://schemas.microsoft.com/office/drawing/2014/main" id="{6B04B306-22C4-4F1B-80C1-E126E9BE261D}"/>
                </a:ext>
              </a:extLst>
            </p:cNvPr>
            <p:cNvSpPr txBox="1"/>
            <p:nvPr/>
          </p:nvSpPr>
          <p:spPr>
            <a:xfrm>
              <a:off x="6876131" y="3493001"/>
              <a:ext cx="122555" cy="1600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>
                  <a:latin typeface="Georgia"/>
                  <a:ea typeface="Georgia"/>
                  <a:cs typeface="Georgia"/>
                  <a:sym typeface="Georgia"/>
                </a:rPr>
                <a:t>si</a:t>
              </a:r>
              <a:endParaRPr sz="1050" dirty="0"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5" name="Google Shape;133;p12">
              <a:extLst>
                <a:ext uri="{FF2B5EF4-FFF2-40B4-BE49-F238E27FC236}">
                  <a16:creationId xmlns:a16="http://schemas.microsoft.com/office/drawing/2014/main" id="{651830CC-FE04-4E14-BB24-1C44DF9C6EF0}"/>
                </a:ext>
              </a:extLst>
            </p:cNvPr>
            <p:cNvSpPr txBox="1"/>
            <p:nvPr/>
          </p:nvSpPr>
          <p:spPr>
            <a:xfrm>
              <a:off x="5926678" y="4442707"/>
              <a:ext cx="177165" cy="1600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>
                  <a:latin typeface="Georgia"/>
                  <a:ea typeface="Georgia"/>
                  <a:cs typeface="Georgia"/>
                  <a:sym typeface="Georgia"/>
                </a:rPr>
                <a:t>no</a:t>
              </a:r>
              <a:endParaRPr sz="1050" dirty="0"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6" name="Google Shape;134;p12">
              <a:extLst>
                <a:ext uri="{FF2B5EF4-FFF2-40B4-BE49-F238E27FC236}">
                  <a16:creationId xmlns:a16="http://schemas.microsoft.com/office/drawing/2014/main" id="{99C2A903-11FB-4D36-BB77-57640CB1985B}"/>
                </a:ext>
              </a:extLst>
            </p:cNvPr>
            <p:cNvSpPr txBox="1"/>
            <p:nvPr/>
          </p:nvSpPr>
          <p:spPr>
            <a:xfrm>
              <a:off x="5666456" y="5775730"/>
              <a:ext cx="1203960" cy="493265"/>
            </a:xfrm>
            <a:prstGeom prst="rect">
              <a:avLst/>
            </a:prstGeom>
            <a:solidFill>
              <a:srgbClr val="525389"/>
            </a:solidFill>
            <a:ln w="19800" cap="flat" cmpd="sng">
              <a:solidFill>
                <a:srgbClr val="3A3A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Continua el</a:t>
              </a:r>
              <a:endParaRPr sz="1100" dirty="0">
                <a:latin typeface="Georgia"/>
                <a:ea typeface="Georgia"/>
                <a:cs typeface="Georgia"/>
                <a:sym typeface="Georgi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flujo</a:t>
              </a:r>
              <a:endParaRPr sz="1100" dirty="0"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7" name="Google Shape;135;p12">
              <a:extLst>
                <a:ext uri="{FF2B5EF4-FFF2-40B4-BE49-F238E27FC236}">
                  <a16:creationId xmlns:a16="http://schemas.microsoft.com/office/drawing/2014/main" id="{B7397519-1A1B-4F3E-A940-A501A70EB9A4}"/>
                </a:ext>
              </a:extLst>
            </p:cNvPr>
            <p:cNvSpPr/>
            <p:nvPr/>
          </p:nvSpPr>
          <p:spPr>
            <a:xfrm>
              <a:off x="6215095" y="5375553"/>
              <a:ext cx="103505" cy="398780"/>
            </a:xfrm>
            <a:custGeom>
              <a:avLst/>
              <a:gdLst/>
              <a:ahLst/>
              <a:cxnLst/>
              <a:rect l="l" t="t" r="r" b="b"/>
              <a:pathLst>
                <a:path w="103505" h="398779" extrusionOk="0">
                  <a:moveTo>
                    <a:pt x="6985" y="303149"/>
                  </a:moveTo>
                  <a:lnTo>
                    <a:pt x="3937" y="304926"/>
                  </a:lnTo>
                  <a:lnTo>
                    <a:pt x="1016" y="306705"/>
                  </a:lnTo>
                  <a:lnTo>
                    <a:pt x="0" y="310642"/>
                  </a:lnTo>
                  <a:lnTo>
                    <a:pt x="1778" y="313689"/>
                  </a:lnTo>
                  <a:lnTo>
                    <a:pt x="52705" y="398653"/>
                  </a:lnTo>
                  <a:lnTo>
                    <a:pt x="59852" y="386080"/>
                  </a:lnTo>
                  <a:lnTo>
                    <a:pt x="46228" y="386080"/>
                  </a:lnTo>
                  <a:lnTo>
                    <a:pt x="45948" y="362593"/>
                  </a:lnTo>
                  <a:lnTo>
                    <a:pt x="12700" y="307086"/>
                  </a:lnTo>
                  <a:lnTo>
                    <a:pt x="10922" y="304038"/>
                  </a:lnTo>
                  <a:lnTo>
                    <a:pt x="6985" y="303149"/>
                  </a:lnTo>
                  <a:close/>
                </a:path>
                <a:path w="103505" h="398779" extrusionOk="0">
                  <a:moveTo>
                    <a:pt x="45949" y="362595"/>
                  </a:moveTo>
                  <a:lnTo>
                    <a:pt x="46228" y="386080"/>
                  </a:lnTo>
                  <a:lnTo>
                    <a:pt x="58928" y="385953"/>
                  </a:lnTo>
                  <a:lnTo>
                    <a:pt x="58891" y="382905"/>
                  </a:lnTo>
                  <a:lnTo>
                    <a:pt x="47117" y="382905"/>
                  </a:lnTo>
                  <a:lnTo>
                    <a:pt x="52469" y="373479"/>
                  </a:lnTo>
                  <a:lnTo>
                    <a:pt x="45949" y="362595"/>
                  </a:lnTo>
                  <a:close/>
                </a:path>
                <a:path w="103505" h="398779" extrusionOk="0">
                  <a:moveTo>
                    <a:pt x="96266" y="302006"/>
                  </a:moveTo>
                  <a:lnTo>
                    <a:pt x="92329" y="303149"/>
                  </a:lnTo>
                  <a:lnTo>
                    <a:pt x="90678" y="306197"/>
                  </a:lnTo>
                  <a:lnTo>
                    <a:pt x="58651" y="362595"/>
                  </a:lnTo>
                  <a:lnTo>
                    <a:pt x="58928" y="385953"/>
                  </a:lnTo>
                  <a:lnTo>
                    <a:pt x="46228" y="386080"/>
                  </a:lnTo>
                  <a:lnTo>
                    <a:pt x="59852" y="386080"/>
                  </a:lnTo>
                  <a:lnTo>
                    <a:pt x="101727" y="312419"/>
                  </a:lnTo>
                  <a:lnTo>
                    <a:pt x="103378" y="309372"/>
                  </a:lnTo>
                  <a:lnTo>
                    <a:pt x="102362" y="305562"/>
                  </a:lnTo>
                  <a:lnTo>
                    <a:pt x="96266" y="302006"/>
                  </a:lnTo>
                  <a:close/>
                </a:path>
                <a:path w="103505" h="398779" extrusionOk="0">
                  <a:moveTo>
                    <a:pt x="52469" y="373479"/>
                  </a:moveTo>
                  <a:lnTo>
                    <a:pt x="47117" y="382905"/>
                  </a:lnTo>
                  <a:lnTo>
                    <a:pt x="58039" y="382778"/>
                  </a:lnTo>
                  <a:lnTo>
                    <a:pt x="52469" y="373479"/>
                  </a:lnTo>
                  <a:close/>
                </a:path>
                <a:path w="103505" h="398779" extrusionOk="0">
                  <a:moveTo>
                    <a:pt x="58651" y="362593"/>
                  </a:moveTo>
                  <a:lnTo>
                    <a:pt x="52469" y="373479"/>
                  </a:lnTo>
                  <a:lnTo>
                    <a:pt x="58039" y="382778"/>
                  </a:lnTo>
                  <a:lnTo>
                    <a:pt x="47117" y="382905"/>
                  </a:lnTo>
                  <a:lnTo>
                    <a:pt x="58891" y="382905"/>
                  </a:lnTo>
                  <a:lnTo>
                    <a:pt x="58651" y="362593"/>
                  </a:lnTo>
                  <a:close/>
                </a:path>
                <a:path w="103505" h="398779" extrusionOk="0">
                  <a:moveTo>
                    <a:pt x="54356" y="0"/>
                  </a:moveTo>
                  <a:lnTo>
                    <a:pt x="41656" y="254"/>
                  </a:lnTo>
                  <a:lnTo>
                    <a:pt x="45949" y="362595"/>
                  </a:lnTo>
                  <a:lnTo>
                    <a:pt x="52469" y="373479"/>
                  </a:lnTo>
                  <a:lnTo>
                    <a:pt x="58651" y="362593"/>
                  </a:lnTo>
                  <a:lnTo>
                    <a:pt x="54356" y="0"/>
                  </a:lnTo>
                  <a:close/>
                </a:path>
              </a:pathLst>
            </a:custGeom>
            <a:solidFill>
              <a:srgbClr val="52538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8" name="Google Shape;136;p12">
              <a:extLst>
                <a:ext uri="{FF2B5EF4-FFF2-40B4-BE49-F238E27FC236}">
                  <a16:creationId xmlns:a16="http://schemas.microsoft.com/office/drawing/2014/main" id="{26DA3E5D-F0EF-4152-A4F0-118BD96E9A09}"/>
                </a:ext>
              </a:extLst>
            </p:cNvPr>
            <p:cNvSpPr/>
            <p:nvPr/>
          </p:nvSpPr>
          <p:spPr>
            <a:xfrm>
              <a:off x="6869654" y="4162575"/>
              <a:ext cx="950594" cy="1938655"/>
            </a:xfrm>
            <a:custGeom>
              <a:avLst/>
              <a:gdLst/>
              <a:ahLst/>
              <a:cxnLst/>
              <a:rect l="l" t="t" r="r" b="b"/>
              <a:pathLst>
                <a:path w="950595" h="1938654" extrusionOk="0">
                  <a:moveTo>
                    <a:pt x="88645" y="1835023"/>
                  </a:moveTo>
                  <a:lnTo>
                    <a:pt x="0" y="1886712"/>
                  </a:lnTo>
                  <a:lnTo>
                    <a:pt x="88645" y="1938477"/>
                  </a:lnTo>
                  <a:lnTo>
                    <a:pt x="92456" y="1937448"/>
                  </a:lnTo>
                  <a:lnTo>
                    <a:pt x="96012" y="1931390"/>
                  </a:lnTo>
                  <a:lnTo>
                    <a:pt x="94995" y="1927504"/>
                  </a:lnTo>
                  <a:lnTo>
                    <a:pt x="35984" y="1893062"/>
                  </a:lnTo>
                  <a:lnTo>
                    <a:pt x="12572" y="1893062"/>
                  </a:lnTo>
                  <a:lnTo>
                    <a:pt x="12572" y="1880362"/>
                  </a:lnTo>
                  <a:lnTo>
                    <a:pt x="36213" y="1880362"/>
                  </a:lnTo>
                  <a:lnTo>
                    <a:pt x="94995" y="1846072"/>
                  </a:lnTo>
                  <a:lnTo>
                    <a:pt x="96012" y="1842135"/>
                  </a:lnTo>
                  <a:lnTo>
                    <a:pt x="92456" y="1836039"/>
                  </a:lnTo>
                  <a:lnTo>
                    <a:pt x="88645" y="1835023"/>
                  </a:lnTo>
                  <a:close/>
                </a:path>
                <a:path w="950595" h="1938654" extrusionOk="0">
                  <a:moveTo>
                    <a:pt x="36213" y="1880362"/>
                  </a:moveTo>
                  <a:lnTo>
                    <a:pt x="12572" y="1880362"/>
                  </a:lnTo>
                  <a:lnTo>
                    <a:pt x="12572" y="1893062"/>
                  </a:lnTo>
                  <a:lnTo>
                    <a:pt x="35984" y="1893062"/>
                  </a:lnTo>
                  <a:lnTo>
                    <a:pt x="34678" y="1892300"/>
                  </a:lnTo>
                  <a:lnTo>
                    <a:pt x="15747" y="1892300"/>
                  </a:lnTo>
                  <a:lnTo>
                    <a:pt x="15747" y="1881251"/>
                  </a:lnTo>
                  <a:lnTo>
                    <a:pt x="34689" y="1881251"/>
                  </a:lnTo>
                  <a:lnTo>
                    <a:pt x="36213" y="1880362"/>
                  </a:lnTo>
                  <a:close/>
                </a:path>
                <a:path w="950595" h="1938654" extrusionOk="0">
                  <a:moveTo>
                    <a:pt x="937386" y="1880362"/>
                  </a:moveTo>
                  <a:lnTo>
                    <a:pt x="36213" y="1880362"/>
                  </a:lnTo>
                  <a:lnTo>
                    <a:pt x="25215" y="1886777"/>
                  </a:lnTo>
                  <a:lnTo>
                    <a:pt x="35984" y="1893062"/>
                  </a:lnTo>
                  <a:lnTo>
                    <a:pt x="947293" y="1893062"/>
                  </a:lnTo>
                  <a:lnTo>
                    <a:pt x="950086" y="1890267"/>
                  </a:lnTo>
                  <a:lnTo>
                    <a:pt x="950086" y="1886712"/>
                  </a:lnTo>
                  <a:lnTo>
                    <a:pt x="937386" y="1886712"/>
                  </a:lnTo>
                  <a:lnTo>
                    <a:pt x="937386" y="1880362"/>
                  </a:lnTo>
                  <a:close/>
                </a:path>
                <a:path w="950595" h="1938654" extrusionOk="0">
                  <a:moveTo>
                    <a:pt x="15747" y="1881251"/>
                  </a:moveTo>
                  <a:lnTo>
                    <a:pt x="15747" y="1892300"/>
                  </a:lnTo>
                  <a:lnTo>
                    <a:pt x="25215" y="1886777"/>
                  </a:lnTo>
                  <a:lnTo>
                    <a:pt x="15747" y="1881251"/>
                  </a:lnTo>
                  <a:close/>
                </a:path>
                <a:path w="950595" h="1938654" extrusionOk="0">
                  <a:moveTo>
                    <a:pt x="25215" y="1886777"/>
                  </a:moveTo>
                  <a:lnTo>
                    <a:pt x="15747" y="1892300"/>
                  </a:lnTo>
                  <a:lnTo>
                    <a:pt x="34678" y="1892300"/>
                  </a:lnTo>
                  <a:lnTo>
                    <a:pt x="25215" y="1886777"/>
                  </a:lnTo>
                  <a:close/>
                </a:path>
                <a:path w="950595" h="1938654" extrusionOk="0">
                  <a:moveTo>
                    <a:pt x="34689" y="1881251"/>
                  </a:moveTo>
                  <a:lnTo>
                    <a:pt x="15747" y="1881251"/>
                  </a:lnTo>
                  <a:lnTo>
                    <a:pt x="25215" y="1886777"/>
                  </a:lnTo>
                  <a:lnTo>
                    <a:pt x="34689" y="1881251"/>
                  </a:lnTo>
                  <a:close/>
                </a:path>
                <a:path w="950595" h="1938654" extrusionOk="0">
                  <a:moveTo>
                    <a:pt x="950086" y="0"/>
                  </a:moveTo>
                  <a:lnTo>
                    <a:pt x="937386" y="0"/>
                  </a:lnTo>
                  <a:lnTo>
                    <a:pt x="937386" y="1886712"/>
                  </a:lnTo>
                  <a:lnTo>
                    <a:pt x="943736" y="1880362"/>
                  </a:lnTo>
                  <a:lnTo>
                    <a:pt x="950086" y="1880362"/>
                  </a:lnTo>
                  <a:lnTo>
                    <a:pt x="950086" y="0"/>
                  </a:lnTo>
                  <a:close/>
                </a:path>
                <a:path w="950595" h="1938654" extrusionOk="0">
                  <a:moveTo>
                    <a:pt x="950086" y="1880362"/>
                  </a:moveTo>
                  <a:lnTo>
                    <a:pt x="943736" y="1880362"/>
                  </a:lnTo>
                  <a:lnTo>
                    <a:pt x="937386" y="1886712"/>
                  </a:lnTo>
                  <a:lnTo>
                    <a:pt x="950086" y="1886712"/>
                  </a:lnTo>
                  <a:lnTo>
                    <a:pt x="950086" y="1880362"/>
                  </a:lnTo>
                  <a:close/>
                </a:path>
              </a:pathLst>
            </a:custGeom>
            <a:solidFill>
              <a:srgbClr val="52538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235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937</Words>
  <Application>Microsoft Office PowerPoint</Application>
  <PresentationFormat>Presentación en pantalla (4:3)</PresentationFormat>
  <Paragraphs>235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Gothic</vt:lpstr>
      <vt:lpstr>Georgia</vt:lpstr>
      <vt:lpstr>Times New Roman</vt:lpstr>
      <vt:lpstr>Trebuchet MS</vt:lpstr>
      <vt:lpstr>Office Theme</vt:lpstr>
      <vt:lpstr>Presentación de PowerPoint</vt:lpstr>
      <vt:lpstr>Estructuras de decisión</vt:lpstr>
      <vt:lpstr>Estructuras de decisión</vt:lpstr>
      <vt:lpstr>Estructuras de decisión</vt:lpstr>
      <vt:lpstr>Estructuras de decisión</vt:lpstr>
      <vt:lpstr>Presentación de PowerPoint</vt:lpstr>
      <vt:lpstr>Estructuras de decisión</vt:lpstr>
      <vt:lpstr>Estructuras de decisión</vt:lpstr>
      <vt:lpstr>Estructuras de decisión</vt:lpstr>
      <vt:lpstr>Estructuras de decisión</vt:lpstr>
      <vt:lpstr>Presentación de PowerPoint</vt:lpstr>
      <vt:lpstr>Presentación de PowerPoint</vt:lpstr>
      <vt:lpstr>Expresiones de una decisión en PSeint</vt:lpstr>
      <vt:lpstr>Expresiones de una decisión en PSeint</vt:lpstr>
      <vt:lpstr>Presentación de PowerPoint</vt:lpstr>
      <vt:lpstr>Presentación de PowerPoint</vt:lpstr>
      <vt:lpstr>Presentación de PowerPoint</vt:lpstr>
      <vt:lpstr>Presentación de PowerPoint</vt:lpstr>
      <vt:lpstr>Anidamiento</vt:lpstr>
      <vt:lpstr>Anidamiento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Lizethe Pérez Fuertes</dc:creator>
  <cp:lastModifiedBy>Lizethe Pérez Fuertes</cp:lastModifiedBy>
  <cp:revision>46</cp:revision>
  <dcterms:modified xsi:type="dcterms:W3CDTF">2019-06-26T14:58:26Z</dcterms:modified>
</cp:coreProperties>
</file>