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9" r:id="rId4"/>
    <p:sldId id="283" r:id="rId5"/>
    <p:sldId id="260" r:id="rId6"/>
    <p:sldId id="261" r:id="rId7"/>
    <p:sldId id="262" r:id="rId8"/>
    <p:sldId id="288" r:id="rId9"/>
    <p:sldId id="289" r:id="rId10"/>
    <p:sldId id="290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75" r:id="rId19"/>
    <p:sldId id="277" r:id="rId20"/>
    <p:sldId id="278" r:id="rId21"/>
    <p:sldId id="300" r:id="rId22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1" autoAdjust="0"/>
    <p:restoredTop sz="94025" autoAdjust="0"/>
  </p:normalViewPr>
  <p:slideViewPr>
    <p:cSldViewPr>
      <p:cViewPr varScale="1">
        <p:scale>
          <a:sx n="76" d="100"/>
          <a:sy n="76" d="100"/>
        </p:scale>
        <p:origin x="111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7572" y="1528698"/>
            <a:ext cx="6868854" cy="12766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06623" y="4951476"/>
            <a:ext cx="2022348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4226052" y="4951476"/>
            <a:ext cx="2545079" cy="845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321436"/>
            <a:ext cx="7728915" cy="1302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854642"/>
            <a:ext cx="7728915" cy="38897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145288"/>
            <a:ext cx="10058399" cy="921512"/>
          </a:xfrm>
          <a:prstGeom prst="rect">
            <a:avLst/>
          </a:prstGeom>
        </p:spPr>
        <p:txBody>
          <a:bodyPr vert="horz" wrap="square" lIns="0" tIns="58292" rIns="0" bIns="0" rtlCol="0">
            <a:noAutofit/>
          </a:bodyPr>
          <a:lstStyle/>
          <a:p>
            <a:pPr marL="1882775">
              <a:lnSpc>
                <a:spcPct val="100000"/>
              </a:lnSpc>
            </a:pPr>
            <a:r>
              <a:rPr lang="es-MX" sz="5400" b="1" spc="-30" dirty="0">
                <a:solidFill>
                  <a:srgbClr val="1308AC"/>
                </a:solidFill>
                <a:latin typeface="Calibri Light"/>
                <a:cs typeface="Calibri Light"/>
              </a:rPr>
              <a:t>Estatuto Repetitivo Mientras</a:t>
            </a:r>
            <a:endParaRPr sz="5400" b="1" dirty="0">
              <a:latin typeface="Calibri Light"/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C1B9C8-5672-413C-BAFF-0EEEB5EB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32" y="3657600"/>
            <a:ext cx="3172268" cy="264832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460555B-4EDC-4D79-981C-C1DF226A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52600"/>
            <a:ext cx="4105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5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696456" y="50292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6456" y="56007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696456" y="50292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6456" y="56007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3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696457" y="5029200"/>
            <a:ext cx="384428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6456" y="56007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5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696456" y="50292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6456" y="56007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1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696456" y="50292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6456" y="56007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43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553200" y="5029200"/>
            <a:ext cx="963141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6456" y="56007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4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590665" y="5029200"/>
            <a:ext cx="5721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6456" y="56007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7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553200" y="5029200"/>
            <a:ext cx="5721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70752" y="5600700"/>
            <a:ext cx="305739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24">
            <a:extLst>
              <a:ext uri="{FF2B5EF4-FFF2-40B4-BE49-F238E27FC236}">
                <a16:creationId xmlns:a16="http://schemas.microsoft.com/office/drawing/2014/main" id="{F203F2CB-54D3-4E93-9E2F-C4CFC0AC6B8F}"/>
              </a:ext>
            </a:extLst>
          </p:cNvPr>
          <p:cNvSpPr txBox="1"/>
          <p:nvPr/>
        </p:nvSpPr>
        <p:spPr>
          <a:xfrm>
            <a:off x="64644" y="2630931"/>
            <a:ext cx="134048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Sa</a:t>
            </a: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20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5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600" b="1" spc="15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i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o</a:t>
            </a:r>
            <a:endParaRPr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4133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81685" y="1665287"/>
            <a:ext cx="7580630" cy="3527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785" marR="412750" indent="-172720">
              <a:lnSpc>
                <a:spcPct val="90000"/>
              </a:lnSpc>
              <a:buFont typeface="Arial"/>
              <a:buChar char="•"/>
              <a:tabLst>
                <a:tab pos="184785" algn="l"/>
              </a:tabLst>
            </a:pPr>
            <a:r>
              <a:rPr lang="es-MX" sz="2800" spc="-20" dirty="0">
                <a:latin typeface="Calibri"/>
                <a:cs typeface="Calibri"/>
              </a:rPr>
              <a:t>En muchos casos</a:t>
            </a:r>
            <a:r>
              <a:rPr lang="es-MX" sz="2800" spc="25" dirty="0">
                <a:latin typeface="Calibri"/>
                <a:cs typeface="Calibri"/>
              </a:rPr>
              <a:t> el </a:t>
            </a:r>
            <a:r>
              <a:rPr lang="es-MX" sz="2800" b="1" spc="25" dirty="0">
                <a:solidFill>
                  <a:srgbClr val="0070C0"/>
                </a:solidFill>
                <a:latin typeface="Calibri"/>
                <a:cs typeface="Calibri"/>
              </a:rPr>
              <a:t>Estatuto Repetitivo Mientras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del </a:t>
            </a:r>
            <a:r>
              <a:rPr sz="2800" spc="-10" dirty="0">
                <a:latin typeface="Calibri"/>
                <a:cs typeface="Calibri"/>
              </a:rPr>
              <a:t>cic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és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 u</a:t>
            </a:r>
            <a:r>
              <a:rPr sz="2800" spc="-15" dirty="0">
                <a:latin typeface="Calibri"/>
                <a:cs typeface="Calibri"/>
              </a:rPr>
              <a:t>na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 que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 err="1">
                <a:latin typeface="Calibri"/>
                <a:cs typeface="Calibri"/>
              </a:rPr>
              <a:t>l</a:t>
            </a:r>
            <a:r>
              <a:rPr sz="2800" spc="-15" dirty="0" err="1">
                <a:latin typeface="Calibri"/>
                <a:cs typeface="Calibri"/>
              </a:rPr>
              <a:t>l</a:t>
            </a:r>
            <a:r>
              <a:rPr sz="2800" spc="-20" dirty="0" err="1">
                <a:latin typeface="Calibri"/>
                <a:cs typeface="Calibri"/>
              </a:rPr>
              <a:t>ama</a:t>
            </a:r>
            <a:r>
              <a:rPr sz="2800" spc="-45" dirty="0" err="1">
                <a:latin typeface="Calibri"/>
                <a:cs typeface="Calibri"/>
              </a:rPr>
              <a:t>r</a:t>
            </a:r>
            <a:r>
              <a:rPr sz="2800" spc="-20" dirty="0" err="1">
                <a:latin typeface="Calibri"/>
                <a:cs typeface="Calibri"/>
              </a:rPr>
              <a:t>emos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5" dirty="0" err="1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2800" b="1" spc="-30" dirty="0" err="1">
                <a:solidFill>
                  <a:srgbClr val="FF3300"/>
                </a:solidFill>
                <a:latin typeface="Calibri"/>
                <a:cs typeface="Calibri"/>
              </a:rPr>
              <a:t>o</a:t>
            </a:r>
            <a:r>
              <a:rPr sz="2800" b="1" spc="-45" dirty="0" err="1">
                <a:solidFill>
                  <a:srgbClr val="FF3300"/>
                </a:solidFill>
                <a:latin typeface="Calibri"/>
                <a:cs typeface="Calibri"/>
              </a:rPr>
              <a:t>n</a:t>
            </a:r>
            <a:r>
              <a:rPr sz="2800" b="1" spc="-35" dirty="0" err="1">
                <a:solidFill>
                  <a:srgbClr val="FF3300"/>
                </a:solidFill>
                <a:latin typeface="Calibri"/>
                <a:cs typeface="Calibri"/>
              </a:rPr>
              <a:t>t</a:t>
            </a:r>
            <a:r>
              <a:rPr sz="2800" b="1" spc="-15" dirty="0" err="1">
                <a:solidFill>
                  <a:srgbClr val="FF3300"/>
                </a:solidFill>
                <a:latin typeface="Calibri"/>
                <a:cs typeface="Calibri"/>
              </a:rPr>
              <a:t>ad</a:t>
            </a:r>
            <a:r>
              <a:rPr sz="2800" b="1" spc="-25" dirty="0" err="1">
                <a:solidFill>
                  <a:srgbClr val="FF3300"/>
                </a:solidFill>
                <a:latin typeface="Calibri"/>
                <a:cs typeface="Calibri"/>
              </a:rPr>
              <a:t>o</a:t>
            </a:r>
            <a:r>
              <a:rPr sz="2800" b="1" spc="0" dirty="0" err="1">
                <a:solidFill>
                  <a:srgbClr val="FF3300"/>
                </a:solidFill>
                <a:latin typeface="Calibri"/>
                <a:cs typeface="Calibri"/>
              </a:rPr>
              <a:t>r</a:t>
            </a:r>
            <a:r>
              <a:rPr lang="es-MX" sz="2800" spc="0" dirty="0">
                <a:latin typeface="Calibri"/>
                <a:cs typeface="Calibri"/>
              </a:rPr>
              <a:t>, q</a:t>
            </a:r>
            <a:r>
              <a:rPr sz="2800" spc="-15" dirty="0" err="1">
                <a:latin typeface="Calibri"/>
                <a:cs typeface="Calibri"/>
              </a:rPr>
              <a:t>ue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5" dirty="0" err="1">
                <a:latin typeface="Calibri"/>
                <a:cs typeface="Calibri"/>
              </a:rPr>
              <a:t>per</a:t>
            </a:r>
            <a:r>
              <a:rPr sz="2800" spc="-35" dirty="0" err="1">
                <a:latin typeface="Calibri"/>
                <a:cs typeface="Calibri"/>
              </a:rPr>
              <a:t>m</a:t>
            </a:r>
            <a:r>
              <a:rPr sz="2800" spc="-10" dirty="0" err="1">
                <a:latin typeface="Calibri"/>
                <a:cs typeface="Calibri"/>
              </a:rPr>
              <a:t>i</a:t>
            </a:r>
            <a:r>
              <a:rPr sz="2800" spc="-40" dirty="0" err="1">
                <a:latin typeface="Calibri"/>
                <a:cs typeface="Calibri"/>
              </a:rPr>
              <a:t>t</a:t>
            </a:r>
            <a:r>
              <a:rPr sz="2800" spc="-15" dirty="0" err="1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lang="es-MX" sz="2800" spc="10" dirty="0">
                <a:latin typeface="Calibri"/>
                <a:cs typeface="Calibri"/>
              </a:rPr>
              <a:t>controlar</a:t>
            </a:r>
            <a:r>
              <a:rPr sz="2800" spc="-15" dirty="0">
                <a:latin typeface="Calibri"/>
                <a:cs typeface="Calibri"/>
              </a:rPr>
              <a:t> 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nú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tic</a:t>
            </a:r>
            <a:r>
              <a:rPr sz="2800" spc="-15" dirty="0">
                <a:latin typeface="Calibri"/>
                <a:cs typeface="Calibri"/>
              </a:rPr>
              <a:t>iones.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35"/>
              </a:spcBef>
              <a:buFont typeface="Arial"/>
              <a:buChar char="•"/>
            </a:pPr>
            <a:endParaRPr sz="1300" dirty="0"/>
          </a:p>
          <a:p>
            <a:pPr marL="184785" marR="12700" indent="-172720">
              <a:lnSpc>
                <a:spcPct val="90000"/>
              </a:lnSpc>
              <a:buFont typeface="Arial"/>
              <a:buChar char="•"/>
              <a:tabLst>
                <a:tab pos="184785" algn="l"/>
              </a:tabLst>
            </a:pPr>
            <a:r>
              <a:rPr sz="2800" spc="-8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-5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si q</a:t>
            </a:r>
            <a:r>
              <a:rPr sz="2800" spc="-15" dirty="0">
                <a:latin typeface="Calibri"/>
                <a:cs typeface="Calibri"/>
              </a:rPr>
              <a:t>ue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emos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nada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i</a:t>
            </a:r>
            <a:r>
              <a:rPr sz="2800" spc="-30" dirty="0" err="1">
                <a:latin typeface="Calibri"/>
                <a:cs typeface="Calibri"/>
              </a:rPr>
              <a:t>n</a:t>
            </a:r>
            <a:r>
              <a:rPr sz="2800" spc="-55" dirty="0" err="1">
                <a:latin typeface="Calibri"/>
                <a:cs typeface="Calibri"/>
              </a:rPr>
              <a:t>s</a:t>
            </a:r>
            <a:r>
              <a:rPr sz="2800" spc="-15" dirty="0" err="1">
                <a:latin typeface="Calibri"/>
                <a:cs typeface="Calibri"/>
              </a:rPr>
              <a:t>trucción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lang="es-MX" sz="2800" spc="-15" dirty="0">
                <a:latin typeface="Calibri"/>
                <a:cs typeface="Calibri"/>
              </a:rPr>
              <a:t>5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eces, 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necesario 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fi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ir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 que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a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ando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qué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pasada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del ciclo se encu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5673DBD3-8B87-4DC1-8976-8A332ED96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52FD6F1-F5A8-4D24-8C85-677BDA0AC9C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contador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336" y="1447800"/>
            <a:ext cx="5962015" cy="1276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05" algn="ctr">
              <a:lnSpc>
                <a:spcPct val="100000"/>
              </a:lnSpc>
            </a:pPr>
            <a:r>
              <a:rPr sz="2800" b="1" spc="-15" dirty="0" err="1">
                <a:latin typeface="Arial"/>
                <a:cs typeface="Arial"/>
              </a:rPr>
              <a:t>Escr</a:t>
            </a:r>
            <a:r>
              <a:rPr sz="2800" b="1" spc="-5" dirty="0" err="1">
                <a:latin typeface="Arial"/>
                <a:cs typeface="Arial"/>
              </a:rPr>
              <a:t>i</a:t>
            </a:r>
            <a:r>
              <a:rPr sz="2800" b="1" spc="-15" dirty="0" err="1">
                <a:latin typeface="Arial"/>
                <a:cs typeface="Arial"/>
              </a:rPr>
              <a:t>b</a:t>
            </a:r>
            <a:r>
              <a:rPr lang="es-MX" sz="2800" b="1" spc="-15" dirty="0">
                <a:latin typeface="Arial"/>
                <a:cs typeface="Arial"/>
              </a:rPr>
              <a:t>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lang="es-MX" sz="2800" b="1" spc="5" dirty="0">
                <a:latin typeface="Arial"/>
                <a:cs typeface="Arial"/>
              </a:rPr>
              <a:t>el </a:t>
            </a:r>
            <a:r>
              <a:rPr lang="es-MX" sz="28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Pseudocódigo</a:t>
            </a:r>
            <a:r>
              <a:rPr lang="es-MX" sz="2800" b="1" spc="5" dirty="0">
                <a:latin typeface="Arial"/>
                <a:cs typeface="Arial"/>
              </a:rPr>
              <a:t> y genera el </a:t>
            </a:r>
            <a:r>
              <a:rPr lang="es-MX" sz="28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diagrama de flujo </a:t>
            </a:r>
            <a:r>
              <a:rPr lang="es-MX" sz="2800" b="1" spc="5" dirty="0">
                <a:latin typeface="Arial"/>
                <a:cs typeface="Arial"/>
              </a:rPr>
              <a:t>en </a:t>
            </a:r>
            <a:r>
              <a:rPr lang="es-MX" sz="28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Pseint</a:t>
            </a:r>
            <a:r>
              <a:rPr lang="es-MX" sz="2800" b="1" spc="5" dirty="0">
                <a:latin typeface="Arial"/>
                <a:cs typeface="Arial"/>
              </a:rPr>
              <a:t> que </a:t>
            </a:r>
            <a:r>
              <a:rPr sz="2800" b="1" spc="-15" dirty="0" err="1">
                <a:latin typeface="Arial"/>
                <a:cs typeface="Arial"/>
              </a:rPr>
              <a:t>imp</a:t>
            </a:r>
            <a:r>
              <a:rPr sz="2800" b="1" spc="-5" dirty="0" err="1">
                <a:latin typeface="Arial"/>
                <a:cs typeface="Arial"/>
              </a:rPr>
              <a:t>r</a:t>
            </a:r>
            <a:r>
              <a:rPr sz="2800" b="1" spc="-15" dirty="0" err="1">
                <a:latin typeface="Arial"/>
                <a:cs typeface="Arial"/>
              </a:rPr>
              <a:t>ima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lang="es-MX" sz="2800" b="1" spc="25" dirty="0">
                <a:latin typeface="Arial"/>
                <a:cs typeface="Arial"/>
              </a:rPr>
              <a:t>5</a:t>
            </a:r>
            <a:r>
              <a:rPr sz="2800" b="1" spc="-5" dirty="0">
                <a:latin typeface="Arial"/>
                <a:cs typeface="Arial"/>
              </a:rPr>
              <a:t> v</a:t>
            </a:r>
            <a:r>
              <a:rPr sz="2800" b="1" spc="-20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c</a:t>
            </a:r>
            <a:r>
              <a:rPr sz="2800" b="1" spc="-15" dirty="0">
                <a:latin typeface="Arial"/>
                <a:cs typeface="Arial"/>
              </a:rPr>
              <a:t>es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70C0"/>
                </a:solidFill>
                <a:latin typeface="Arial"/>
                <a:cs typeface="Arial"/>
              </a:rPr>
              <a:t>“</a:t>
            </a:r>
            <a:r>
              <a:rPr sz="2800" b="1" spc="-15" dirty="0" err="1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2800" b="1" spc="-20" dirty="0" err="1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2800" b="1" spc="-5" dirty="0" err="1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800" b="1" spc="-20" dirty="0" err="1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8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s-MX" sz="2800" b="1" spc="15" dirty="0">
                <a:solidFill>
                  <a:srgbClr val="0070C0"/>
                </a:solidFill>
                <a:latin typeface="Arial"/>
                <a:cs typeface="Arial"/>
              </a:rPr>
              <a:t>mundo</a:t>
            </a:r>
            <a:r>
              <a:rPr sz="2800" b="1" spc="-10" dirty="0">
                <a:solidFill>
                  <a:srgbClr val="0070C0"/>
                </a:solidFill>
                <a:latin typeface="Arial"/>
                <a:cs typeface="Arial"/>
              </a:rPr>
              <a:t>”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456309"/>
            <a:ext cx="4502150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35"/>
              </a:lnSpc>
            </a:pPr>
            <a:r>
              <a:rPr sz="4400" b="1" dirty="0" err="1">
                <a:solidFill>
                  <a:srgbClr val="3333CC"/>
                </a:solidFill>
                <a:latin typeface="Arial"/>
                <a:cs typeface="Arial"/>
              </a:rPr>
              <a:t>Actividad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0192" y="3212592"/>
            <a:ext cx="3194304" cy="3195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961" y="145288"/>
            <a:ext cx="7584440" cy="921512"/>
          </a:xfrm>
          <a:prstGeom prst="rect">
            <a:avLst/>
          </a:prstGeom>
        </p:spPr>
        <p:txBody>
          <a:bodyPr vert="horz" wrap="square" lIns="0" tIns="58292" rIns="0" bIns="0" rtlCol="0">
            <a:noAutofit/>
          </a:bodyPr>
          <a:lstStyle/>
          <a:p>
            <a:pPr marL="1882775">
              <a:lnSpc>
                <a:spcPct val="100000"/>
              </a:lnSpc>
            </a:pPr>
            <a:r>
              <a:rPr sz="5400" b="1" spc="-30" dirty="0">
                <a:solidFill>
                  <a:srgbClr val="1308AC"/>
                </a:solidFill>
                <a:latin typeface="Calibri Light"/>
                <a:cs typeface="Calibri Light"/>
              </a:rPr>
              <a:t>¿</a:t>
            </a:r>
            <a:r>
              <a:rPr sz="5400" b="1" spc="-75" dirty="0">
                <a:solidFill>
                  <a:srgbClr val="1308AC"/>
                </a:solidFill>
                <a:latin typeface="Calibri Light"/>
                <a:cs typeface="Calibri Light"/>
              </a:rPr>
              <a:t>Q</a:t>
            </a:r>
            <a:r>
              <a:rPr sz="5400" b="1" spc="-80" dirty="0">
                <a:solidFill>
                  <a:srgbClr val="1308AC"/>
                </a:solidFill>
                <a:latin typeface="Calibri Light"/>
                <a:cs typeface="Calibri Light"/>
              </a:rPr>
              <a:t>u</a:t>
            </a:r>
            <a:r>
              <a:rPr sz="5400" b="1" spc="0" dirty="0">
                <a:solidFill>
                  <a:srgbClr val="1308AC"/>
                </a:solidFill>
                <a:latin typeface="Calibri Light"/>
                <a:cs typeface="Calibri Light"/>
              </a:rPr>
              <a:t>e</a:t>
            </a:r>
            <a:r>
              <a:rPr sz="5400" b="1" spc="-110" dirty="0">
                <a:solidFill>
                  <a:srgbClr val="1308AC"/>
                </a:solidFill>
                <a:latin typeface="Calibri Light"/>
                <a:cs typeface="Calibri Light"/>
              </a:rPr>
              <a:t> </a:t>
            </a:r>
            <a:r>
              <a:rPr sz="5400" b="1" spc="-40" dirty="0">
                <a:solidFill>
                  <a:srgbClr val="1308AC"/>
                </a:solidFill>
                <a:latin typeface="Calibri Light"/>
                <a:cs typeface="Calibri Light"/>
              </a:rPr>
              <a:t>e</a:t>
            </a:r>
            <a:r>
              <a:rPr sz="5400" b="1" spc="-25" dirty="0">
                <a:solidFill>
                  <a:srgbClr val="1308AC"/>
                </a:solidFill>
                <a:latin typeface="Calibri Light"/>
                <a:cs typeface="Calibri Light"/>
              </a:rPr>
              <a:t>s</a:t>
            </a:r>
            <a:r>
              <a:rPr sz="5400" b="1" spc="-80" dirty="0">
                <a:solidFill>
                  <a:srgbClr val="1308AC"/>
                </a:solidFill>
                <a:latin typeface="Calibri Light"/>
                <a:cs typeface="Calibri Light"/>
              </a:rPr>
              <a:t> </a:t>
            </a:r>
            <a:r>
              <a:rPr sz="5400" b="1" spc="-70" dirty="0">
                <a:solidFill>
                  <a:srgbClr val="1308AC"/>
                </a:solidFill>
                <a:latin typeface="Calibri Light"/>
                <a:cs typeface="Calibri Light"/>
              </a:rPr>
              <a:t>u</a:t>
            </a:r>
            <a:r>
              <a:rPr sz="5400" b="1" spc="-30" dirty="0">
                <a:solidFill>
                  <a:srgbClr val="1308AC"/>
                </a:solidFill>
                <a:latin typeface="Calibri Light"/>
                <a:cs typeface="Calibri Light"/>
              </a:rPr>
              <a:t>n</a:t>
            </a:r>
            <a:r>
              <a:rPr sz="5400" b="1" spc="-90" dirty="0">
                <a:solidFill>
                  <a:srgbClr val="1308AC"/>
                </a:solidFill>
                <a:latin typeface="Calibri Light"/>
                <a:cs typeface="Calibri Light"/>
              </a:rPr>
              <a:t> </a:t>
            </a:r>
            <a:r>
              <a:rPr sz="5400" b="1" spc="-30" dirty="0">
                <a:solidFill>
                  <a:srgbClr val="1308AC"/>
                </a:solidFill>
                <a:latin typeface="Calibri Light"/>
                <a:cs typeface="Calibri Light"/>
              </a:rPr>
              <a:t>c</a:t>
            </a:r>
            <a:r>
              <a:rPr sz="5400" b="1" spc="-15" dirty="0">
                <a:solidFill>
                  <a:srgbClr val="1308AC"/>
                </a:solidFill>
                <a:latin typeface="Calibri Light"/>
                <a:cs typeface="Calibri Light"/>
              </a:rPr>
              <a:t>i</a:t>
            </a:r>
            <a:r>
              <a:rPr sz="5400" b="1" spc="-70" dirty="0">
                <a:solidFill>
                  <a:srgbClr val="1308AC"/>
                </a:solidFill>
                <a:latin typeface="Calibri Light"/>
                <a:cs typeface="Calibri Light"/>
              </a:rPr>
              <a:t>c</a:t>
            </a:r>
            <a:r>
              <a:rPr sz="5400" b="1" spc="-30" dirty="0">
                <a:solidFill>
                  <a:srgbClr val="1308AC"/>
                </a:solidFill>
                <a:latin typeface="Calibri Light"/>
                <a:cs typeface="Calibri Light"/>
              </a:rPr>
              <a:t>l</a:t>
            </a:r>
            <a:r>
              <a:rPr sz="5400" b="1" spc="-60" dirty="0">
                <a:solidFill>
                  <a:srgbClr val="1308AC"/>
                </a:solidFill>
                <a:latin typeface="Calibri Light"/>
                <a:cs typeface="Calibri Light"/>
              </a:rPr>
              <a:t>o</a:t>
            </a:r>
            <a:r>
              <a:rPr sz="5400" b="1" spc="0" dirty="0">
                <a:solidFill>
                  <a:srgbClr val="1308AC"/>
                </a:solidFill>
                <a:latin typeface="Calibri Light"/>
                <a:cs typeface="Calibri Light"/>
              </a:rPr>
              <a:t>?</a:t>
            </a:r>
            <a:endParaRPr sz="5400" b="1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295400"/>
            <a:ext cx="7584440" cy="3886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785" marR="292735" indent="-172720" algn="just">
              <a:lnSpc>
                <a:spcPts val="2500"/>
              </a:lnSpc>
              <a:buFont typeface="Arial"/>
              <a:buChar char="•"/>
              <a:tabLst>
                <a:tab pos="184785" algn="l"/>
              </a:tabLst>
            </a:pP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Es una e</a:t>
            </a:r>
            <a:r>
              <a:rPr sz="1900" spc="-3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tructu</a:t>
            </a:r>
            <a:r>
              <a:rPr sz="19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 de 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sz="1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esencial que permi</a:t>
            </a:r>
            <a:r>
              <a:rPr sz="19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epet</a:t>
            </a: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19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4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arias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4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es la</a:t>
            </a:r>
            <a:r>
              <a:rPr sz="1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isma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900" spc="-3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trucción</a:t>
            </a:r>
            <a:r>
              <a:rPr sz="19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onju</a:t>
            </a:r>
            <a:r>
              <a:rPr sz="1900" spc="-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9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bloque</a:t>
            </a:r>
            <a:r>
              <a:rPr sz="19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de in</a:t>
            </a:r>
            <a:r>
              <a:rPr sz="1900" spc="-3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trucciones</a:t>
            </a:r>
            <a:r>
              <a:rPr sz="1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5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9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900" spc="-10" dirty="0" err="1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  <a:r>
              <a:rPr sz="1900" spc="-3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00" spc="-1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2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900" spc="-20" dirty="0" err="1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sz="1900" spc="-10" dirty="0" err="1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1900" spc="-25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Bef>
                <a:spcPts val="8"/>
              </a:spcBef>
              <a:buFont typeface="Arial"/>
              <a:buChar char="•"/>
            </a:pP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785" marR="12700" indent="-172720" algn="just">
              <a:lnSpc>
                <a:spcPts val="2500"/>
              </a:lnSpc>
              <a:buFont typeface="Arial"/>
              <a:buChar char="•"/>
              <a:tabLst>
                <a:tab pos="184785" algn="l"/>
              </a:tabLst>
            </a:pP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núme</a:t>
            </a:r>
            <a:r>
              <a:rPr sz="19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1900" spc="-4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es que</a:t>
            </a:r>
            <a:r>
              <a:rPr sz="19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el bloque</a:t>
            </a:r>
            <a:r>
              <a:rPr sz="19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de in</a:t>
            </a:r>
            <a:r>
              <a:rPr sz="1900" spc="-3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trucciones</a:t>
            </a:r>
            <a:r>
              <a:rPr sz="19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9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 puede</a:t>
            </a:r>
            <a:r>
              <a:rPr sz="19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especi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00" spc="-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ar de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mane</a:t>
            </a:r>
            <a:r>
              <a:rPr sz="19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900" spc="0" dirty="0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íci</a:t>
            </a:r>
            <a:r>
              <a:rPr sz="1900" spc="-4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sea i</a:t>
            </a:r>
            <a:r>
              <a:rPr sz="1900" spc="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00" spc="-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ar las </a:t>
            </a:r>
            <a:r>
              <a:rPr sz="1900" spc="-4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que se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sz="19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á la </a:t>
            </a:r>
            <a:r>
              <a:rPr sz="1900" spc="-3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epet</a:t>
            </a: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ción</a:t>
            </a:r>
            <a:r>
              <a:rPr sz="19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 t</a:t>
            </a:r>
            <a:r>
              <a:rPr sz="19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spc="-4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sz="19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19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9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19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ondic</a:t>
            </a:r>
            <a:r>
              <a:rPr sz="1900" b="1" spc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1900" b="1" spc="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</a:t>
            </a:r>
            <a:r>
              <a:rPr sz="19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b="1" spc="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que ind</a:t>
            </a: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si se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9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 de nu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-3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no.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500"/>
              </a:lnSpc>
              <a:spcBef>
                <a:spcPts val="4"/>
              </a:spcBef>
              <a:buFont typeface="Arial"/>
              <a:buChar char="•"/>
            </a:pP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785" marR="430530" indent="-172720" algn="just">
              <a:lnSpc>
                <a:spcPts val="2500"/>
              </a:lnSpc>
              <a:buFont typeface="Arial"/>
              <a:buChar char="•"/>
              <a:tabLst>
                <a:tab pos="184785" algn="l"/>
              </a:tabLst>
            </a:pP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ución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19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bl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19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de in</a:t>
            </a:r>
            <a:r>
              <a:rPr sz="1900" spc="-3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trucciones</a:t>
            </a:r>
            <a:r>
              <a:rPr sz="19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00" spc="-4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00" spc="-1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-45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10" dirty="0" err="1">
                <a:latin typeface="Arial" panose="020B0604020202020204" pitchFamily="34" charset="0"/>
                <a:cs typeface="Arial" panose="020B0604020202020204" pitchFamily="34" charset="0"/>
              </a:rPr>
              <a:t>aci</a:t>
            </a:r>
            <a:r>
              <a:rPr sz="1900" spc="-20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sz="1900" spc="-1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9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676400" y="164020"/>
            <a:ext cx="7728915" cy="1302512"/>
          </a:xfrm>
          <a:prstGeom prst="rect">
            <a:avLst/>
          </a:prstGeom>
        </p:spPr>
        <p:txBody>
          <a:bodyPr vert="horz" wrap="square" lIns="0" tIns="205104" rIns="0" bIns="0" rtlCol="0">
            <a:noAutofit/>
          </a:bodyPr>
          <a:lstStyle/>
          <a:p>
            <a:pPr marL="3103245">
              <a:lnSpc>
                <a:spcPct val="100000"/>
              </a:lnSpc>
            </a:pPr>
            <a:r>
              <a:rPr lang="es-MX" sz="4400" b="1" dirty="0">
                <a:solidFill>
                  <a:srgbClr val="3333CC"/>
                </a:solidFill>
                <a:latin typeface="Arial"/>
                <a:cs typeface="Arial"/>
              </a:rPr>
              <a:t>Solución!!</a:t>
            </a:r>
            <a:br>
              <a:rPr lang="es-MX" sz="4400" b="1" dirty="0">
                <a:solidFill>
                  <a:srgbClr val="3333CC"/>
                </a:solidFill>
                <a:latin typeface="Arial"/>
                <a:cs typeface="Arial"/>
              </a:rPr>
            </a:b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Pseudocódigo</a:t>
            </a:r>
            <a:br>
              <a:rPr lang="es-MX" sz="4400" b="1" dirty="0">
                <a:solidFill>
                  <a:srgbClr val="3333CC"/>
                </a:solidFill>
                <a:latin typeface="Arial"/>
                <a:cs typeface="Arial"/>
              </a:rPr>
            </a:b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86600" y="138620"/>
            <a:ext cx="1872996" cy="187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69379C-46E3-4A67-80C4-018F565B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6417671" cy="26814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7DAC5F-7774-45B9-9848-92BB0B0D1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724400"/>
            <a:ext cx="2236277" cy="18669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2847625" y="14243"/>
            <a:ext cx="7728915" cy="1302512"/>
          </a:xfrm>
          <a:prstGeom prst="rect">
            <a:avLst/>
          </a:prstGeom>
        </p:spPr>
        <p:txBody>
          <a:bodyPr vert="horz" wrap="square" lIns="0" tIns="205104" rIns="0" bIns="0" rtlCol="0">
            <a:noAutofit/>
          </a:bodyPr>
          <a:lstStyle/>
          <a:p>
            <a:pPr marL="3103245">
              <a:lnSpc>
                <a:spcPct val="100000"/>
              </a:lnSpc>
            </a:pPr>
            <a:r>
              <a:rPr lang="es-MX" sz="4400" b="1" dirty="0">
                <a:solidFill>
                  <a:srgbClr val="3333CC"/>
                </a:solidFill>
                <a:latin typeface="Arial"/>
                <a:cs typeface="Arial"/>
              </a:rPr>
              <a:t>Solución!!</a:t>
            </a:r>
            <a:br>
              <a:rPr lang="es-MX" sz="4400" b="1" dirty="0">
                <a:solidFill>
                  <a:srgbClr val="3333CC"/>
                </a:solidFill>
                <a:latin typeface="Arial"/>
                <a:cs typeface="Arial"/>
              </a:rPr>
            </a:b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Diagrama de flujo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7DAC5F-7774-45B9-9848-92BB0B0D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7752"/>
            <a:ext cx="2743200" cy="229011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0532CA0-351A-461E-8BA8-9861D649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65499"/>
            <a:ext cx="43529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932" y="11430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7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b="1" spc="-35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200" b="1" spc="-145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200" b="1" spc="-14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sz="3200" b="1" spc="-55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3200" b="1" spc="-45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200" b="1" spc="-25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632" y="3821245"/>
            <a:ext cx="4876800" cy="14441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sz="2800" spc="-20" dirty="0" err="1">
                <a:latin typeface="Arial"/>
                <a:cs typeface="Arial"/>
              </a:rPr>
              <a:t>Don</a:t>
            </a:r>
            <a:r>
              <a:rPr sz="2800" spc="-10" dirty="0" err="1">
                <a:latin typeface="Arial"/>
                <a:cs typeface="Arial"/>
              </a:rPr>
              <a:t>d</a:t>
            </a:r>
            <a:r>
              <a:rPr sz="2800" spc="-20" dirty="0" err="1">
                <a:latin typeface="Arial"/>
                <a:cs typeface="Arial"/>
              </a:rPr>
              <a:t>e</a:t>
            </a:r>
            <a:r>
              <a:rPr lang="es-MX" sz="2800" spc="-20" dirty="0">
                <a:latin typeface="Arial"/>
                <a:cs typeface="Arial"/>
              </a:rPr>
              <a:t> la </a:t>
            </a:r>
            <a:r>
              <a:rPr lang="es-MX" sz="2800" b="1" spc="-10" dirty="0">
                <a:solidFill>
                  <a:srgbClr val="00CC00"/>
                </a:solidFill>
                <a:latin typeface="Arial"/>
                <a:cs typeface="Arial"/>
              </a:rPr>
              <a:t>condición</a:t>
            </a:r>
            <a:r>
              <a:rPr sz="2800" b="1" spc="-1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una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lang="es-MX" sz="2800" b="1" i="1" spc="5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2800" b="1" i="1" spc="-1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x</a:t>
            </a:r>
            <a:r>
              <a:rPr sz="2800" b="1" i="1" spc="-15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pre</a:t>
            </a:r>
            <a:r>
              <a:rPr sz="2800" b="1" i="1" spc="-1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si</a:t>
            </a:r>
            <a:r>
              <a:rPr sz="2800" b="1" i="1" spc="-15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ó</a:t>
            </a:r>
            <a:r>
              <a:rPr sz="2800" b="1" i="1" spc="-2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2800" b="1" i="1" spc="-1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i="1" spc="-1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sz="2800" b="1" i="1" spc="-15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ó</a:t>
            </a:r>
            <a:r>
              <a:rPr sz="2800" b="1" i="1" spc="-20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sz="2800" b="1" i="1" spc="-5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2800" b="1" i="1" spc="-15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ca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-15" dirty="0">
                <a:latin typeface="Arial"/>
                <a:cs typeface="Arial"/>
              </a:rPr>
              <a:t> qu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 err="1">
                <a:latin typeface="Arial"/>
                <a:cs typeface="Arial"/>
              </a:rPr>
              <a:t>e</a:t>
            </a:r>
            <a:r>
              <a:rPr sz="2800" spc="-15" dirty="0" err="1">
                <a:latin typeface="Arial"/>
                <a:cs typeface="Arial"/>
              </a:rPr>
              <a:t>va</a:t>
            </a:r>
            <a:r>
              <a:rPr sz="2800" spc="-10" dirty="0" err="1">
                <a:latin typeface="Arial"/>
                <a:cs typeface="Arial"/>
              </a:rPr>
              <a:t>l</a:t>
            </a:r>
            <a:r>
              <a:rPr sz="2800" spc="-15" dirty="0" err="1">
                <a:latin typeface="Arial"/>
                <a:cs typeface="Arial"/>
              </a:rPr>
              <a:t>ú</a:t>
            </a:r>
            <a:r>
              <a:rPr sz="2800" spc="-20" dirty="0" err="1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s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es ve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f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so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66" y="1912724"/>
            <a:ext cx="5602415" cy="2143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12700">
              <a:lnSpc>
                <a:spcPct val="100000"/>
              </a:lnSpc>
              <a:defRPr sz="2800" b="1" spc="-25">
                <a:solidFill>
                  <a:srgbClr val="0070C0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es-MX" dirty="0"/>
              <a:t>Mientras</a:t>
            </a:r>
            <a:r>
              <a:rPr dirty="0"/>
              <a:t> </a:t>
            </a:r>
            <a:r>
              <a:rPr lang="es-MX" spc="-10" dirty="0">
                <a:solidFill>
                  <a:srgbClr val="00CC00"/>
                </a:solidFill>
              </a:rPr>
              <a:t>condición</a:t>
            </a:r>
            <a:r>
              <a:rPr lang="es-MX" dirty="0"/>
              <a:t> Hacer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s-MX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Secuencia de instrucciones</a:t>
            </a:r>
          </a:p>
          <a:p>
            <a:pPr>
              <a:lnSpc>
                <a:spcPct val="150000"/>
              </a:lnSpc>
            </a:pPr>
            <a:r>
              <a:rPr lang="es-MX" dirty="0"/>
              <a:t>Fin Mientras</a:t>
            </a:r>
          </a:p>
          <a:p>
            <a:endParaRPr lang="es-MX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0C95845-FF32-4011-A60D-AED48EEAC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0" y="221488"/>
            <a:ext cx="10134600" cy="1226312"/>
          </a:xfrm>
          <a:prstGeom prst="rect">
            <a:avLst/>
          </a:prstGeom>
        </p:spPr>
        <p:txBody>
          <a:bodyPr vert="horz" wrap="square" lIns="0" tIns="58292" rIns="0" bIns="0" rtlCol="0">
            <a:noAutofit/>
          </a:bodyPr>
          <a:lstStyle/>
          <a:p>
            <a:pPr marL="1882775" algn="ctr">
              <a:lnSpc>
                <a:spcPct val="100000"/>
              </a:lnSpc>
            </a:pPr>
            <a:r>
              <a:rPr lang="es-MX" sz="48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8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6F3C13-1C15-4BC9-8630-FE194731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32" y="1212005"/>
            <a:ext cx="2743200" cy="22901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3004" y="1343977"/>
            <a:ext cx="8349996" cy="5133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785" marR="15240" indent="-172720" algn="just">
              <a:lnSpc>
                <a:spcPts val="3500"/>
              </a:lnSpc>
              <a:spcAft>
                <a:spcPts val="1200"/>
              </a:spcAft>
              <a:buFont typeface="Arial"/>
              <a:buChar char="•"/>
              <a:tabLst>
                <a:tab pos="184785" algn="l"/>
              </a:tabLst>
            </a:pP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eje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bloque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ucciones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u="heavy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</a:t>
            </a:r>
            <a:r>
              <a:rPr sz="2000" b="1" u="heavy" spc="-4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u="heavy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u="heavy" spc="-7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u="heavy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una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1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b="1" spc="-15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25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spc="-15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5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b="1" spc="-15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</a:t>
            </a:r>
            <a:r>
              <a:rPr sz="2000" b="1" spc="-5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b="1" spc="-1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spc="-25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spc="-1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20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spc="-15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MX" sz="2000" b="1" spc="-1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r>
              <a:rPr lang="es-MX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u="heavy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</a:t>
            </a:r>
            <a:r>
              <a:rPr sz="2000" b="1" u="heavy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b="1" u="heavy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</a:t>
            </a:r>
            <a:r>
              <a:rPr sz="2000" b="1" u="heavy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es deci</a:t>
            </a:r>
            <a:r>
              <a:rPr sz="2000" spc="-2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b="1" spc="-15" dirty="0" err="1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</a:t>
            </a:r>
            <a:r>
              <a:rPr sz="2000" b="1" spc="-40" dirty="0" err="1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spc="-10" dirty="0" err="1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spc="-75" dirty="0" err="1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spc="-15" dirty="0" err="1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spc="-15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esió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sz="2000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b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3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b="1" spc="-5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</a:t>
            </a:r>
            <a:r>
              <a:rPr sz="2000" b="1" spc="-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sigue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epitiéndos</a:t>
            </a:r>
            <a:r>
              <a:rPr sz="2000" b="1" spc="-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785" marR="12700" indent="-172720" algn="just">
              <a:lnSpc>
                <a:spcPts val="3500"/>
              </a:lnSpc>
              <a:spcAft>
                <a:spcPts val="1200"/>
              </a:spcAft>
              <a:buFont typeface="Arial"/>
              <a:buChar char="•"/>
              <a:tabLst>
                <a:tab pos="184785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3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esión </a:t>
            </a:r>
            <a:r>
              <a:rPr sz="20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</a:t>
            </a:r>
            <a:r>
              <a:rPr sz="20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spc="-3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 la </a:t>
            </a:r>
            <a:r>
              <a:rPr sz="2000" b="1" spc="-3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spc="-15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000" b="1" spc="-10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dición</a:t>
            </a:r>
            <a:r>
              <a:rPr sz="2000" b="1" spc="5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spc="5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omando siemp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b="1" spc="-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6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alúa</a:t>
            </a:r>
            <a:r>
              <a:rPr sz="2000" b="1" spc="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-3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spc="-5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b="1" spc="-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jecu</a:t>
            </a:r>
            <a:r>
              <a:rPr sz="2000" b="1" spc="-3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2000" b="1" spc="-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sz="2000" b="1" spc="-3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trucciones.</a:t>
            </a:r>
            <a:r>
              <a:rPr sz="2000" b="1" spc="-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0" dirty="0">
                <a:latin typeface="Arial" panose="020B0604020202020204" pitchFamily="34" charset="0"/>
                <a:cs typeface="Arial" panose="020B0604020202020204" pitchFamily="34" charset="0"/>
              </a:rPr>
              <a:t>ondición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b="1" spc="-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b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b="1" spc="-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</a:t>
            </a:r>
            <a:r>
              <a:rPr sz="2000" b="1" spc="-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ejecu</a:t>
            </a:r>
            <a:r>
              <a:rPr sz="2000" b="1" spc="-3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spc="-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785" marR="146685" indent="-172720" algn="just">
              <a:lnSpc>
                <a:spcPts val="3500"/>
              </a:lnSpc>
              <a:spcAft>
                <a:spcPts val="1200"/>
              </a:spcAft>
              <a:buFont typeface="Arial"/>
              <a:buChar char="•"/>
              <a:tabLst>
                <a:tab pos="255904" algn="l"/>
              </a:tabLst>
            </a:pP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spc="-5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000" spc="-4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aso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30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spc="-15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000" b="1" spc="-10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dición</a:t>
            </a:r>
            <a:r>
              <a:rPr sz="2000" b="1" spc="5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spc="-10" dirty="0"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lang="es-MX" sz="2000" b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falsa</a:t>
            </a:r>
            <a:r>
              <a:rPr lang="es-MX" sz="2000" spc="-1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ime</a:t>
            </a:r>
            <a:r>
              <a:rPr sz="2000" spc="-45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, el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bloque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de in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trucciones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no se</a:t>
            </a:r>
            <a:r>
              <a:rPr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sz="20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ejecu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sz="2000" b="1" spc="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, lo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cual quie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decir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núme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epeticio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acio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nes 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 bloque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b="1" spc="-6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sz="2000" b="1" spc="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sz="2000" b="1" spc="-45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spc="-10" dirty="0">
                <a:solidFill>
                  <a:srgbClr val="1308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B4F4158-2056-4F21-9472-F3A19EA2D85B}"/>
              </a:ext>
            </a:extLst>
          </p:cNvPr>
          <p:cNvSpPr txBox="1">
            <a:spLocks/>
          </p:cNvSpPr>
          <p:nvPr/>
        </p:nvSpPr>
        <p:spPr>
          <a:xfrm>
            <a:off x="-1524000" y="221488"/>
            <a:ext cx="10134600" cy="1226312"/>
          </a:xfrm>
          <a:prstGeom prst="rect">
            <a:avLst/>
          </a:prstGeom>
        </p:spPr>
        <p:txBody>
          <a:bodyPr vert="horz" wrap="square" lIns="0" tIns="58292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2775" algn="ctr">
              <a:lnSpc>
                <a:spcPct val="100000"/>
              </a:lnSpc>
            </a:pPr>
            <a:r>
              <a:rPr lang="es-MX" sz="48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lang="es-MX" sz="48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5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447800"/>
            <a:ext cx="8801100" cy="4520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ejecu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ión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del </a:t>
            </a:r>
            <a:r>
              <a:rPr lang="es-MX" sz="2800" spc="-15" dirty="0">
                <a:latin typeface="Calibri"/>
                <a:cs typeface="Calibri"/>
              </a:rPr>
              <a:t>“</a:t>
            </a:r>
            <a:r>
              <a:rPr lang="es-MX" sz="2800" b="1" spc="-15" dirty="0">
                <a:latin typeface="Calibri"/>
                <a:cs typeface="Calibri"/>
              </a:rPr>
              <a:t>Estatuto Repetitivo </a:t>
            </a:r>
            <a:r>
              <a:rPr lang="es-MX" sz="2800" b="1" spc="-15" dirty="0">
                <a:solidFill>
                  <a:srgbClr val="0070C0"/>
                </a:solidFill>
                <a:latin typeface="Calibri"/>
                <a:cs typeface="Calibri"/>
              </a:rPr>
              <a:t>Mientras</a:t>
            </a:r>
            <a:r>
              <a:rPr lang="es-MX" sz="2800" spc="-15" dirty="0">
                <a:cs typeface="Calibri"/>
              </a:rPr>
              <a:t>“</a:t>
            </a:r>
            <a:r>
              <a:rPr lang="es-MX" sz="2800" b="1" spc="-15" dirty="0">
                <a:latin typeface="Calibri"/>
                <a:cs typeface="Calibri"/>
              </a:rPr>
              <a:t> </a:t>
            </a:r>
            <a:r>
              <a:rPr sz="2800" spc="-15" dirty="0" err="1">
                <a:latin typeface="Calibri"/>
                <a:cs typeface="Calibri"/>
              </a:rPr>
              <a:t>sucede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así: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3"/>
              </a:spcBef>
            </a:pPr>
            <a:endParaRPr sz="1400" dirty="0"/>
          </a:p>
          <a:p>
            <a:pPr marL="765175" indent="-457200">
              <a:lnSpc>
                <a:spcPts val="3500"/>
              </a:lnSpc>
              <a:spcAft>
                <a:spcPts val="1200"/>
              </a:spcAft>
              <a:buFont typeface="Calibri"/>
              <a:buAutoNum type="arabicPeriod"/>
              <a:tabLst>
                <a:tab pos="765175" algn="l"/>
              </a:tabLst>
            </a:pPr>
            <a:r>
              <a:rPr sz="2700" spc="0" dirty="0">
                <a:latin typeface="Calibri"/>
                <a:cs typeface="Calibri"/>
              </a:rPr>
              <a:t>Se </a:t>
            </a:r>
            <a:r>
              <a:rPr sz="2700" spc="-20" dirty="0">
                <a:latin typeface="Calibri"/>
                <a:cs typeface="Calibri"/>
              </a:rPr>
              <a:t>e</a:t>
            </a:r>
            <a:r>
              <a:rPr sz="2700" spc="-35" dirty="0">
                <a:latin typeface="Calibri"/>
                <a:cs typeface="Calibri"/>
              </a:rPr>
              <a:t>v</a:t>
            </a:r>
            <a:r>
              <a:rPr sz="2700" spc="0" dirty="0">
                <a:latin typeface="Calibri"/>
                <a:cs typeface="Calibri"/>
              </a:rPr>
              <a:t>alúa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la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700" b="1" spc="0" dirty="0">
                <a:solidFill>
                  <a:srgbClr val="C00000"/>
                </a:solidFill>
                <a:latin typeface="Calibri"/>
                <a:cs typeface="Calibri"/>
              </a:rPr>
              <a:t>xp</a:t>
            </a:r>
            <a:r>
              <a:rPr sz="27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700" b="1" spc="0" dirty="0">
                <a:solidFill>
                  <a:srgbClr val="C00000"/>
                </a:solidFill>
                <a:latin typeface="Calibri"/>
                <a:cs typeface="Calibri"/>
              </a:rPr>
              <a:t>esi</a:t>
            </a:r>
            <a:r>
              <a:rPr sz="2700" b="1" spc="-10" dirty="0">
                <a:solidFill>
                  <a:srgbClr val="C00000"/>
                </a:solidFill>
                <a:latin typeface="Calibri"/>
                <a:cs typeface="Calibri"/>
              </a:rPr>
              <a:t>ó</a:t>
            </a:r>
            <a:r>
              <a:rPr sz="2700" b="1" spc="0" dirty="0">
                <a:solidFill>
                  <a:srgbClr val="C00000"/>
                </a:solidFill>
                <a:latin typeface="Calibri"/>
                <a:cs typeface="Calibri"/>
              </a:rPr>
              <a:t>n lógi</a:t>
            </a:r>
            <a:r>
              <a:rPr sz="27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700" b="1" spc="0" dirty="0">
                <a:solidFill>
                  <a:srgbClr val="C00000"/>
                </a:solidFill>
                <a:latin typeface="Calibri"/>
                <a:cs typeface="Calibri"/>
              </a:rPr>
              <a:t>a o </a:t>
            </a:r>
            <a:r>
              <a:rPr sz="2700" b="1" spc="-15" dirty="0">
                <a:solidFill>
                  <a:srgbClr val="00CC00"/>
                </a:solidFill>
                <a:latin typeface="Calibri"/>
                <a:cs typeface="Calibri"/>
              </a:rPr>
              <a:t>c</a:t>
            </a:r>
            <a:r>
              <a:rPr sz="2700" b="1" spc="0" dirty="0">
                <a:solidFill>
                  <a:srgbClr val="00CC00"/>
                </a:solidFill>
                <a:latin typeface="Calibri"/>
                <a:cs typeface="Calibri"/>
              </a:rPr>
              <a:t>ondic</a:t>
            </a:r>
            <a:r>
              <a:rPr sz="2700" b="1" spc="-10" dirty="0">
                <a:solidFill>
                  <a:srgbClr val="00CC00"/>
                </a:solidFill>
                <a:latin typeface="Calibri"/>
                <a:cs typeface="Calibri"/>
              </a:rPr>
              <a:t>i</a:t>
            </a:r>
            <a:r>
              <a:rPr sz="2700" b="1" spc="0" dirty="0">
                <a:solidFill>
                  <a:srgbClr val="00CC00"/>
                </a:solidFill>
                <a:latin typeface="Calibri"/>
                <a:cs typeface="Calibri"/>
              </a:rPr>
              <a:t>ón</a:t>
            </a:r>
            <a:r>
              <a:rPr sz="2700" spc="0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765175" marR="12700" indent="-457200" algn="just">
              <a:lnSpc>
                <a:spcPts val="3500"/>
              </a:lnSpc>
              <a:spcAft>
                <a:spcPts val="1200"/>
              </a:spcAft>
              <a:buFont typeface="Calibri"/>
              <a:buAutoNum type="arabicPeriod"/>
              <a:tabLst>
                <a:tab pos="765175" algn="l"/>
              </a:tabLst>
            </a:pPr>
            <a:r>
              <a:rPr sz="2700" spc="0" dirty="0">
                <a:latin typeface="Calibri"/>
                <a:cs typeface="Calibri"/>
              </a:rPr>
              <a:t>Si el 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esul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ado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de </a:t>
            </a:r>
            <a:r>
              <a:rPr sz="2700" spc="0" dirty="0">
                <a:latin typeface="Calibri"/>
                <a:cs typeface="Calibri"/>
              </a:rPr>
              <a:t>la </a:t>
            </a:r>
            <a:r>
              <a:rPr sz="2700" b="1" spc="-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700" b="1" spc="0" dirty="0">
                <a:solidFill>
                  <a:srgbClr val="C00000"/>
                </a:solidFill>
                <a:latin typeface="Calibri"/>
                <a:cs typeface="Calibri"/>
              </a:rPr>
              <a:t>xp</a:t>
            </a:r>
            <a:r>
              <a:rPr sz="27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700" b="1" spc="-15" dirty="0">
                <a:solidFill>
                  <a:srgbClr val="C00000"/>
                </a:solidFill>
                <a:latin typeface="Calibri"/>
                <a:cs typeface="Calibri"/>
              </a:rPr>
              <a:t>esión</a:t>
            </a:r>
            <a:r>
              <a:rPr sz="27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C00000"/>
                </a:solidFill>
                <a:latin typeface="Calibri"/>
                <a:cs typeface="Calibri"/>
              </a:rPr>
              <a:t>lógi</a:t>
            </a:r>
            <a:r>
              <a:rPr sz="2700" b="1" spc="-3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700" b="1" spc="-15" dirty="0">
                <a:solidFill>
                  <a:srgbClr val="C00000"/>
                </a:solidFill>
                <a:latin typeface="Calibri"/>
                <a:cs typeface="Calibri"/>
              </a:rPr>
              <a:t>a o</a:t>
            </a:r>
            <a:r>
              <a:rPr sz="27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CC00"/>
                </a:solidFill>
                <a:latin typeface="Calibri"/>
                <a:cs typeface="Calibri"/>
              </a:rPr>
              <a:t>condición</a:t>
            </a:r>
            <a:r>
              <a:rPr sz="2700" b="1" spc="-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15" dirty="0">
                <a:solidFill>
                  <a:srgbClr val="FF0000"/>
                </a:solidFill>
                <a:latin typeface="Calibri"/>
                <a:cs typeface="Calibri"/>
              </a:rPr>
              <a:t>als</a:t>
            </a:r>
            <a:r>
              <a:rPr sz="27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la(s)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in</a:t>
            </a:r>
            <a:r>
              <a:rPr sz="2700" spc="-35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ucción(es)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no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 ejecu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y se </a:t>
            </a:r>
            <a:r>
              <a:rPr sz="2700" spc="-10" dirty="0">
                <a:latin typeface="Calibri"/>
                <a:cs typeface="Calibri"/>
              </a:rPr>
              <a:t>p</a:t>
            </a:r>
            <a:r>
              <a:rPr sz="2700" spc="0" dirty="0">
                <a:latin typeface="Calibri"/>
                <a:cs typeface="Calibri"/>
              </a:rPr>
              <a:t>asa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ejec</a:t>
            </a:r>
            <a:r>
              <a:rPr sz="2700" spc="-25" dirty="0">
                <a:latin typeface="Calibri"/>
                <a:cs typeface="Calibri"/>
              </a:rPr>
              <a:t>u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ar </a:t>
            </a:r>
            <a:r>
              <a:rPr sz="2700" spc="0" dirty="0">
                <a:latin typeface="Calibri"/>
                <a:cs typeface="Calibri"/>
              </a:rPr>
              <a:t>la siguie</a:t>
            </a:r>
            <a:r>
              <a:rPr sz="2700" spc="-25" dirty="0">
                <a:latin typeface="Calibri"/>
                <a:cs typeface="Calibri"/>
              </a:rPr>
              <a:t>n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in</a:t>
            </a:r>
            <a:r>
              <a:rPr sz="2700" spc="-35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0" dirty="0">
                <a:latin typeface="Calibri"/>
                <a:cs typeface="Calibri"/>
              </a:rPr>
              <a:t>ucción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en </a:t>
            </a:r>
            <a:r>
              <a:rPr sz="2700" spc="0" dirty="0">
                <a:latin typeface="Calibri"/>
                <a:cs typeface="Calibri"/>
              </a:rPr>
              <a:t>el p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og</a:t>
            </a:r>
            <a:r>
              <a:rPr sz="2700" spc="-75" dirty="0">
                <a:latin typeface="Calibri"/>
                <a:cs typeface="Calibri"/>
              </a:rPr>
              <a:t>r</a:t>
            </a:r>
            <a:r>
              <a:rPr sz="2700" spc="-20" dirty="0">
                <a:latin typeface="Calibri"/>
                <a:cs typeface="Calibri"/>
              </a:rPr>
              <a:t>am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0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765175" marR="12700" indent="-457200" algn="just">
              <a:lnSpc>
                <a:spcPts val="3500"/>
              </a:lnSpc>
              <a:spcAft>
                <a:spcPts val="1200"/>
              </a:spcAft>
              <a:buFont typeface="Calibri"/>
              <a:buAutoNum type="arabicPeriod"/>
              <a:tabLst>
                <a:tab pos="765175" algn="l"/>
              </a:tabLst>
            </a:pPr>
            <a:r>
              <a:rPr sz="2700" dirty="0">
                <a:latin typeface="Calibri"/>
                <a:cs typeface="Calibri"/>
              </a:rPr>
              <a:t>Si el resultado de la </a:t>
            </a:r>
            <a:r>
              <a:rPr lang="es-MX" sz="2700" b="1" spc="-40" dirty="0">
                <a:solidFill>
                  <a:srgbClr val="C00000"/>
                </a:solidFill>
                <a:cs typeface="Calibri"/>
              </a:rPr>
              <a:t>e</a:t>
            </a:r>
            <a:r>
              <a:rPr lang="es-MX" sz="2700" b="1" dirty="0">
                <a:solidFill>
                  <a:srgbClr val="C00000"/>
                </a:solidFill>
                <a:cs typeface="Calibri"/>
              </a:rPr>
              <a:t>xp</a:t>
            </a:r>
            <a:r>
              <a:rPr lang="es-MX" sz="2700" b="1" spc="-35" dirty="0">
                <a:solidFill>
                  <a:srgbClr val="C00000"/>
                </a:solidFill>
                <a:cs typeface="Calibri"/>
              </a:rPr>
              <a:t>r</a:t>
            </a:r>
            <a:r>
              <a:rPr lang="es-MX" sz="2700" b="1" spc="-15" dirty="0">
                <a:solidFill>
                  <a:srgbClr val="C00000"/>
                </a:solidFill>
                <a:cs typeface="Calibri"/>
              </a:rPr>
              <a:t>esión</a:t>
            </a:r>
            <a:r>
              <a:rPr lang="es-MX" sz="2700" b="1" spc="15" dirty="0">
                <a:solidFill>
                  <a:srgbClr val="C00000"/>
                </a:solidFill>
                <a:cs typeface="Calibri"/>
              </a:rPr>
              <a:t> </a:t>
            </a:r>
            <a:r>
              <a:rPr lang="es-MX" sz="2700" b="1" spc="-10" dirty="0">
                <a:solidFill>
                  <a:srgbClr val="C00000"/>
                </a:solidFill>
                <a:cs typeface="Calibri"/>
              </a:rPr>
              <a:t>lógi</a:t>
            </a:r>
            <a:r>
              <a:rPr lang="es-MX" sz="2700" b="1" spc="-30" dirty="0">
                <a:solidFill>
                  <a:srgbClr val="C00000"/>
                </a:solidFill>
                <a:cs typeface="Calibri"/>
              </a:rPr>
              <a:t>c</a:t>
            </a:r>
            <a:r>
              <a:rPr lang="es-MX" sz="2700" b="1" spc="-15" dirty="0">
                <a:solidFill>
                  <a:srgbClr val="C00000"/>
                </a:solidFill>
                <a:cs typeface="Calibri"/>
              </a:rPr>
              <a:t>a o</a:t>
            </a:r>
            <a:r>
              <a:rPr lang="es-MX" sz="2700" b="1" spc="-10" dirty="0">
                <a:solidFill>
                  <a:srgbClr val="C00000"/>
                </a:solidFill>
                <a:cs typeface="Calibri"/>
              </a:rPr>
              <a:t> </a:t>
            </a:r>
            <a:r>
              <a:rPr lang="es-MX" sz="2700" b="1" spc="-15" dirty="0">
                <a:solidFill>
                  <a:srgbClr val="00CC00"/>
                </a:solidFill>
                <a:cs typeface="Calibri"/>
              </a:rPr>
              <a:t>condición</a:t>
            </a:r>
            <a:r>
              <a:rPr lang="es-MX" sz="2700" b="1" spc="-5" dirty="0">
                <a:solidFill>
                  <a:srgbClr val="00CC00"/>
                </a:solidFill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verdadero</a:t>
            </a:r>
            <a:r>
              <a:rPr sz="2700" dirty="0">
                <a:latin typeface="Calibri"/>
                <a:cs typeface="Calibri"/>
              </a:rPr>
              <a:t>, se ejecuta la(s) instrucción(es) y el proceso se repite comenzando desde el inicio del ciclo.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4596658-F171-42FF-AF02-153869C248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0" y="221488"/>
            <a:ext cx="10134600" cy="1226312"/>
          </a:xfrm>
          <a:prstGeom prst="rect">
            <a:avLst/>
          </a:prstGeom>
        </p:spPr>
        <p:txBody>
          <a:bodyPr vert="horz" wrap="square" lIns="0" tIns="58292" rIns="0" bIns="0" rtlCol="0">
            <a:noAutofit/>
          </a:bodyPr>
          <a:lstStyle/>
          <a:p>
            <a:pPr marL="1882775" algn="ctr">
              <a:lnSpc>
                <a:spcPct val="100000"/>
              </a:lnSpc>
            </a:pPr>
            <a:r>
              <a:rPr lang="es-MX" sz="48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8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193451"/>
            <a:ext cx="6096510" cy="1302512"/>
          </a:xfrm>
          <a:prstGeom prst="rect">
            <a:avLst/>
          </a:prstGeom>
        </p:spPr>
        <p:txBody>
          <a:bodyPr vert="horz" wrap="square" lIns="0" tIns="205104" rIns="0" bIns="0" rtlCol="0">
            <a:noAutofit/>
          </a:bodyPr>
          <a:lstStyle/>
          <a:p>
            <a:pPr marL="1924685">
              <a:lnSpc>
                <a:spcPct val="100000"/>
              </a:lnSpc>
            </a:pPr>
            <a:r>
              <a:rPr sz="4400" b="1" dirty="0" err="1">
                <a:solidFill>
                  <a:srgbClr val="3333CC"/>
                </a:solidFill>
                <a:latin typeface="Arial"/>
                <a:cs typeface="Arial"/>
              </a:rPr>
              <a:t>Actividad</a:t>
            </a:r>
            <a:r>
              <a:rPr sz="44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923" y="1632727"/>
            <a:ext cx="6913880" cy="1437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30100"/>
              </a:lnSpc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spc="0" dirty="0">
                <a:latin typeface="Arial"/>
                <a:cs typeface="Arial"/>
              </a:rPr>
              <a:t>alizar la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ejecución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de la </a:t>
            </a:r>
            <a:r>
              <a:rPr sz="2400" b="1" spc="-10" dirty="0" err="1">
                <a:latin typeface="Arial"/>
                <a:cs typeface="Arial"/>
              </a:rPr>
              <a:t>s</a:t>
            </a:r>
            <a:r>
              <a:rPr sz="2400" b="1" spc="0" dirty="0" err="1">
                <a:latin typeface="Arial"/>
                <a:cs typeface="Arial"/>
              </a:rPr>
              <a:t>iguiente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0" dirty="0" err="1">
                <a:latin typeface="Arial"/>
                <a:cs typeface="Arial"/>
              </a:rPr>
              <a:t>simulación</a:t>
            </a:r>
            <a:r>
              <a:rPr lang="es-MX" sz="2400" b="1" spc="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6711" y="3069732"/>
            <a:ext cx="3194304" cy="3195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696456" y="50292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6456" y="56007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696456" y="50292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6456" y="56007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1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42443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4091" y="643890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82341" y="3524250"/>
            <a:ext cx="190500" cy="3104388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76556" y="2949956"/>
            <a:ext cx="52197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485" y="4061588"/>
            <a:ext cx="10407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3380232"/>
            <a:ext cx="3581400" cy="190500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38800" y="5047488"/>
            <a:ext cx="57213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295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783" y="50886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696456" y="50292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783" y="5660136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6456" y="5600700"/>
            <a:ext cx="280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24941" y="3046476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805179" y="3240406"/>
            <a:ext cx="76263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5129" y="44942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678306" y="4536187"/>
            <a:ext cx="105346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386841" y="5561076"/>
            <a:ext cx="1600199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93851" y="5603241"/>
            <a:ext cx="118427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8983" y="1684655"/>
            <a:ext cx="3812617" cy="3420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Definir x, y como Entero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x = 1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y =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Mientras</a:t>
            </a:r>
            <a:r>
              <a:rPr lang="es-MX" sz="2800" dirty="0">
                <a:latin typeface="Arial"/>
                <a:cs typeface="Arial"/>
              </a:rPr>
              <a:t> </a:t>
            </a:r>
            <a:r>
              <a:rPr lang="es-MX" sz="2800" b="1" dirty="0">
                <a:solidFill>
                  <a:srgbClr val="00B050"/>
                </a:solidFill>
                <a:latin typeface="Arial"/>
                <a:cs typeface="Arial"/>
              </a:rPr>
              <a:t>x&lt;=3 </a:t>
            </a: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Hacer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y = y * 3</a:t>
            </a:r>
          </a:p>
          <a:p>
            <a:pPr marL="12700">
              <a:lnSpc>
                <a:spcPct val="100000"/>
              </a:lnSpc>
            </a:pPr>
            <a:r>
              <a:rPr lang="es-MX" sz="2800" dirty="0">
                <a:latin typeface="Arial"/>
                <a:cs typeface="Arial"/>
              </a:rPr>
              <a:t>	x = x + 1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rgbClr val="0070C0"/>
                </a:solidFill>
                <a:latin typeface="Arial"/>
                <a:cs typeface="Arial"/>
              </a:rPr>
              <a:t>Fin Mientras</a:t>
            </a:r>
            <a:endParaRPr sz="28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172492" y="27558"/>
            <a:ext cx="9353347" cy="881509"/>
          </a:xfrm>
          <a:prstGeom prst="rect">
            <a:avLst/>
          </a:prstGeom>
        </p:spPr>
        <p:txBody>
          <a:bodyPr vert="horz" wrap="square" lIns="0" tIns="148209" rIns="0" bIns="0" rtlCol="0">
            <a:noAutofit/>
          </a:bodyPr>
          <a:lstStyle/>
          <a:p>
            <a:pPr marL="298450" algn="ctr">
              <a:lnSpc>
                <a:spcPct val="100000"/>
              </a:lnSpc>
            </a:pPr>
            <a:r>
              <a:rPr lang="es-MX" sz="4000" b="1" spc="-3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Estatuto Repetitivo Mientras</a:t>
            </a:r>
            <a:endParaRPr sz="4000" b="1" spc="-3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43229" y="2055876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828800" y="2097151"/>
            <a:ext cx="83515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440181" y="132588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845818" y="1366267"/>
            <a:ext cx="897382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3805" y="3430270"/>
            <a:ext cx="79819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600" b="1" spc="-2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600" b="1" spc="-10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7312" y="3215641"/>
            <a:ext cx="288036" cy="203200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907793" y="3557017"/>
            <a:ext cx="247523" cy="128396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1936749" y="838200"/>
            <a:ext cx="5144135" cy="60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9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988</Words>
  <Application>Microsoft Office PowerPoint</Application>
  <PresentationFormat>Presentación en pantalla (4:3)</PresentationFormat>
  <Paragraphs>269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Times New Roman</vt:lpstr>
      <vt:lpstr>Office Theme</vt:lpstr>
      <vt:lpstr>Estatuto Repetitivo Mientras</vt:lpstr>
      <vt:lpstr>¿Que es un ciclo?</vt:lpstr>
      <vt:lpstr>Estatuto Repetitivo Mientras</vt:lpstr>
      <vt:lpstr>Presentación de PowerPoint</vt:lpstr>
      <vt:lpstr>Estatuto Repetitivo Mientras</vt:lpstr>
      <vt:lpstr>Actividad </vt:lpstr>
      <vt:lpstr>Estatuto Repetitivo Mientras</vt:lpstr>
      <vt:lpstr>Estatuto Repetitivo Mientras</vt:lpstr>
      <vt:lpstr>Estatuto Repetitivo Mientras</vt:lpstr>
      <vt:lpstr>Estatuto Repetitivo Mientras</vt:lpstr>
      <vt:lpstr>Estatuto Repetitivo Mientras</vt:lpstr>
      <vt:lpstr>Estatuto Repetitivo Mientras</vt:lpstr>
      <vt:lpstr>Estatuto Repetitivo Mientras</vt:lpstr>
      <vt:lpstr>Estatuto Repetitivo Mientras</vt:lpstr>
      <vt:lpstr>Estatuto Repetitivo Mientras</vt:lpstr>
      <vt:lpstr>Estatuto Repetitivo Mientras</vt:lpstr>
      <vt:lpstr>Estatuto Repetitivo Mientras</vt:lpstr>
      <vt:lpstr>Estatuto Repetitivo Mientras</vt:lpstr>
      <vt:lpstr>Presentación de PowerPoint</vt:lpstr>
      <vt:lpstr>Solución!! Pseudocódigo </vt:lpstr>
      <vt:lpstr>Solución!! Diagrama de flujo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Computación I para Ingeniería.</dc:title>
  <dc:creator>Claudia Gutierrez</dc:creator>
  <cp:lastModifiedBy>Lizethe Pérez Fuertes</cp:lastModifiedBy>
  <cp:revision>23</cp:revision>
  <dcterms:created xsi:type="dcterms:W3CDTF">2019-05-30T15:33:12Z</dcterms:created>
  <dcterms:modified xsi:type="dcterms:W3CDTF">2019-06-26T15:03:52Z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2017-07-25T00:00:00Z</vt:filetime>
  </property>
  <property fmtid="{D5CDD505-2E9C-101B-9397-08002B2CF9AE}" pid="3" name="LastSaved">
    <vt:filetime>2019-05-30T00:00:00Z</vt:filetime>
  </property>
</Properties>
</file>