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8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302" r:id="rId13"/>
    <p:sldId id="303" r:id="rId14"/>
    <p:sldId id="304" r:id="rId15"/>
    <p:sldId id="305" r:id="rId16"/>
    <p:sldId id="318" r:id="rId17"/>
    <p:sldId id="316" r:id="rId18"/>
    <p:sldId id="317" r:id="rId19"/>
    <p:sldId id="298" r:id="rId20"/>
    <p:sldId id="299" r:id="rId21"/>
    <p:sldId id="300" r:id="rId22"/>
    <p:sldId id="301" r:id="rId23"/>
    <p:sldId id="290" r:id="rId24"/>
    <p:sldId id="291" r:id="rId25"/>
    <p:sldId id="292" r:id="rId26"/>
    <p:sldId id="293" r:id="rId27"/>
    <p:sldId id="295" r:id="rId28"/>
    <p:sldId id="294" r:id="rId29"/>
    <p:sldId id="320" r:id="rId30"/>
    <p:sldId id="321" r:id="rId31"/>
    <p:sldId id="307" r:id="rId32"/>
    <p:sldId id="308" r:id="rId33"/>
    <p:sldId id="309" r:id="rId34"/>
    <p:sldId id="314" r:id="rId35"/>
    <p:sldId id="311" r:id="rId36"/>
    <p:sldId id="312" r:id="rId37"/>
    <p:sldId id="322" r:id="rId3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3239" autoAdjust="0"/>
  </p:normalViewPr>
  <p:slideViewPr>
    <p:cSldViewPr>
      <p:cViewPr varScale="1">
        <p:scale>
          <a:sx n="76" d="100"/>
          <a:sy n="76" d="100"/>
        </p:scale>
        <p:origin x="11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EA85-E274-4EA7-8880-BB3ECF55DB78}" type="datetimeFigureOut">
              <a:rPr lang="es-MX" smtClean="0"/>
              <a:t>03/10/2019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1478-83C0-459C-9DF2-CF8FE5DEE0C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5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35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383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05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842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7227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03/10/2019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0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03/10/2019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54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03/10/2019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80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03/10/2019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5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03/10/2019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93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03/10/2019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2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03/10/2019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7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03/10/2019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1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03/10/2019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96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03/10/2019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8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03/10/2019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5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1FAC-B3FF-46B8-811B-635049FACAEC}" type="datetimeFigureOut">
              <a:rPr lang="es-MX" smtClean="0"/>
              <a:t>03/10/2019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06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o arreglos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44BBD18F-0D6E-45EA-9199-2B7DCDB2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96952"/>
            <a:ext cx="4896544" cy="27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676" y="1200188"/>
            <a:ext cx="7416824" cy="1584176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como indicamos a la primera localidad del arreglo A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y la última localidad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].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0318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Picture 3" descr="arr02">
            <a:extLst>
              <a:ext uri="{FF2B5EF4-FFF2-40B4-BE49-F238E27FC236}">
                <a16:creationId xmlns:a16="http://schemas.microsoft.com/office/drawing/2014/main" id="{B6436D1F-C8F3-41B2-8E56-6D321693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1" y="2564904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78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forma de asignar un valor a una localidad específica del arreglo es la siguiente: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ts val="3100"/>
              </a:lnSpc>
              <a:buFontTx/>
              <a:buNone/>
            </a:pP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] =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de la variable arreglo,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la localidad del arreglo (entre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tamaño del arreglo)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dato del tipo con que fue definido el arreglo.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13207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331913" y="1712539"/>
            <a:ext cx="6459537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Declarar un arreglo llamado </a:t>
            </a:r>
            <a:r>
              <a:rPr lang="es-ES_tradnl" sz="2400" b="1" dirty="0" err="1">
                <a:solidFill>
                  <a:srgbClr val="FF3300"/>
                </a:solidFill>
              </a:rPr>
              <a:t>numeros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 guardar en cada localidad los valores </a:t>
            </a:r>
            <a:r>
              <a:rPr lang="es-ES_tradnl" sz="2400" dirty="0">
                <a:solidFill>
                  <a:srgbClr val="0000FF"/>
                </a:solidFill>
              </a:rPr>
              <a:t>0.2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0.4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0.6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rgbClr val="0000FF"/>
                </a:solidFill>
              </a:rPr>
              <a:t>0.8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respectivamente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6" y="35730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13271" y="2132856"/>
            <a:ext cx="5194832" cy="7200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err="1"/>
              <a:t>numeros</a:t>
            </a:r>
            <a:r>
              <a:rPr lang="es-ES_tradnl" dirty="0"/>
              <a:t> =  [</a:t>
            </a:r>
            <a:r>
              <a:rPr lang="es-ES_tradnl" dirty="0">
                <a:solidFill>
                  <a:srgbClr val="0000FF"/>
                </a:solidFill>
              </a:rPr>
              <a:t>0.2, 0.4, 0.6, 0.8</a:t>
            </a:r>
            <a:r>
              <a:rPr lang="es-ES_tradnl" dirty="0"/>
              <a:t>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2559" y="188640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33" y="3429000"/>
            <a:ext cx="3477334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08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296988" y="1676400"/>
            <a:ext cx="6400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Sumar el valor de </a:t>
            </a:r>
            <a:r>
              <a:rPr lang="es-ES_tradnl" sz="2800" b="1" dirty="0">
                <a:solidFill>
                  <a:srgbClr val="FF0000"/>
                </a:solidFill>
              </a:rPr>
              <a:t>8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a cada una de las localidades del arreglo del ejemplo anterior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1297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0325" y="1782763"/>
            <a:ext cx="6986588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_tradnl" dirty="0"/>
          </a:p>
          <a:p>
            <a:pPr eaLnBrk="1" hangingPunct="1">
              <a:buFontTx/>
              <a:buNone/>
            </a:pPr>
            <a:r>
              <a:rPr lang="es-ES_tradnl" dirty="0"/>
              <a:t>    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=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]+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4056" y="300186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567" y="5242715"/>
            <a:ext cx="1944216" cy="128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85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00" y="1412776"/>
            <a:ext cx="865634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 estructura compañera de los arreglos es el ciclo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4B1ABE-9D97-4D96-9F2E-560FB87FF972}"/>
              </a:ext>
            </a:extLst>
          </p:cNvPr>
          <p:cNvSpPr/>
          <p:nvPr/>
        </p:nvSpPr>
        <p:spPr>
          <a:xfrm>
            <a:off x="1066800" y="2561440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7B1DD2-9AE7-4536-9EE2-1100503A2665}"/>
              </a:ext>
            </a:extLst>
          </p:cNvPr>
          <p:cNvSpPr/>
          <p:nvPr/>
        </p:nvSpPr>
        <p:spPr>
          <a:xfrm>
            <a:off x="5796136" y="4679032"/>
            <a:ext cx="244827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dirty="0"/>
              <a:t> obtiene el número de elementos en la lista.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Define un arreglo que almacene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10 números enteros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779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488832" cy="22322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declaración de la variable arreglo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contiene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enteros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la siguiente: </a:t>
            </a:r>
          </a:p>
          <a:p>
            <a:pPr algn="ctr" eaLnBrk="1" hangingPunct="1"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[1, 2, 3, 4, 5, 6, 7, 8, 9, 10]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81128"/>
            <a:ext cx="271666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3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anterior en la pantalla.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o arreglos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586"/>
            <a:ext cx="7772400" cy="352759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sesiones pasadas definimos a la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como la asociación entre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una localidad. </a:t>
            </a:r>
          </a:p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Hasta ahora, si necesitamos guardar varios valores necesitamos definir una variable para cada uno de ellos.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94" y="4653136"/>
            <a:ext cx="1800200" cy="18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412776"/>
            <a:ext cx="7365330" cy="2453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pantalla:</a:t>
            </a:r>
          </a:p>
          <a:p>
            <a:pPr>
              <a:lnSpc>
                <a:spcPct val="150000"/>
              </a:lnSpc>
              <a:buNone/>
            </a:pP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178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59188"/>
            <a:ext cx="2592288" cy="171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92D9DAA-48F1-4E8A-B242-D09300081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166" y="2420888"/>
            <a:ext cx="35242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83568" y="1571998"/>
            <a:ext cx="8168952" cy="1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en la pantalla. Usa 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 para evitar el salto de línea por default así: </a:t>
            </a:r>
          </a:p>
          <a:p>
            <a:pPr algn="ctr">
              <a:lnSpc>
                <a:spcPct val="150000"/>
              </a:lnSpc>
            </a:pP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 ele, 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b="1" dirty="0">
                <a:solidFill>
                  <a:srgbClr val="0070C0"/>
                </a:solidFill>
              </a:rPr>
              <a:t>) 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2736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55345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365330" cy="24530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pantalla, sin salto de línea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print(ele, </a:t>
            </a:r>
            <a:r>
              <a:rPr lang="pt-BR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='  '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01752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138" y="4243284"/>
            <a:ext cx="2592288" cy="171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ECAD491-684F-465E-A074-BA5D06B0C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633" y="4059186"/>
            <a:ext cx="35052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5 a 35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8372" y="1628800"/>
            <a:ext cx="7128792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[ 5 ] = 35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29000"/>
            <a:ext cx="2808312" cy="186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B16549C-1911-44D3-9801-43F4FBB48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352" y="3314948"/>
            <a:ext cx="34956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7 a la suma de la localidad 6 y la 9.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0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340768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con la suma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ES_tradnl" sz="12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[ 7 ]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[ 6 ] +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[ 9 ]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834" y="4221088"/>
            <a:ext cx="2525084" cy="167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F7B899D-84E2-4CA2-8038-FCF5796DC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090" y="3709935"/>
            <a:ext cx="3688966" cy="239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8 a 3 veces el valor de la localidad 4, menos 57.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3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268760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establece el valor de la localidad 8 a 3 veces el valor de la localidad 4, menos 57. 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[ 8 ]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[ 4 ]*3 - 57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-2738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906015"/>
            <a:ext cx="2689614" cy="178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726C53A-575D-4367-937D-B5AADF694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126" y="3348608"/>
            <a:ext cx="3620914" cy="254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071116" y="1564854"/>
            <a:ext cx="7533332" cy="359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imprime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el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siguiente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código? </a:t>
            </a:r>
          </a:p>
          <a:p>
            <a:endParaRPr lang="pt-BR" sz="2000" dirty="0"/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[0,1,2,3,4] </a:t>
            </a:r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0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for num in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: 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 num % 2 == 0 ):     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+ num * 5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print(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31" y="4540960"/>
            <a:ext cx="2270233" cy="1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497887" cy="5878513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supongamos que necesitamos trabajar con 10 valores enteros; el código para definir a estas 10 variables sería algo como lo siguiente: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endParaRPr lang="es-ES_tradnl" sz="1400" b="1" dirty="0"/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x0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x1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x2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x3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x4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x5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x6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x7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x8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x9</a:t>
            </a:r>
          </a:p>
        </p:txBody>
      </p:sp>
      <p:pic>
        <p:nvPicPr>
          <p:cNvPr id="5123" name="Picture 3" descr="ar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5965"/>
            <a:ext cx="2101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229431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11560" y="2087116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629" y="53752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E46FC2-29EF-413E-B53D-40375D97279A}"/>
              </a:ext>
            </a:extLst>
          </p:cNvPr>
          <p:cNvSpPr/>
          <p:nvPr/>
        </p:nvSpPr>
        <p:spPr>
          <a:xfrm>
            <a:off x="5148064" y="2098117"/>
            <a:ext cx="352839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b="1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b="1" dirty="0"/>
              <a:t> obtiene el número de elementos en la lista</a:t>
            </a:r>
          </a:p>
          <a:p>
            <a:endParaRPr lang="es-MX" b="1" dirty="0"/>
          </a:p>
          <a:p>
            <a:r>
              <a:rPr lang="es-MX" b="1" dirty="0"/>
              <a:t>lista=[8,5,2]</a:t>
            </a:r>
          </a:p>
          <a:p>
            <a:r>
              <a:rPr lang="es-MX" b="1" dirty="0" err="1"/>
              <a:t>print</a:t>
            </a:r>
            <a:r>
              <a:rPr lang="es-MX" b="1" dirty="0"/>
              <a:t>(</a:t>
            </a:r>
            <a:r>
              <a:rPr lang="es-MX" b="1" dirty="0" err="1"/>
              <a:t>len</a:t>
            </a:r>
            <a:r>
              <a:rPr lang="es-MX" b="1" dirty="0"/>
              <a:t>(lista))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EE6A6-F490-4298-B1CA-5E41F0AF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874431"/>
            <a:ext cx="2520280" cy="20654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70" y="1302135"/>
            <a:ext cx="8656340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423540" y="1772816"/>
            <a:ext cx="8296920" cy="113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Analiza las siguientes simulaciones para comprender la relación del ciclo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con los arreglos.</a:t>
            </a:r>
            <a:endParaRPr lang="es-ES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69474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86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581497"/>
            <a:ext cx="7897812" cy="184750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Inicializa un arreglo de </a:t>
            </a:r>
            <a:r>
              <a:rPr lang="es-ES_tradnl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3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 con su número de localidad:</a:t>
            </a:r>
          </a:p>
          <a:p>
            <a:pPr eaLnBrk="1" hangingPunct="1"/>
            <a:endParaRPr lang="es-ES_tradnl" sz="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 = [0, 1, 2, 3, 4, 5, 6, 7, 8, 9]</a:t>
            </a: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2267744" y="4376738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2267744" y="3429000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2267744" y="3429000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43032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11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 continuación mostramos la función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(B):</a:t>
            </a:r>
          </a:p>
          <a:p>
            <a:pPr lvl="2" algn="just">
              <a:lnSpc>
                <a:spcPct val="90000"/>
              </a:lnSpc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(B)):</a:t>
            </a: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B[i] = B[i]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 = [0, 1, 2, 3, 4, 5, 6, 7, 8, 9]</a:t>
            </a: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</a:t>
            </a: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43032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07" y="1340768"/>
            <a:ext cx="7505694" cy="386372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imprimeArreglo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imprimeArreglo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(B):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(B)):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"Arreglo["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"] = 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B[i]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35" y="4583270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52499" y="1700808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96952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618431" y="1418687"/>
            <a:ext cx="424877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/>
              <a:t>sumaDos</a:t>
            </a:r>
            <a:r>
              <a:rPr lang="en-US" sz="2000" b="1" dirty="0"/>
              <a:t> (B):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for i in range(</a:t>
            </a:r>
            <a:r>
              <a:rPr lang="en-US" sz="2000" b="1" dirty="0" err="1"/>
              <a:t>len</a:t>
            </a:r>
            <a:r>
              <a:rPr lang="en-US" sz="2000" b="1" dirty="0"/>
              <a:t>(B)):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    B[i] = B[i] + 2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/>
              <a:t>imprime</a:t>
            </a:r>
            <a:r>
              <a:rPr lang="en-US" sz="2000" b="1" dirty="0"/>
              <a:t>(B):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for i in range(</a:t>
            </a:r>
            <a:r>
              <a:rPr lang="en-US" sz="2000" b="1" dirty="0" err="1"/>
              <a:t>len</a:t>
            </a:r>
            <a:r>
              <a:rPr lang="en-US" sz="2000" b="1" dirty="0"/>
              <a:t>(B)):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    print("</a:t>
            </a:r>
            <a:r>
              <a:rPr lang="en-US" sz="2000" b="1" dirty="0" err="1"/>
              <a:t>Arreglo</a:t>
            </a:r>
            <a:r>
              <a:rPr lang="en-US" sz="2000" b="1" dirty="0"/>
              <a:t>[", i, "] = ", B[i])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/>
              <a:t>A = [0, 1, 2, 3, 4, 5, 6, 7, 8, 9]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/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/>
              <a:t>sumaDos</a:t>
            </a:r>
            <a:r>
              <a:rPr lang="pt-BR" sz="2000" b="1" dirty="0"/>
              <a:t>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/>
              <a:t>imprime(A)</a:t>
            </a:r>
            <a:endParaRPr lang="es-ES_tradnl" sz="20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7" y="4365104"/>
            <a:ext cx="2420616" cy="160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618431" y="1418687"/>
            <a:ext cx="424877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/>
              <a:t>sumaDos</a:t>
            </a:r>
            <a:r>
              <a:rPr lang="en-US" sz="2000" b="1" dirty="0"/>
              <a:t> (B):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for i in range(</a:t>
            </a:r>
            <a:r>
              <a:rPr lang="en-US" sz="2000" b="1" dirty="0" err="1"/>
              <a:t>len</a:t>
            </a:r>
            <a:r>
              <a:rPr lang="en-US" sz="2000" b="1" dirty="0"/>
              <a:t>(B)):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    B[i] = B[i] + 2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/>
              <a:t>imprime</a:t>
            </a:r>
            <a:r>
              <a:rPr lang="en-US" sz="2000" b="1" dirty="0"/>
              <a:t>(B):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for i in range(</a:t>
            </a:r>
            <a:r>
              <a:rPr lang="en-US" sz="2000" b="1" dirty="0" err="1"/>
              <a:t>len</a:t>
            </a:r>
            <a:r>
              <a:rPr lang="en-US" sz="2000" b="1" dirty="0"/>
              <a:t>(B)):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    print("</a:t>
            </a:r>
            <a:r>
              <a:rPr lang="en-US" sz="2000" b="1" dirty="0" err="1"/>
              <a:t>Arreglo</a:t>
            </a:r>
            <a:r>
              <a:rPr lang="en-US" sz="2000" b="1" dirty="0"/>
              <a:t>[", i, "] = ", B[i])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/>
              <a:t>A = [0, 1, 2, 3, 4, 5, 6, 7, 8, 9]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/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/>
              <a:t>sumaDos</a:t>
            </a:r>
            <a:r>
              <a:rPr lang="pt-BR" sz="2000" b="1" dirty="0"/>
              <a:t>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/>
              <a:t>imprime(A)</a:t>
            </a:r>
            <a:endParaRPr lang="es-ES_tradnl" sz="20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de listas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7" y="4365104"/>
            <a:ext cx="2420616" cy="160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14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125538"/>
            <a:ext cx="7813302" cy="51816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400"/>
              </a:lnSpc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¿Qué tal si ahora necesitamos definir un procedimiento en donde se asigne a cada variable el valor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?, el código sería algo como lo siguiente: </a:t>
            </a:r>
          </a:p>
          <a:p>
            <a:pPr eaLnBrk="1" hangingPunct="1">
              <a:lnSpc>
                <a:spcPct val="90000"/>
              </a:lnSpc>
            </a:pPr>
            <a:endParaRPr lang="es-ES_tradnl" sz="16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iniciaMenosUno ( ):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x0=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x1=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x2=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x3=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x4=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x5=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x6=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x7=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x8=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x9=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40510"/>
            <a:ext cx="24885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49" y="1628329"/>
            <a:ext cx="7488759" cy="1080591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Pero ¿Qué tal si en lugar de trabajar con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necesitamos definir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3" y="2924944"/>
            <a:ext cx="2204885" cy="268888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2360" y="2924944"/>
            <a:ext cx="485775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tal si en vez de trabajar con varias variables aisladas, trabajamos con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 solo contenedor de variables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23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58" y="1340768"/>
            <a:ext cx="7704782" cy="43402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asociación entre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grupo de localidades.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Cada localidad está asociada con un número, de tal manera que para identificar a localidad específica del arreglo es necesario escribir su número.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primera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 siempre corresponde a la localidad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última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corresponde 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en donde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localidades del arreglo. 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013176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82" y="1236167"/>
            <a:ext cx="7416750" cy="1328737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en un arreglo de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localidades, la primera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última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92515" name="Picture 3" descr="arr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87327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8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42699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9632" y="1700808"/>
            <a:ext cx="4062163" cy="4032349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característica de una variable arreglo son los corchetes(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). Una definición de variables que los incluya, indica que la variable es un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arreglo.</a:t>
            </a:r>
          </a:p>
          <a:p>
            <a:pPr marL="0" indent="0" algn="just" eaLnBrk="1" hangingPunct="1">
              <a:buNone/>
            </a:pPr>
            <a:endParaRPr lang="es-ES_tradnl" sz="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[]</a:t>
            </a:r>
          </a:p>
          <a:p>
            <a:pPr marL="0" indent="0" algn="just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['a',  1 , "Buen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dia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"]</a:t>
            </a: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056184" y="260648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1 Imagen">
            <a:extLst>
              <a:ext uri="{FF2B5EF4-FFF2-40B4-BE49-F238E27FC236}">
                <a16:creationId xmlns:a16="http://schemas.microsoft.com/office/drawing/2014/main" id="{758D5865-7C63-4430-812A-49E894058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084558"/>
            <a:ext cx="2204885" cy="26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9" y="1268760"/>
            <a:ext cx="7704855" cy="381642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hemos declarado la variable arreglo, ¿Cómo tenemos acceso a los valores? Debemos recordar que las localidades de un arreglo están numeradas 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(en donde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el tamaño del arreglo).  </a:t>
            </a:r>
          </a:p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hacer referencia a una localidad específica del arreglo debemos escribir el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 de la variable y entre los corchetes el número de la localidad. 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004" y="44624"/>
            <a:ext cx="662535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97152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4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2146</Words>
  <Application>Microsoft Office PowerPoint</Application>
  <PresentationFormat>Presentación en pantalla (4:3)</PresentationFormat>
  <Paragraphs>719</Paragraphs>
  <Slides>37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3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49</cp:revision>
  <dcterms:created xsi:type="dcterms:W3CDTF">2013-07-08T17:54:54Z</dcterms:created>
  <dcterms:modified xsi:type="dcterms:W3CDTF">2019-10-03T18:05:37Z</dcterms:modified>
</cp:coreProperties>
</file>