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9" r:id="rId2"/>
    <p:sldId id="302" r:id="rId3"/>
    <p:sldId id="330" r:id="rId4"/>
    <p:sldId id="331" r:id="rId5"/>
    <p:sldId id="332" r:id="rId6"/>
    <p:sldId id="351" r:id="rId7"/>
    <p:sldId id="342" r:id="rId8"/>
    <p:sldId id="334" r:id="rId9"/>
    <p:sldId id="343" r:id="rId10"/>
    <p:sldId id="340" r:id="rId11"/>
    <p:sldId id="344" r:id="rId12"/>
    <p:sldId id="335" r:id="rId13"/>
    <p:sldId id="341" r:id="rId14"/>
    <p:sldId id="347" r:id="rId15"/>
    <p:sldId id="346" r:id="rId16"/>
    <p:sldId id="348" r:id="rId17"/>
    <p:sldId id="349" r:id="rId18"/>
    <p:sldId id="350" r:id="rId19"/>
    <p:sldId id="339" r:id="rId20"/>
    <p:sldId id="345" r:id="rId2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1" autoAdjust="0"/>
    <p:restoredTop sz="93923" autoAdjust="0"/>
  </p:normalViewPr>
  <p:slideViewPr>
    <p:cSldViewPr>
      <p:cViewPr varScale="1">
        <p:scale>
          <a:sx n="64" d="100"/>
          <a:sy n="64" d="100"/>
        </p:scale>
        <p:origin x="124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21/11/2019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9</a:t>
            </a:fld>
            <a:endParaRPr lang="es-MX" dirty="0"/>
          </a:p>
        </p:txBody>
      </p:sp>
    </p:spTree>
    <p:extLst>
      <p:ext uri="{BB962C8B-B14F-4D97-AF65-F5344CB8AC3E}">
        <p14:creationId xmlns:p14="http://schemas.microsoft.com/office/powerpoint/2010/main" val="131723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11</a:t>
            </a:fld>
            <a:endParaRPr lang="es-MX" dirty="0"/>
          </a:p>
        </p:txBody>
      </p:sp>
    </p:spTree>
    <p:extLst>
      <p:ext uri="{BB962C8B-B14F-4D97-AF65-F5344CB8AC3E}">
        <p14:creationId xmlns:p14="http://schemas.microsoft.com/office/powerpoint/2010/main" val="274919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14</a:t>
            </a:fld>
            <a:endParaRPr lang="es-MX" dirty="0"/>
          </a:p>
        </p:txBody>
      </p:sp>
    </p:spTree>
    <p:extLst>
      <p:ext uri="{BB962C8B-B14F-4D97-AF65-F5344CB8AC3E}">
        <p14:creationId xmlns:p14="http://schemas.microsoft.com/office/powerpoint/2010/main" val="93371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15</a:t>
            </a:fld>
            <a:endParaRPr lang="es-MX" dirty="0"/>
          </a:p>
        </p:txBody>
      </p:sp>
    </p:spTree>
    <p:extLst>
      <p:ext uri="{BB962C8B-B14F-4D97-AF65-F5344CB8AC3E}">
        <p14:creationId xmlns:p14="http://schemas.microsoft.com/office/powerpoint/2010/main" val="67424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16</a:t>
            </a:fld>
            <a:endParaRPr lang="es-MX" dirty="0"/>
          </a:p>
        </p:txBody>
      </p:sp>
    </p:spTree>
    <p:extLst>
      <p:ext uri="{BB962C8B-B14F-4D97-AF65-F5344CB8AC3E}">
        <p14:creationId xmlns:p14="http://schemas.microsoft.com/office/powerpoint/2010/main" val="2536474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17</a:t>
            </a:fld>
            <a:endParaRPr lang="es-MX" dirty="0"/>
          </a:p>
        </p:txBody>
      </p:sp>
    </p:spTree>
    <p:extLst>
      <p:ext uri="{BB962C8B-B14F-4D97-AF65-F5344CB8AC3E}">
        <p14:creationId xmlns:p14="http://schemas.microsoft.com/office/powerpoint/2010/main" val="356198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18</a:t>
            </a:fld>
            <a:endParaRPr lang="es-MX" dirty="0"/>
          </a:p>
        </p:txBody>
      </p:sp>
    </p:spTree>
    <p:extLst>
      <p:ext uri="{BB962C8B-B14F-4D97-AF65-F5344CB8AC3E}">
        <p14:creationId xmlns:p14="http://schemas.microsoft.com/office/powerpoint/2010/main" val="410530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21/11/2019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21/11/2019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DDD576-163A-467A-8FEF-45A22DBF4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66" y="2564904"/>
            <a:ext cx="3799512" cy="3179184"/>
          </a:xfrm>
          <a:prstGeom prst="rect">
            <a:avLst/>
          </a:prstGeom>
        </p:spPr>
      </p:pic>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a:t>
            </a:r>
          </a:p>
          <a:p>
            <a:pPr eaLnBrk="1" fontAlgn="auto" hangingPunct="1">
              <a:spcAft>
                <a:spcPts val="0"/>
              </a:spcAft>
              <a:defRPr/>
            </a:pPr>
            <a:r>
              <a:rPr lang="es-MX" sz="2000" dirty="0">
                <a:solidFill>
                  <a:schemeClr val="accent4">
                    <a:lumMod val="50000"/>
                  </a:schemeClr>
                </a:solidFill>
              </a:rPr>
              <a:t>Vacaciones con Tarjeta de prepago</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0749" y="1484784"/>
            <a:ext cx="8712155" cy="4897947"/>
          </a:xfrm>
        </p:spPr>
        <p:txBody>
          <a:bodyPr>
            <a:noAutofit/>
          </a:bodyPr>
          <a:lstStyle/>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menuNino</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debe imprimir los tres menús y sus precios (ustedes eligen los menús y los precios), por ejemplo: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Menú de niño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Nuggets de pollo</a:t>
            </a:r>
            <a:r>
              <a:rPr lang="it-IT" sz="2000" b="1" dirty="0">
                <a:solidFill>
                  <a:schemeClr val="accent6">
                    <a:lumMod val="75000"/>
                  </a:schemeClr>
                </a:solidFill>
                <a:cs typeface="Arial" panose="020B0604020202020204" pitchFamily="34" charset="0"/>
              </a:rPr>
              <a:t> $80.00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2. Papas a la francesa $50.00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3. Ensalada $40.00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a:t>
            </a:r>
            <a:r>
              <a:rPr lang="es-MX" sz="2000" b="1" u="sng" dirty="0">
                <a:solidFill>
                  <a:srgbClr val="FF0000"/>
                </a:solidFill>
                <a:cs typeface="Arial" panose="020B0604020202020204" pitchFamily="34" charset="0"/>
              </a:rPr>
              <a:t>regresar el precio </a:t>
            </a:r>
            <a:r>
              <a:rPr lang="es-MX" sz="2000" dirty="0">
                <a:solidFill>
                  <a:schemeClr val="bg2">
                    <a:lumMod val="25000"/>
                  </a:schemeClr>
                </a:solidFill>
                <a:cs typeface="Arial" panose="020B0604020202020204" pitchFamily="34" charset="0"/>
              </a:rPr>
              <a:t>del menú seleccionado. En caso de que la opción no sea válida regresar 0.</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menuN_matricula.py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niño</a:t>
            </a:r>
          </a:p>
        </p:txBody>
      </p:sp>
    </p:spTree>
    <p:extLst>
      <p:ext uri="{BB962C8B-B14F-4D97-AF65-F5344CB8AC3E}">
        <p14:creationId xmlns:p14="http://schemas.microsoft.com/office/powerpoint/2010/main" val="156788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niño</a:t>
            </a:r>
          </a:p>
        </p:txBody>
      </p:sp>
      <p:sp>
        <p:nvSpPr>
          <p:cNvPr id="6" name="object 25">
            <a:extLst>
              <a:ext uri="{FF2B5EF4-FFF2-40B4-BE49-F238E27FC236}">
                <a16:creationId xmlns:a16="http://schemas.microsoft.com/office/drawing/2014/main" id="{8BC5A2FA-947F-4654-BAD4-532D725EFBE5}"/>
              </a:ext>
            </a:extLst>
          </p:cNvPr>
          <p:cNvSpPr txBox="1"/>
          <p:nvPr/>
        </p:nvSpPr>
        <p:spPr>
          <a:xfrm>
            <a:off x="1547664" y="3236918"/>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981203596"/>
              </p:ext>
            </p:extLst>
          </p:nvPr>
        </p:nvGraphicFramePr>
        <p:xfrm>
          <a:off x="1547664" y="3884990"/>
          <a:ext cx="6336704" cy="2006052"/>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a:t>
                      </a:r>
                    </a:p>
                  </a:txBody>
                  <a:tcPr anchor="ctr" anchorCtr="1"/>
                </a:tc>
                <a:tc>
                  <a:txBody>
                    <a:bodyPr/>
                    <a:lstStyle/>
                    <a:p>
                      <a:pPr algn="ctr"/>
                      <a:r>
                        <a:rPr lang="es-MX" sz="1600" dirty="0"/>
                        <a:t>El precio del menú es 80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2</a:t>
                      </a:r>
                    </a:p>
                  </a:txBody>
                  <a:tcPr anchor="ctr" anchorCtr="1"/>
                </a:tc>
                <a:tc>
                  <a:txBody>
                    <a:bodyPr/>
                    <a:lstStyle/>
                    <a:p>
                      <a:pPr algn="ctr"/>
                      <a:r>
                        <a:rPr lang="es-MX" sz="1600" dirty="0"/>
                        <a:t>El precio del menú es 50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3</a:t>
                      </a:r>
                    </a:p>
                  </a:txBody>
                  <a:tcPr anchor="ctr" anchorCtr="1"/>
                </a:tc>
                <a:tc>
                  <a:txBody>
                    <a:bodyPr/>
                    <a:lstStyle/>
                    <a:p>
                      <a:pPr algn="ctr"/>
                      <a:r>
                        <a:rPr lang="es-MX" sz="1600" dirty="0"/>
                        <a:t>El precio del menú es 40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precio del menú es 0</a:t>
                      </a:r>
                    </a:p>
                  </a:txBody>
                  <a:tcPr anchor="ctr" anchorCtr="1"/>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8784" y="5450160"/>
            <a:ext cx="1219200" cy="1219200"/>
          </a:xfrm>
          <a:prstGeom prst="rect">
            <a:avLst/>
          </a:prstGeom>
          <a:effectLst>
            <a:outerShdw blurRad="50800" dist="50800" dir="5400000" algn="ctr" rotWithShape="0">
              <a:schemeClr val="bg1">
                <a:lumMod val="85000"/>
              </a:schemeClr>
            </a:outerShdw>
            <a:softEdge rad="25400"/>
          </a:effectLst>
        </p:spPr>
      </p:pic>
      <p:pic>
        <p:nvPicPr>
          <p:cNvPr id="2" name="Imagen 1">
            <a:extLst>
              <a:ext uri="{FF2B5EF4-FFF2-40B4-BE49-F238E27FC236}">
                <a16:creationId xmlns:a16="http://schemas.microsoft.com/office/drawing/2014/main" id="{28802766-F9AB-495C-AEB1-61DF2B9DDA22}"/>
              </a:ext>
            </a:extLst>
          </p:cNvPr>
          <p:cNvPicPr>
            <a:picLocks noChangeAspect="1"/>
          </p:cNvPicPr>
          <p:nvPr/>
        </p:nvPicPr>
        <p:blipFill>
          <a:blip r:embed="rId4"/>
          <a:stretch>
            <a:fillRect/>
          </a:stretch>
        </p:blipFill>
        <p:spPr>
          <a:xfrm>
            <a:off x="2909728" y="1577727"/>
            <a:ext cx="3731580" cy="1420966"/>
          </a:xfrm>
          <a:prstGeom prst="rect">
            <a:avLst/>
          </a:prstGeom>
          <a:ln w="25400">
            <a:solidFill>
              <a:schemeClr val="accent1"/>
            </a:solidFill>
          </a:ln>
          <a:effectLst/>
        </p:spPr>
      </p:pic>
      <p:sp>
        <p:nvSpPr>
          <p:cNvPr id="8" name="Abrir llave 7">
            <a:extLst>
              <a:ext uri="{FF2B5EF4-FFF2-40B4-BE49-F238E27FC236}">
                <a16:creationId xmlns:a16="http://schemas.microsoft.com/office/drawing/2014/main" id="{F1381C76-3622-4094-98A8-FA395D260D85}"/>
              </a:ext>
            </a:extLst>
          </p:cNvPr>
          <p:cNvSpPr/>
          <p:nvPr/>
        </p:nvSpPr>
        <p:spPr>
          <a:xfrm>
            <a:off x="2508066" y="1587923"/>
            <a:ext cx="323566" cy="105073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10" name="Rectángulo 9">
            <a:extLst>
              <a:ext uri="{FF2B5EF4-FFF2-40B4-BE49-F238E27FC236}">
                <a16:creationId xmlns:a16="http://schemas.microsoft.com/office/drawing/2014/main" id="{4E488F60-29B1-4473-9B6F-470B3DED5977}"/>
              </a:ext>
            </a:extLst>
          </p:cNvPr>
          <p:cNvSpPr/>
          <p:nvPr/>
        </p:nvSpPr>
        <p:spPr>
          <a:xfrm>
            <a:off x="1331640" y="1907540"/>
            <a:ext cx="1578088" cy="369332"/>
          </a:xfrm>
          <a:prstGeom prst="rect">
            <a:avLst/>
          </a:prstGeom>
        </p:spPr>
        <p:txBody>
          <a:bodyPr wrap="square">
            <a:spAutoFit/>
          </a:bodyPr>
          <a:lstStyle/>
          <a:p>
            <a:r>
              <a:rPr lang="es-MX" b="1" dirty="0" err="1">
                <a:solidFill>
                  <a:srgbClr val="FF0000"/>
                </a:solidFill>
                <a:cs typeface="Arial" panose="020B0604020202020204" pitchFamily="34" charset="0"/>
              </a:rPr>
              <a:t>menuNino</a:t>
            </a:r>
            <a:endParaRPr lang="es-MX" dirty="0">
              <a:solidFill>
                <a:srgbClr val="FF0000"/>
              </a:solidFill>
            </a:endParaRPr>
          </a:p>
        </p:txBody>
      </p:sp>
      <p:sp>
        <p:nvSpPr>
          <p:cNvPr id="11" name="Abrir llave 10">
            <a:extLst>
              <a:ext uri="{FF2B5EF4-FFF2-40B4-BE49-F238E27FC236}">
                <a16:creationId xmlns:a16="http://schemas.microsoft.com/office/drawing/2014/main" id="{88ABEBD1-7FA9-49A7-960F-BA427313B17C}"/>
              </a:ext>
            </a:extLst>
          </p:cNvPr>
          <p:cNvSpPr/>
          <p:nvPr/>
        </p:nvSpPr>
        <p:spPr>
          <a:xfrm rot="10800000">
            <a:off x="6693353" y="2654781"/>
            <a:ext cx="110895" cy="356951"/>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2" name="Rectángulo 11">
            <a:extLst>
              <a:ext uri="{FF2B5EF4-FFF2-40B4-BE49-F238E27FC236}">
                <a16:creationId xmlns:a16="http://schemas.microsoft.com/office/drawing/2014/main" id="{EBDD0571-98CF-4FCE-8B6C-0FE60073ED35}"/>
              </a:ext>
            </a:extLst>
          </p:cNvPr>
          <p:cNvSpPr/>
          <p:nvPr/>
        </p:nvSpPr>
        <p:spPr>
          <a:xfrm>
            <a:off x="6876255" y="2627620"/>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217537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24544" y="1844824"/>
            <a:ext cx="9217024" cy="4104456"/>
          </a:xfrm>
        </p:spPr>
        <p:txBody>
          <a:bodyPr>
            <a:noAutofit/>
          </a:bodyPr>
          <a:lstStyle/>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realizarPago</a:t>
            </a:r>
            <a:r>
              <a:rPr lang="es-MX" sz="2000" b="1" dirty="0">
                <a:solidFill>
                  <a:schemeClr val="bg2">
                    <a:lumMod val="25000"/>
                  </a:schemeClr>
                </a:solidFill>
                <a:cs typeface="Arial" panose="020B0604020202020204" pitchFamily="34" charset="0"/>
              </a:rPr>
              <a:t>(</a:t>
            </a:r>
            <a:r>
              <a:rPr lang="es-MX" sz="2000" b="1" dirty="0" err="1">
                <a:solidFill>
                  <a:schemeClr val="bg2">
                    <a:lumMod val="25000"/>
                  </a:schemeClr>
                </a:solidFill>
                <a:cs typeface="Arial" panose="020B0604020202020204" pitchFamily="34" charset="0"/>
              </a:rPr>
              <a:t>totalComAdulto</a:t>
            </a:r>
            <a:r>
              <a:rPr lang="es-MX" sz="2000" b="1" dirty="0">
                <a:solidFill>
                  <a:schemeClr val="bg2">
                    <a:lumMod val="25000"/>
                  </a:schemeClr>
                </a:solidFill>
                <a:cs typeface="Arial" panose="020B0604020202020204" pitchFamily="34" charset="0"/>
              </a:rPr>
              <a:t>, </a:t>
            </a:r>
            <a:r>
              <a:rPr lang="es-MX" sz="2000" b="1" dirty="0" err="1">
                <a:solidFill>
                  <a:schemeClr val="bg2">
                    <a:lumMod val="25000"/>
                  </a:schemeClr>
                </a:solidFill>
                <a:cs typeface="Arial" panose="020B0604020202020204" pitchFamily="34" charset="0"/>
              </a:rPr>
              <a:t>totalComNino</a:t>
            </a:r>
            <a:r>
              <a:rPr lang="es-MX" sz="2000" b="1" dirty="0">
                <a:solidFill>
                  <a:schemeClr val="bg2">
                    <a:lumMod val="25000"/>
                  </a:schemeClr>
                </a:solidFill>
                <a:cs typeface="Arial" panose="020B0604020202020204" pitchFamily="34" charset="0"/>
              </a:rPr>
              <a:t>, </a:t>
            </a:r>
            <a:r>
              <a:rPr lang="es-MX" sz="2000" b="1" dirty="0" err="1">
                <a:solidFill>
                  <a:schemeClr val="bg2">
                    <a:lumMod val="25000"/>
                  </a:schemeClr>
                </a:solidFill>
                <a:cs typeface="Arial" panose="020B0604020202020204" pitchFamily="34" charset="0"/>
              </a:rPr>
              <a:t>saldoTarjeta</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que recibe el total de comidas de adulto, el total de comidas de niño y el saldo de la tarjeta. Calcular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La función debe imprimir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debe preguntar el porcentaje de propina que se desea agregar (0, 10, 15, etc.) y calcular el total de la propina con base en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Imprimir el </a:t>
            </a:r>
            <a:r>
              <a:rPr lang="es-MX" sz="2000" dirty="0" err="1">
                <a:solidFill>
                  <a:schemeClr val="bg2">
                    <a:lumMod val="25000"/>
                  </a:schemeClr>
                </a:solidFill>
                <a:cs typeface="Arial" panose="020B0604020202020204" pitchFamily="34" charset="0"/>
              </a:rPr>
              <a:t>totalPropina</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totalGeneral</a:t>
            </a:r>
            <a:r>
              <a:rPr lang="es-MX" sz="2000" dirty="0">
                <a:solidFill>
                  <a:schemeClr val="bg2">
                    <a:lumMod val="25000"/>
                  </a:schemeClr>
                </a:solidFill>
                <a:cs typeface="Arial" panose="020B0604020202020204" pitchFamily="34" charset="0"/>
              </a:rPr>
              <a:t>.</a:t>
            </a:r>
          </a:p>
        </p:txBody>
      </p:sp>
      <p:sp>
        <p:nvSpPr>
          <p:cNvPr id="184324" name="Rectangle 4"/>
          <p:cNvSpPr>
            <a:spLocks noGrp="1" noChangeArrowheads="1"/>
          </p:cNvSpPr>
          <p:nvPr>
            <p:ph type="title"/>
          </p:nvPr>
        </p:nvSpPr>
        <p:spPr>
          <a:xfrm>
            <a:off x="302027" y="32403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Tree>
    <p:extLst>
      <p:ext uri="{BB962C8B-B14F-4D97-AF65-F5344CB8AC3E}">
        <p14:creationId xmlns:p14="http://schemas.microsoft.com/office/powerpoint/2010/main" val="3154980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5657" y="1556792"/>
            <a:ext cx="8850619" cy="4896544"/>
          </a:xfrm>
        </p:spPr>
        <p:txBody>
          <a:bodyPr>
            <a:noAutofit/>
          </a:bodyPr>
          <a:lstStyle/>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no tiene saldo suficiente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en su tarjeta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no se descuenta NADA y se imprime un mensaje que dice “Recarga tu tarjeta de prepago”. </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tiene saldo suficiente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se le descuenta al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Una vez descontado el total en la tarjeta de prepago, se manda un mensaje en pantalla de: Gracias por su compra. Si el usuario completa una compra de más de 500 pesos (</a:t>
            </a:r>
            <a:r>
              <a:rPr lang="es-MX" sz="1800" dirty="0" err="1">
                <a:solidFill>
                  <a:schemeClr val="bg2">
                    <a:lumMod val="25000"/>
                  </a:schemeClr>
                </a:solidFill>
                <a:cs typeface="Arial" panose="020B0604020202020204" pitchFamily="34" charset="0"/>
              </a:rPr>
              <a:t>totalConsumo</a:t>
            </a:r>
            <a:r>
              <a:rPr lang="es-MX" sz="1800" dirty="0">
                <a:solidFill>
                  <a:schemeClr val="bg2">
                    <a:lumMod val="25000"/>
                  </a:schemeClr>
                </a:solidFill>
                <a:cs typeface="Arial" panose="020B0604020202020204" pitchFamily="34" charset="0"/>
              </a:rPr>
              <a:t>) y pagó propina mayor al 10%, se le debe mandar un mensaje en pantalla indicando que puede gozar de Internet gratis por cortesía de la casa.</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debe </a:t>
            </a:r>
            <a:r>
              <a:rPr lang="es-MX" sz="1800" b="1" u="sng" dirty="0">
                <a:solidFill>
                  <a:srgbClr val="FF0000"/>
                </a:solidFill>
                <a:cs typeface="Arial" panose="020B0604020202020204" pitchFamily="34" charset="0"/>
              </a:rPr>
              <a:t>regresar el saldo de la tarjeta </a:t>
            </a:r>
            <a:r>
              <a:rPr lang="es-MX" sz="1800" dirty="0">
                <a:solidFill>
                  <a:schemeClr val="bg2">
                    <a:lumMod val="25000"/>
                  </a:schemeClr>
                </a:solidFill>
                <a:cs typeface="Arial" panose="020B0604020202020204" pitchFamily="34" charset="0"/>
              </a:rPr>
              <a:t>(</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script principal, pedir el </a:t>
            </a:r>
            <a:r>
              <a:rPr lang="es-MX" sz="1800" dirty="0" err="1">
                <a:solidFill>
                  <a:schemeClr val="bg2">
                    <a:lumMod val="25000"/>
                  </a:schemeClr>
                </a:solidFill>
                <a:cs typeface="Arial" panose="020B0604020202020204" pitchFamily="34" charset="0"/>
              </a:rPr>
              <a:t>totalComidasAdulto</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totalComidasNino</a:t>
            </a:r>
            <a:r>
              <a:rPr lang="es-MX" sz="1800" dirty="0">
                <a:solidFill>
                  <a:schemeClr val="bg2">
                    <a:lumMod val="25000"/>
                  </a:schemeClr>
                </a:solidFill>
                <a:cs typeface="Arial" panose="020B0604020202020204" pitchFamily="34" charset="0"/>
              </a:rPr>
              <a:t> y el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realizarPago</a:t>
            </a:r>
            <a:r>
              <a:rPr lang="es-MX" sz="1800" dirty="0">
                <a:solidFill>
                  <a:schemeClr val="bg2">
                    <a:lumMod val="25000"/>
                  </a:schemeClr>
                </a:solidFill>
                <a:cs typeface="Arial" panose="020B0604020202020204" pitchFamily="34" charset="0"/>
              </a:rPr>
              <a:t> e imprimir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pago_matricula.py</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284852"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Tree>
    <p:extLst>
      <p:ext uri="{BB962C8B-B14F-4D97-AF65-F5344CB8AC3E}">
        <p14:creationId xmlns:p14="http://schemas.microsoft.com/office/powerpoint/2010/main" val="3401297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481639" y="1451307"/>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2263188559"/>
              </p:ext>
            </p:extLst>
          </p:nvPr>
        </p:nvGraphicFramePr>
        <p:xfrm>
          <a:off x="481639" y="2222483"/>
          <a:ext cx="8049986" cy="3358773"/>
        </p:xfrm>
        <a:graphic>
          <a:graphicData uri="http://schemas.openxmlformats.org/drawingml/2006/table">
            <a:tbl>
              <a:tblPr firstRow="1" bandRow="1">
                <a:tableStyleId>{5C22544A-7EE6-4342-B048-85BDC9FD1C3A}</a:tableStyleId>
              </a:tblPr>
              <a:tblGrid>
                <a:gridCol w="1068506">
                  <a:extLst>
                    <a:ext uri="{9D8B030D-6E8A-4147-A177-3AD203B41FA5}">
                      <a16:colId xmlns:a16="http://schemas.microsoft.com/office/drawing/2014/main" val="2558049104"/>
                    </a:ext>
                  </a:extLst>
                </a:gridCol>
                <a:gridCol w="917814">
                  <a:extLst>
                    <a:ext uri="{9D8B030D-6E8A-4147-A177-3AD203B41FA5}">
                      <a16:colId xmlns:a16="http://schemas.microsoft.com/office/drawing/2014/main" val="664708052"/>
                    </a:ext>
                  </a:extLst>
                </a:gridCol>
                <a:gridCol w="852257">
                  <a:extLst>
                    <a:ext uri="{9D8B030D-6E8A-4147-A177-3AD203B41FA5}">
                      <a16:colId xmlns:a16="http://schemas.microsoft.com/office/drawing/2014/main" val="2349388382"/>
                    </a:ext>
                  </a:extLst>
                </a:gridCol>
                <a:gridCol w="1035760">
                  <a:extLst>
                    <a:ext uri="{9D8B030D-6E8A-4147-A177-3AD203B41FA5}">
                      <a16:colId xmlns:a16="http://schemas.microsoft.com/office/drawing/2014/main" val="482784810"/>
                    </a:ext>
                  </a:extLst>
                </a:gridCol>
                <a:gridCol w="930983">
                  <a:extLst>
                    <a:ext uri="{9D8B030D-6E8A-4147-A177-3AD203B41FA5}">
                      <a16:colId xmlns:a16="http://schemas.microsoft.com/office/drawing/2014/main" val="2549595367"/>
                    </a:ext>
                  </a:extLst>
                </a:gridCol>
                <a:gridCol w="1035126">
                  <a:extLst>
                    <a:ext uri="{9D8B030D-6E8A-4147-A177-3AD203B41FA5}">
                      <a16:colId xmlns:a16="http://schemas.microsoft.com/office/drawing/2014/main" val="2118439434"/>
                    </a:ext>
                  </a:extLst>
                </a:gridCol>
                <a:gridCol w="986219">
                  <a:extLst>
                    <a:ext uri="{9D8B030D-6E8A-4147-A177-3AD203B41FA5}">
                      <a16:colId xmlns:a16="http://schemas.microsoft.com/office/drawing/2014/main" val="2550227738"/>
                    </a:ext>
                  </a:extLst>
                </a:gridCol>
                <a:gridCol w="1223321">
                  <a:extLst>
                    <a:ext uri="{9D8B030D-6E8A-4147-A177-3AD203B41FA5}">
                      <a16:colId xmlns:a16="http://schemas.microsoft.com/office/drawing/2014/main" val="1082938061"/>
                    </a:ext>
                  </a:extLst>
                </a:gridCol>
              </a:tblGrid>
              <a:tr h="1228564">
                <a:tc>
                  <a:txBody>
                    <a:bodyPr/>
                    <a:lstStyle/>
                    <a:p>
                      <a:pPr algn="ctr"/>
                      <a:r>
                        <a:rPr lang="es-MX" sz="1600" dirty="0"/>
                        <a:t>Total comidas Adulto</a:t>
                      </a:r>
                    </a:p>
                  </a:txBody>
                  <a:tcPr anchor="ctr" anchorCtr="1"/>
                </a:tc>
                <a:tc>
                  <a:txBody>
                    <a:bodyPr/>
                    <a:lstStyle/>
                    <a:p>
                      <a:pPr algn="ctr"/>
                      <a:r>
                        <a:rPr lang="es-MX" sz="1600" dirty="0"/>
                        <a:t>Total Comidas Niño</a:t>
                      </a:r>
                    </a:p>
                  </a:txBody>
                  <a:tcPr anchor="ctr" anchorCtr="1"/>
                </a:tc>
                <a:tc>
                  <a:txBody>
                    <a:bodyPr/>
                    <a:lstStyle/>
                    <a:p>
                      <a:pPr algn="ctr"/>
                      <a:r>
                        <a:rPr lang="es-MX" sz="1600" dirty="0"/>
                        <a:t>Saldo</a:t>
                      </a:r>
                    </a:p>
                    <a:p>
                      <a:pPr algn="ctr"/>
                      <a:r>
                        <a:rPr lang="es-MX" sz="1600" dirty="0"/>
                        <a:t>Tarjeta</a:t>
                      </a:r>
                    </a:p>
                  </a:txBody>
                  <a:tcPr anchor="ctr" anchorCtr="1"/>
                </a:tc>
                <a:tc>
                  <a:txBody>
                    <a:bodyPr/>
                    <a:lstStyle/>
                    <a:p>
                      <a:pPr algn="ctr"/>
                      <a:r>
                        <a:rPr lang="es-MX" sz="1600" dirty="0">
                          <a:solidFill>
                            <a:schemeClr val="tx1"/>
                          </a:solidFill>
                        </a:rPr>
                        <a:t>Total consumo</a:t>
                      </a:r>
                    </a:p>
                  </a:txBody>
                  <a:tcPr anchor="ctr" anchorCtr="1">
                    <a:solidFill>
                      <a:schemeClr val="accent3">
                        <a:lumMod val="20000"/>
                        <a:lumOff val="80000"/>
                      </a:schemeClr>
                    </a:solidFill>
                  </a:tcPr>
                </a:tc>
                <a:tc>
                  <a:txBody>
                    <a:bodyPr/>
                    <a:lstStyle/>
                    <a:p>
                      <a:pPr algn="ctr"/>
                      <a:r>
                        <a:rPr lang="es-MX" sz="1600" dirty="0"/>
                        <a:t>% propina</a:t>
                      </a:r>
                    </a:p>
                  </a:txBody>
                  <a:tcPr anchor="ctr" anchorCtr="1"/>
                </a:tc>
                <a:tc>
                  <a:txBody>
                    <a:bodyPr/>
                    <a:lstStyle/>
                    <a:p>
                      <a:pPr algn="ctr"/>
                      <a:r>
                        <a:rPr lang="es-MX" sz="1600" dirty="0">
                          <a:solidFill>
                            <a:schemeClr val="tx1"/>
                          </a:solidFill>
                        </a:rPr>
                        <a:t>Total propina</a:t>
                      </a:r>
                    </a:p>
                  </a:txBody>
                  <a:tcPr anchor="ctr" anchorCtr="1">
                    <a:solidFill>
                      <a:schemeClr val="accent3">
                        <a:lumMod val="20000"/>
                        <a:lumOff val="80000"/>
                      </a:schemeClr>
                    </a:solidFill>
                  </a:tcPr>
                </a:tc>
                <a:tc>
                  <a:txBody>
                    <a:bodyPr/>
                    <a:lstStyle/>
                    <a:p>
                      <a:pPr algn="ctr"/>
                      <a:r>
                        <a:rPr lang="es-MX" sz="1600" dirty="0">
                          <a:solidFill>
                            <a:schemeClr val="tx1"/>
                          </a:solidFill>
                        </a:rPr>
                        <a:t>Total general</a:t>
                      </a:r>
                    </a:p>
                  </a:txBody>
                  <a:tcPr anchor="ctr" anchorCtr="1">
                    <a:solidFill>
                      <a:schemeClr val="accent3">
                        <a:lumMod val="20000"/>
                        <a:lumOff val="80000"/>
                      </a:schemeClr>
                    </a:solidFill>
                  </a:tcPr>
                </a:tc>
                <a:tc>
                  <a:txBody>
                    <a:bodyPr/>
                    <a:lstStyle/>
                    <a:p>
                      <a:pPr algn="ctr"/>
                      <a:r>
                        <a:rPr lang="es-MX" sz="1600" dirty="0">
                          <a:solidFill>
                            <a:schemeClr val="tx1"/>
                          </a:solidFill>
                        </a:rPr>
                        <a:t>Saldo Tarjeta</a:t>
                      </a:r>
                    </a:p>
                  </a:txBody>
                  <a:tcPr anchor="ctr" anchorCtr="1">
                    <a:solidFill>
                      <a:schemeClr val="accent3">
                        <a:lumMod val="20000"/>
                        <a:lumOff val="80000"/>
                      </a:schemeClr>
                    </a:solidFill>
                  </a:tcPr>
                </a:tc>
                <a:extLst>
                  <a:ext uri="{0D108BD9-81ED-4DB2-BD59-A6C34878D82A}">
                    <a16:rowId xmlns:a16="http://schemas.microsoft.com/office/drawing/2014/main" val="119075427"/>
                  </a:ext>
                </a:extLst>
              </a:tr>
              <a:tr h="500526">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1000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11</a:t>
                      </a:r>
                    </a:p>
                  </a:txBody>
                  <a:tcPr anchor="ctr" anchorCtr="1"/>
                </a:tc>
                <a:tc>
                  <a:txBody>
                    <a:bodyPr/>
                    <a:lstStyle/>
                    <a:p>
                      <a:pPr algn="ctr"/>
                      <a:r>
                        <a:rPr lang="es-MX" sz="1600" dirty="0"/>
                        <a:t>77</a:t>
                      </a:r>
                    </a:p>
                  </a:txBody>
                  <a:tcPr anchor="ctr" anchorCtr="1">
                    <a:solidFill>
                      <a:schemeClr val="accent3">
                        <a:lumMod val="20000"/>
                        <a:lumOff val="80000"/>
                      </a:schemeClr>
                    </a:solidFill>
                  </a:tcPr>
                </a:tc>
                <a:tc>
                  <a:txBody>
                    <a:bodyPr/>
                    <a:lstStyle/>
                    <a:p>
                      <a:pPr algn="ctr"/>
                      <a:r>
                        <a:rPr lang="es-MX" sz="1600" dirty="0"/>
                        <a:t>777</a:t>
                      </a:r>
                    </a:p>
                  </a:txBody>
                  <a:tcPr anchor="ctr" anchorCtr="1">
                    <a:solidFill>
                      <a:schemeClr val="accent3">
                        <a:lumMod val="20000"/>
                        <a:lumOff val="80000"/>
                      </a:schemeClr>
                    </a:solidFill>
                  </a:tcPr>
                </a:tc>
                <a:tc>
                  <a:txBody>
                    <a:bodyPr/>
                    <a:lstStyle/>
                    <a:p>
                      <a:pPr algn="ctr"/>
                      <a:r>
                        <a:rPr lang="es-MX" sz="1600" dirty="0"/>
                        <a:t>223.0</a:t>
                      </a:r>
                    </a:p>
                  </a:txBody>
                  <a:tcPr anchor="ctr" anchorCtr="1">
                    <a:solidFill>
                      <a:schemeClr val="accent3">
                        <a:lumMod val="20000"/>
                        <a:lumOff val="80000"/>
                      </a:schemeClr>
                    </a:solidFill>
                  </a:tcPr>
                </a:tc>
                <a:extLst>
                  <a:ext uri="{0D108BD9-81ED-4DB2-BD59-A6C34878D82A}">
                    <a16:rowId xmlns:a16="http://schemas.microsoft.com/office/drawing/2014/main" val="737048181"/>
                  </a:ext>
                </a:extLst>
              </a:tr>
              <a:tr h="500526">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500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15</a:t>
                      </a:r>
                    </a:p>
                  </a:txBody>
                  <a:tcPr anchor="ctr" anchorCtr="1"/>
                </a:tc>
                <a:tc>
                  <a:txBody>
                    <a:bodyPr/>
                    <a:lstStyle/>
                    <a:p>
                      <a:pPr algn="ctr"/>
                      <a:r>
                        <a:rPr lang="es-MX" sz="1600" dirty="0"/>
                        <a:t>105</a:t>
                      </a:r>
                    </a:p>
                  </a:txBody>
                  <a:tcPr anchor="ctr" anchorCtr="1">
                    <a:solidFill>
                      <a:schemeClr val="accent3">
                        <a:lumMod val="20000"/>
                        <a:lumOff val="80000"/>
                      </a:schemeClr>
                    </a:solidFill>
                  </a:tcPr>
                </a:tc>
                <a:tc>
                  <a:txBody>
                    <a:bodyPr/>
                    <a:lstStyle/>
                    <a:p>
                      <a:pPr algn="ctr"/>
                      <a:r>
                        <a:rPr lang="es-MX" sz="1600" dirty="0"/>
                        <a:t>805</a:t>
                      </a:r>
                    </a:p>
                  </a:txBody>
                  <a:tcPr anchor="ctr" anchorCtr="1">
                    <a:solidFill>
                      <a:schemeClr val="accent3">
                        <a:lumMod val="20000"/>
                        <a:lumOff val="80000"/>
                      </a:schemeClr>
                    </a:solidFill>
                  </a:tcPr>
                </a:tc>
                <a:tc>
                  <a:txBody>
                    <a:bodyPr/>
                    <a:lstStyle/>
                    <a:p>
                      <a:pPr algn="ctr"/>
                      <a:r>
                        <a:rPr lang="es-MX" sz="1600" dirty="0"/>
                        <a:t>500.0</a:t>
                      </a:r>
                    </a:p>
                  </a:txBody>
                  <a:tcPr anchor="ctr" anchorCtr="1">
                    <a:solidFill>
                      <a:schemeClr val="accent3">
                        <a:lumMod val="20000"/>
                        <a:lumOff val="80000"/>
                      </a:schemeClr>
                    </a:solidFill>
                  </a:tcPr>
                </a:tc>
                <a:extLst>
                  <a:ext uri="{0D108BD9-81ED-4DB2-BD59-A6C34878D82A}">
                    <a16:rowId xmlns:a16="http://schemas.microsoft.com/office/drawing/2014/main" val="1197511534"/>
                  </a:ext>
                </a:extLst>
              </a:tr>
              <a:tr h="628631">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1000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10</a:t>
                      </a:r>
                    </a:p>
                  </a:txBody>
                  <a:tcPr anchor="ctr" anchorCtr="1"/>
                </a:tc>
                <a:tc>
                  <a:txBody>
                    <a:bodyPr/>
                    <a:lstStyle/>
                    <a:p>
                      <a:pPr algn="ctr"/>
                      <a:r>
                        <a:rPr lang="es-MX" sz="1600" dirty="0"/>
                        <a:t>70</a:t>
                      </a:r>
                    </a:p>
                  </a:txBody>
                  <a:tcPr anchor="ctr" anchorCtr="1">
                    <a:solidFill>
                      <a:schemeClr val="accent3">
                        <a:lumMod val="20000"/>
                        <a:lumOff val="80000"/>
                      </a:schemeClr>
                    </a:solidFill>
                  </a:tcPr>
                </a:tc>
                <a:tc>
                  <a:txBody>
                    <a:bodyPr/>
                    <a:lstStyle/>
                    <a:p>
                      <a:pPr algn="ctr"/>
                      <a:r>
                        <a:rPr lang="es-MX" sz="1600" dirty="0"/>
                        <a:t>770</a:t>
                      </a:r>
                    </a:p>
                  </a:txBody>
                  <a:tcPr anchor="ctr" anchorCtr="1">
                    <a:solidFill>
                      <a:schemeClr val="accent3">
                        <a:lumMod val="20000"/>
                        <a:lumOff val="80000"/>
                      </a:schemeClr>
                    </a:solidFill>
                  </a:tcPr>
                </a:tc>
                <a:tc>
                  <a:txBody>
                    <a:bodyPr/>
                    <a:lstStyle/>
                    <a:p>
                      <a:pPr algn="ctr"/>
                      <a:r>
                        <a:rPr lang="es-MX" sz="1600" dirty="0"/>
                        <a:t>230</a:t>
                      </a:r>
                    </a:p>
                  </a:txBody>
                  <a:tcPr anchor="ctr" anchorCtr="1">
                    <a:solidFill>
                      <a:schemeClr val="accent3">
                        <a:lumMod val="20000"/>
                        <a:lumOff val="80000"/>
                      </a:schemeClr>
                    </a:solidFill>
                  </a:tcPr>
                </a:tc>
                <a:extLst>
                  <a:ext uri="{0D108BD9-81ED-4DB2-BD59-A6C34878D82A}">
                    <a16:rowId xmlns:a16="http://schemas.microsoft.com/office/drawing/2014/main" val="1254763306"/>
                  </a:ext>
                </a:extLst>
              </a:tr>
              <a:tr h="500526">
                <a:tc>
                  <a:txBody>
                    <a:bodyPr/>
                    <a:lstStyle/>
                    <a:p>
                      <a:pPr algn="ctr"/>
                      <a:r>
                        <a:rPr lang="es-MX" sz="1600" dirty="0"/>
                        <a:t>200</a:t>
                      </a:r>
                    </a:p>
                  </a:txBody>
                  <a:tcPr anchor="ctr" anchorCtr="1"/>
                </a:tc>
                <a:tc>
                  <a:txBody>
                    <a:bodyPr/>
                    <a:lstStyle/>
                    <a:p>
                      <a:pPr algn="ctr"/>
                      <a:r>
                        <a:rPr lang="es-MX" sz="1600" dirty="0"/>
                        <a:t>100</a:t>
                      </a:r>
                    </a:p>
                  </a:txBody>
                  <a:tcPr anchor="ctr" anchorCtr="1"/>
                </a:tc>
                <a:tc>
                  <a:txBody>
                    <a:bodyPr/>
                    <a:lstStyle/>
                    <a:p>
                      <a:pPr algn="ctr"/>
                      <a:r>
                        <a:rPr lang="es-MX" sz="1600" dirty="0"/>
                        <a:t>600</a:t>
                      </a:r>
                    </a:p>
                  </a:txBody>
                  <a:tcPr anchor="ctr" anchorCtr="1"/>
                </a:tc>
                <a:tc>
                  <a:txBody>
                    <a:bodyPr/>
                    <a:lstStyle/>
                    <a:p>
                      <a:pPr algn="ctr"/>
                      <a:r>
                        <a:rPr lang="es-MX" sz="1600" dirty="0"/>
                        <a:t>300</a:t>
                      </a:r>
                    </a:p>
                  </a:txBody>
                  <a:tcPr anchor="ctr" anchorCtr="1">
                    <a:solidFill>
                      <a:schemeClr val="accent3">
                        <a:lumMod val="20000"/>
                        <a:lumOff val="80000"/>
                      </a:schemeClr>
                    </a:solidFill>
                  </a:tcPr>
                </a:tc>
                <a:tc>
                  <a:txBody>
                    <a:bodyPr/>
                    <a:lstStyle/>
                    <a:p>
                      <a:pPr algn="ctr"/>
                      <a:r>
                        <a:rPr lang="es-MX" sz="1600" dirty="0"/>
                        <a:t>12</a:t>
                      </a:r>
                    </a:p>
                  </a:txBody>
                  <a:tcPr anchor="ctr" anchorCtr="1"/>
                </a:tc>
                <a:tc>
                  <a:txBody>
                    <a:bodyPr/>
                    <a:lstStyle/>
                    <a:p>
                      <a:pPr algn="ctr"/>
                      <a:r>
                        <a:rPr lang="es-MX" sz="1600" dirty="0"/>
                        <a:t>36</a:t>
                      </a:r>
                    </a:p>
                  </a:txBody>
                  <a:tcPr anchor="ctr" anchorCtr="1">
                    <a:solidFill>
                      <a:schemeClr val="accent3">
                        <a:lumMod val="20000"/>
                        <a:lumOff val="80000"/>
                      </a:schemeClr>
                    </a:solidFill>
                  </a:tcPr>
                </a:tc>
                <a:tc>
                  <a:txBody>
                    <a:bodyPr/>
                    <a:lstStyle/>
                    <a:p>
                      <a:pPr algn="ctr"/>
                      <a:r>
                        <a:rPr lang="es-MX" sz="1600" dirty="0"/>
                        <a:t>336</a:t>
                      </a:r>
                    </a:p>
                  </a:txBody>
                  <a:tcPr anchor="ctr" anchorCtr="1">
                    <a:solidFill>
                      <a:schemeClr val="accent3">
                        <a:lumMod val="20000"/>
                        <a:lumOff val="80000"/>
                      </a:schemeClr>
                    </a:solidFill>
                  </a:tcPr>
                </a:tc>
                <a:tc>
                  <a:txBody>
                    <a:bodyPr/>
                    <a:lstStyle/>
                    <a:p>
                      <a:pPr algn="ctr"/>
                      <a:r>
                        <a:rPr lang="es-MX" sz="1600" dirty="0"/>
                        <a:t>264</a:t>
                      </a:r>
                    </a:p>
                  </a:txBody>
                  <a:tcPr anchor="ctr" anchorCtr="1">
                    <a:solidFill>
                      <a:schemeClr val="accent3">
                        <a:lumMod val="20000"/>
                        <a:lumOff val="80000"/>
                      </a:schemeClr>
                    </a:solidFill>
                  </a:tcPr>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2360" y="77954"/>
            <a:ext cx="1219200" cy="1219200"/>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292194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1861130" y="203002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1:</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3" name="Imagen 2">
            <a:extLst>
              <a:ext uri="{FF2B5EF4-FFF2-40B4-BE49-F238E27FC236}">
                <a16:creationId xmlns:a16="http://schemas.microsoft.com/office/drawing/2014/main" id="{8C4EA4BF-CFAD-4199-A463-377786CA01A5}"/>
              </a:ext>
            </a:extLst>
          </p:cNvPr>
          <p:cNvPicPr>
            <a:picLocks noChangeAspect="1"/>
          </p:cNvPicPr>
          <p:nvPr/>
        </p:nvPicPr>
        <p:blipFill>
          <a:blip r:embed="rId4"/>
          <a:stretch>
            <a:fillRect/>
          </a:stretch>
        </p:blipFill>
        <p:spPr>
          <a:xfrm>
            <a:off x="1861130" y="2636912"/>
            <a:ext cx="7175366" cy="2808312"/>
          </a:xfrm>
          <a:prstGeom prst="rect">
            <a:avLst/>
          </a:prstGeom>
          <a:ln w="25400">
            <a:solidFill>
              <a:schemeClr val="accent1"/>
            </a:solidFill>
          </a:ln>
        </p:spPr>
      </p:pic>
      <p:sp>
        <p:nvSpPr>
          <p:cNvPr id="7" name="Abrir llave 6">
            <a:extLst>
              <a:ext uri="{FF2B5EF4-FFF2-40B4-BE49-F238E27FC236}">
                <a16:creationId xmlns:a16="http://schemas.microsoft.com/office/drawing/2014/main" id="{51AE8930-22C3-4C16-BF43-AEE62EB189A9}"/>
              </a:ext>
            </a:extLst>
          </p:cNvPr>
          <p:cNvSpPr/>
          <p:nvPr/>
        </p:nvSpPr>
        <p:spPr>
          <a:xfrm>
            <a:off x="1526524" y="3356992"/>
            <a:ext cx="309172" cy="1796082"/>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F4C86068-2E59-4A98-9DB7-356FA9C9F7C8}"/>
              </a:ext>
            </a:extLst>
          </p:cNvPr>
          <p:cNvSpPr/>
          <p:nvPr/>
        </p:nvSpPr>
        <p:spPr>
          <a:xfrm>
            <a:off x="251520" y="4030364"/>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767B4EC8-306D-48AA-8028-E32E4470433D}"/>
              </a:ext>
            </a:extLst>
          </p:cNvPr>
          <p:cNvSpPr/>
          <p:nvPr/>
        </p:nvSpPr>
        <p:spPr>
          <a:xfrm>
            <a:off x="1619672" y="2664073"/>
            <a:ext cx="144016" cy="601751"/>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B80C2B7C-E664-4850-B2AF-811277A374AB}"/>
              </a:ext>
            </a:extLst>
          </p:cNvPr>
          <p:cNvSpPr/>
          <p:nvPr/>
        </p:nvSpPr>
        <p:spPr>
          <a:xfrm>
            <a:off x="44975" y="2812286"/>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F5D0F947-87BA-4C36-8B6B-C1FC4AA5A4E0}"/>
              </a:ext>
            </a:extLst>
          </p:cNvPr>
          <p:cNvSpPr/>
          <p:nvPr/>
        </p:nvSpPr>
        <p:spPr>
          <a:xfrm>
            <a:off x="1619672" y="5191132"/>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416C3CE0-8E45-416B-A88A-50CFA96CFB42}"/>
              </a:ext>
            </a:extLst>
          </p:cNvPr>
          <p:cNvSpPr/>
          <p:nvPr/>
        </p:nvSpPr>
        <p:spPr>
          <a:xfrm>
            <a:off x="85521" y="5120922"/>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22135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2172250" y="2132856"/>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2:</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2" name="Imagen 1">
            <a:extLst>
              <a:ext uri="{FF2B5EF4-FFF2-40B4-BE49-F238E27FC236}">
                <a16:creationId xmlns:a16="http://schemas.microsoft.com/office/drawing/2014/main" id="{01C968D0-3A54-4625-8E48-E7DC94F65C63}"/>
              </a:ext>
            </a:extLst>
          </p:cNvPr>
          <p:cNvPicPr>
            <a:picLocks noChangeAspect="1"/>
          </p:cNvPicPr>
          <p:nvPr/>
        </p:nvPicPr>
        <p:blipFill>
          <a:blip r:embed="rId4"/>
          <a:stretch>
            <a:fillRect/>
          </a:stretch>
        </p:blipFill>
        <p:spPr>
          <a:xfrm>
            <a:off x="2172250" y="2802186"/>
            <a:ext cx="6576214" cy="2989188"/>
          </a:xfrm>
          <a:prstGeom prst="rect">
            <a:avLst/>
          </a:prstGeom>
          <a:ln w="25400">
            <a:solidFill>
              <a:schemeClr val="accent1"/>
            </a:solidFill>
          </a:ln>
        </p:spPr>
      </p:pic>
      <p:sp>
        <p:nvSpPr>
          <p:cNvPr id="7" name="Abrir llave 6">
            <a:extLst>
              <a:ext uri="{FF2B5EF4-FFF2-40B4-BE49-F238E27FC236}">
                <a16:creationId xmlns:a16="http://schemas.microsoft.com/office/drawing/2014/main" id="{CF2C9388-AED7-4FFC-A88F-3A46A3A7BD6C}"/>
              </a:ext>
            </a:extLst>
          </p:cNvPr>
          <p:cNvSpPr/>
          <p:nvPr/>
        </p:nvSpPr>
        <p:spPr>
          <a:xfrm>
            <a:off x="1763688" y="3631134"/>
            <a:ext cx="321092" cy="176393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0BB01E40-4154-4E19-9D6C-DD22C4311631}"/>
              </a:ext>
            </a:extLst>
          </p:cNvPr>
          <p:cNvSpPr/>
          <p:nvPr/>
        </p:nvSpPr>
        <p:spPr>
          <a:xfrm>
            <a:off x="428632" y="4293096"/>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F2D8A3FA-BA59-4386-BE12-ECC3BC7E863F}"/>
              </a:ext>
            </a:extLst>
          </p:cNvPr>
          <p:cNvSpPr/>
          <p:nvPr/>
        </p:nvSpPr>
        <p:spPr>
          <a:xfrm>
            <a:off x="1895783" y="2821346"/>
            <a:ext cx="155937" cy="73778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AFB14A38-31B8-4B2A-9082-3BFA566D7C94}"/>
              </a:ext>
            </a:extLst>
          </p:cNvPr>
          <p:cNvSpPr/>
          <p:nvPr/>
        </p:nvSpPr>
        <p:spPr>
          <a:xfrm>
            <a:off x="260999" y="30864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BB273D1F-61B9-4212-AC5B-1517DA9B641B}"/>
              </a:ext>
            </a:extLst>
          </p:cNvPr>
          <p:cNvSpPr/>
          <p:nvPr/>
        </p:nvSpPr>
        <p:spPr>
          <a:xfrm>
            <a:off x="1867158" y="5473624"/>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05953B99-AE6A-430B-95EC-C88DC5F3428E}"/>
              </a:ext>
            </a:extLst>
          </p:cNvPr>
          <p:cNvSpPr/>
          <p:nvPr/>
        </p:nvSpPr>
        <p:spPr>
          <a:xfrm>
            <a:off x="333007" y="5435932"/>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14604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2084780" y="2041215"/>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3:</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4" name="Imagen 3">
            <a:extLst>
              <a:ext uri="{FF2B5EF4-FFF2-40B4-BE49-F238E27FC236}">
                <a16:creationId xmlns:a16="http://schemas.microsoft.com/office/drawing/2014/main" id="{A28FA031-0CE0-4A88-9019-97D6CBEC7CF0}"/>
              </a:ext>
            </a:extLst>
          </p:cNvPr>
          <p:cNvPicPr>
            <a:picLocks noChangeAspect="1"/>
          </p:cNvPicPr>
          <p:nvPr/>
        </p:nvPicPr>
        <p:blipFill>
          <a:blip r:embed="rId4"/>
          <a:stretch>
            <a:fillRect/>
          </a:stretch>
        </p:blipFill>
        <p:spPr>
          <a:xfrm>
            <a:off x="2130761" y="2729337"/>
            <a:ext cx="6713707" cy="3096344"/>
          </a:xfrm>
          <a:prstGeom prst="rect">
            <a:avLst/>
          </a:prstGeom>
          <a:ln w="25400">
            <a:solidFill>
              <a:schemeClr val="accent1"/>
            </a:solidFill>
          </a:ln>
        </p:spPr>
      </p:pic>
      <p:sp>
        <p:nvSpPr>
          <p:cNvPr id="7" name="Abrir llave 6">
            <a:extLst>
              <a:ext uri="{FF2B5EF4-FFF2-40B4-BE49-F238E27FC236}">
                <a16:creationId xmlns:a16="http://schemas.microsoft.com/office/drawing/2014/main" id="{BDF0F043-DF98-4860-BBF9-3848AD9904C9}"/>
              </a:ext>
            </a:extLst>
          </p:cNvPr>
          <p:cNvSpPr/>
          <p:nvPr/>
        </p:nvSpPr>
        <p:spPr>
          <a:xfrm>
            <a:off x="1763688" y="3631134"/>
            <a:ext cx="321092" cy="176393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624D3052-BE0F-4626-AEA5-C24129B20CAB}"/>
              </a:ext>
            </a:extLst>
          </p:cNvPr>
          <p:cNvSpPr/>
          <p:nvPr/>
        </p:nvSpPr>
        <p:spPr>
          <a:xfrm>
            <a:off x="333007" y="4325442"/>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9AB94DE6-C412-4FBB-B656-0F3FB043309D}"/>
              </a:ext>
            </a:extLst>
          </p:cNvPr>
          <p:cNvSpPr/>
          <p:nvPr/>
        </p:nvSpPr>
        <p:spPr>
          <a:xfrm>
            <a:off x="1895783" y="2821346"/>
            <a:ext cx="155937" cy="73778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32E27A22-D1D8-4EED-9511-8E88EC82102F}"/>
              </a:ext>
            </a:extLst>
          </p:cNvPr>
          <p:cNvSpPr/>
          <p:nvPr/>
        </p:nvSpPr>
        <p:spPr>
          <a:xfrm>
            <a:off x="260999" y="30864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E43A5382-83FD-4A38-9424-70518E829A0D}"/>
              </a:ext>
            </a:extLst>
          </p:cNvPr>
          <p:cNvSpPr/>
          <p:nvPr/>
        </p:nvSpPr>
        <p:spPr>
          <a:xfrm>
            <a:off x="1867158" y="5473624"/>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C461756F-7584-4A64-B935-098B8922877F}"/>
              </a:ext>
            </a:extLst>
          </p:cNvPr>
          <p:cNvSpPr/>
          <p:nvPr/>
        </p:nvSpPr>
        <p:spPr>
          <a:xfrm>
            <a:off x="333007" y="5435932"/>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156159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2051720" y="2110858"/>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4:</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3" name="Imagen 2">
            <a:extLst>
              <a:ext uri="{FF2B5EF4-FFF2-40B4-BE49-F238E27FC236}">
                <a16:creationId xmlns:a16="http://schemas.microsoft.com/office/drawing/2014/main" id="{C5B79658-C4F1-4B44-8DD6-4B79088367A2}"/>
              </a:ext>
            </a:extLst>
          </p:cNvPr>
          <p:cNvPicPr>
            <a:picLocks noChangeAspect="1"/>
          </p:cNvPicPr>
          <p:nvPr/>
        </p:nvPicPr>
        <p:blipFill>
          <a:blip r:embed="rId4"/>
          <a:stretch>
            <a:fillRect/>
          </a:stretch>
        </p:blipFill>
        <p:spPr>
          <a:xfrm>
            <a:off x="2074091" y="2742108"/>
            <a:ext cx="6890397" cy="3168352"/>
          </a:xfrm>
          <a:prstGeom prst="rect">
            <a:avLst/>
          </a:prstGeom>
          <a:ln w="25400">
            <a:solidFill>
              <a:schemeClr val="accent1"/>
            </a:solidFill>
          </a:ln>
        </p:spPr>
      </p:pic>
      <p:sp>
        <p:nvSpPr>
          <p:cNvPr id="7" name="Abrir llave 6">
            <a:extLst>
              <a:ext uri="{FF2B5EF4-FFF2-40B4-BE49-F238E27FC236}">
                <a16:creationId xmlns:a16="http://schemas.microsoft.com/office/drawing/2014/main" id="{A62F5803-F312-42C2-9963-3F5BA58F9F0A}"/>
              </a:ext>
            </a:extLst>
          </p:cNvPr>
          <p:cNvSpPr/>
          <p:nvPr/>
        </p:nvSpPr>
        <p:spPr>
          <a:xfrm>
            <a:off x="1682200" y="3631134"/>
            <a:ext cx="369519" cy="1876806"/>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E9E27DD4-0202-43AF-B2BD-35F49267E444}"/>
              </a:ext>
            </a:extLst>
          </p:cNvPr>
          <p:cNvSpPr/>
          <p:nvPr/>
        </p:nvSpPr>
        <p:spPr>
          <a:xfrm>
            <a:off x="326580" y="4334408"/>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028B3B2F-9770-42C4-861E-DB70D6788DCB}"/>
              </a:ext>
            </a:extLst>
          </p:cNvPr>
          <p:cNvSpPr/>
          <p:nvPr/>
        </p:nvSpPr>
        <p:spPr>
          <a:xfrm>
            <a:off x="1814296" y="2821346"/>
            <a:ext cx="155937" cy="73778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01893F72-2E87-4634-AC8F-8300BFA9BDDE}"/>
              </a:ext>
            </a:extLst>
          </p:cNvPr>
          <p:cNvSpPr/>
          <p:nvPr/>
        </p:nvSpPr>
        <p:spPr>
          <a:xfrm>
            <a:off x="179512" y="30864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B64EFB4E-4E77-4568-A9AC-9C448D7C3C76}"/>
              </a:ext>
            </a:extLst>
          </p:cNvPr>
          <p:cNvSpPr/>
          <p:nvPr/>
        </p:nvSpPr>
        <p:spPr>
          <a:xfrm>
            <a:off x="1785671" y="5545632"/>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4E2702AD-B00B-425A-A7A9-A4142AAC69C2}"/>
              </a:ext>
            </a:extLst>
          </p:cNvPr>
          <p:cNvSpPr/>
          <p:nvPr/>
        </p:nvSpPr>
        <p:spPr>
          <a:xfrm>
            <a:off x="251520" y="5507940"/>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65277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70857" y="1191718"/>
            <a:ext cx="8721623" cy="5517232"/>
          </a:xfrm>
        </p:spPr>
        <p:txBody>
          <a:bodyPr>
            <a:noAutofit/>
          </a:bodyPr>
          <a:lstStyle/>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recargaTarjeta</a:t>
            </a:r>
            <a:r>
              <a:rPr lang="es-MX" sz="2000" b="1" dirty="0">
                <a:solidFill>
                  <a:schemeClr val="bg2">
                    <a:lumMod val="25000"/>
                  </a:schemeClr>
                </a:solidFill>
                <a:cs typeface="Arial" panose="020B0604020202020204" pitchFamily="34" charset="0"/>
              </a:rPr>
              <a:t>(</a:t>
            </a:r>
            <a:r>
              <a:rPr lang="es-MX" sz="2000" b="1" dirty="0" err="1">
                <a:solidFill>
                  <a:schemeClr val="bg2">
                    <a:lumMod val="25000"/>
                  </a:schemeClr>
                </a:solidFill>
                <a:cs typeface="Arial" panose="020B0604020202020204" pitchFamily="34" charset="0"/>
              </a:rPr>
              <a:t>saldoTarjeta</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que recibe el saldo de la tarjeta de prepago e imprime un menú con las siguientes cantidades de recarga:</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Recarga de tarjeta</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$100.00</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2. $250.00</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3. $500.00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calcular el nuevo saldo de la tarjeta de prepago. En caso de que la opción no sea válida escribir el mensaje “Opción inválida” y no modificar el saldo de la tarjeta. </a:t>
            </a:r>
            <a:r>
              <a:rPr lang="es-MX" sz="2000" b="1" u="sng" dirty="0">
                <a:solidFill>
                  <a:srgbClr val="FF0000"/>
                </a:solidFill>
                <a:cs typeface="Arial" panose="020B0604020202020204" pitchFamily="34" charset="0"/>
              </a:rPr>
              <a:t>Regresar el saldo de la tarjeta </a:t>
            </a:r>
            <a:r>
              <a:rPr lang="es-MX" sz="2000" dirty="0">
                <a:solidFill>
                  <a:schemeClr val="bg2">
                    <a:lumMod val="25000"/>
                  </a:schemeClr>
                </a:solidFill>
                <a:cs typeface="Arial" panose="020B0604020202020204" pitchFamily="34" charset="0"/>
              </a:rPr>
              <a:t>(</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a:t>
            </a:r>
            <a:r>
              <a:rPr lang="es-MX" sz="2000" b="1" u="sng" dirty="0">
                <a:solidFill>
                  <a:srgbClr val="FF0000"/>
                </a:solidFill>
                <a:cs typeface="Arial" panose="020B0604020202020204" pitchFamily="34" charset="0"/>
              </a:rPr>
              <a:t> </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pedir el saldo de la tarjeta, mandar llamar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e imprimir el saldo de la tarjeta de prepago.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recarga_matricula.py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16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Recarga tarjeta</a:t>
            </a:r>
          </a:p>
        </p:txBody>
      </p:sp>
    </p:spTree>
    <p:extLst>
      <p:ext uri="{BB962C8B-B14F-4D97-AF65-F5344CB8AC3E}">
        <p14:creationId xmlns:p14="http://schemas.microsoft.com/office/powerpoint/2010/main" val="11593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Recarga de tarjeta</a:t>
            </a:r>
          </a:p>
        </p:txBody>
      </p:sp>
      <p:pic>
        <p:nvPicPr>
          <p:cNvPr id="2" name="Imagen 1">
            <a:extLst>
              <a:ext uri="{FF2B5EF4-FFF2-40B4-BE49-F238E27FC236}">
                <a16:creationId xmlns:a16="http://schemas.microsoft.com/office/drawing/2014/main" id="{B635AD28-6E1A-4459-8B15-44E818E60FAD}"/>
              </a:ext>
            </a:extLst>
          </p:cNvPr>
          <p:cNvPicPr>
            <a:picLocks noChangeAspect="1"/>
          </p:cNvPicPr>
          <p:nvPr/>
        </p:nvPicPr>
        <p:blipFill>
          <a:blip r:embed="rId2"/>
          <a:stretch>
            <a:fillRect/>
          </a:stretch>
        </p:blipFill>
        <p:spPr>
          <a:xfrm>
            <a:off x="3183207" y="1636840"/>
            <a:ext cx="4629153" cy="1360112"/>
          </a:xfrm>
          <a:prstGeom prst="rect">
            <a:avLst/>
          </a:prstGeom>
          <a:ln w="25400">
            <a:solidFill>
              <a:schemeClr val="accent1"/>
            </a:solidFill>
          </a:ln>
        </p:spPr>
      </p:pic>
      <p:sp>
        <p:nvSpPr>
          <p:cNvPr id="7" name="object 25">
            <a:extLst>
              <a:ext uri="{FF2B5EF4-FFF2-40B4-BE49-F238E27FC236}">
                <a16:creationId xmlns:a16="http://schemas.microsoft.com/office/drawing/2014/main" id="{5AE724DA-FFE4-4735-8D66-7633A5CCDAB6}"/>
              </a:ext>
            </a:extLst>
          </p:cNvPr>
          <p:cNvSpPr txBox="1"/>
          <p:nvPr/>
        </p:nvSpPr>
        <p:spPr>
          <a:xfrm>
            <a:off x="1547665" y="342900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8" name="Tabla 15">
            <a:extLst>
              <a:ext uri="{FF2B5EF4-FFF2-40B4-BE49-F238E27FC236}">
                <a16:creationId xmlns:a16="http://schemas.microsoft.com/office/drawing/2014/main" id="{5EB876CD-966A-4785-8C9E-C8205C3D3C4C}"/>
              </a:ext>
            </a:extLst>
          </p:cNvPr>
          <p:cNvGraphicFramePr>
            <a:graphicFrameLocks noGrp="1"/>
          </p:cNvGraphicFramePr>
          <p:nvPr>
            <p:extLst>
              <p:ext uri="{D42A27DB-BD31-4B8C-83A1-F6EECF244321}">
                <p14:modId xmlns:p14="http://schemas.microsoft.com/office/powerpoint/2010/main" val="2373947942"/>
              </p:ext>
            </p:extLst>
          </p:nvPr>
        </p:nvGraphicFramePr>
        <p:xfrm>
          <a:off x="1547665" y="4077072"/>
          <a:ext cx="6336703" cy="2006052"/>
        </p:xfrm>
        <a:graphic>
          <a:graphicData uri="http://schemas.openxmlformats.org/drawingml/2006/table">
            <a:tbl>
              <a:tblPr firstRow="1" bandRow="1">
                <a:tableStyleId>{5C22544A-7EE6-4342-B048-85BDC9FD1C3A}</a:tableStyleId>
              </a:tblPr>
              <a:tblGrid>
                <a:gridCol w="1803879">
                  <a:extLst>
                    <a:ext uri="{9D8B030D-6E8A-4147-A177-3AD203B41FA5}">
                      <a16:colId xmlns:a16="http://schemas.microsoft.com/office/drawing/2014/main" val="2558049104"/>
                    </a:ext>
                  </a:extLst>
                </a:gridCol>
                <a:gridCol w="2266412">
                  <a:extLst>
                    <a:ext uri="{9D8B030D-6E8A-4147-A177-3AD203B41FA5}">
                      <a16:colId xmlns:a16="http://schemas.microsoft.com/office/drawing/2014/main" val="238636256"/>
                    </a:ext>
                  </a:extLst>
                </a:gridCol>
                <a:gridCol w="2266412">
                  <a:extLst>
                    <a:ext uri="{9D8B030D-6E8A-4147-A177-3AD203B41FA5}">
                      <a16:colId xmlns:a16="http://schemas.microsoft.com/office/drawing/2014/main" val="2289536505"/>
                    </a:ext>
                  </a:extLst>
                </a:gridCol>
              </a:tblGrid>
              <a:tr h="0">
                <a:tc>
                  <a:txBody>
                    <a:bodyPr/>
                    <a:lstStyle/>
                    <a:p>
                      <a:pPr algn="ctr"/>
                      <a:r>
                        <a:rPr lang="es-MX" sz="1600" dirty="0"/>
                        <a:t>Saldo</a:t>
                      </a:r>
                    </a:p>
                  </a:txBody>
                  <a:tcPr anchor="ctr" anchorCtr="1"/>
                </a:tc>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1000</a:t>
                      </a:r>
                    </a:p>
                  </a:txBody>
                  <a:tcPr anchor="ctr" anchorCtr="1"/>
                </a:tc>
                <a:tc>
                  <a:txBody>
                    <a:bodyPr/>
                    <a:lstStyle/>
                    <a:p>
                      <a:pPr algn="ctr"/>
                      <a:r>
                        <a:rPr lang="es-MX" sz="1600" dirty="0"/>
                        <a:t>2</a:t>
                      </a:r>
                    </a:p>
                  </a:txBody>
                  <a:tcPr anchor="ctr" anchorCtr="1"/>
                </a:tc>
                <a:tc>
                  <a:txBody>
                    <a:bodyPr/>
                    <a:lstStyle/>
                    <a:p>
                      <a:pPr algn="ctr"/>
                      <a:r>
                        <a:rPr lang="es-MX" sz="1600" dirty="0"/>
                        <a:t>El nuevo saldo es: 1250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450</a:t>
                      </a:r>
                    </a:p>
                  </a:txBody>
                  <a:tcPr anchor="ctr" anchorCtr="1"/>
                </a:tc>
                <a:tc>
                  <a:txBody>
                    <a:bodyPr/>
                    <a:lstStyle/>
                    <a:p>
                      <a:pPr algn="ctr"/>
                      <a:r>
                        <a:rPr lang="es-MX" sz="1600" dirty="0"/>
                        <a:t>1</a:t>
                      </a:r>
                    </a:p>
                  </a:txBody>
                  <a:tcPr anchor="ctr" anchorCtr="1"/>
                </a:tc>
                <a:tc>
                  <a:txBody>
                    <a:bodyPr/>
                    <a:lstStyle/>
                    <a:p>
                      <a:pPr algn="ctr"/>
                      <a:r>
                        <a:rPr lang="es-MX" sz="1600" dirty="0"/>
                        <a:t>El nuevo saldo es: 550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600</a:t>
                      </a:r>
                    </a:p>
                  </a:txBody>
                  <a:tcPr anchor="ctr" anchorCtr="1"/>
                </a:tc>
                <a:tc>
                  <a:txBody>
                    <a:bodyPr/>
                    <a:lstStyle/>
                    <a:p>
                      <a:pPr algn="ctr"/>
                      <a:r>
                        <a:rPr lang="es-MX" sz="1600" dirty="0"/>
                        <a:t>3</a:t>
                      </a:r>
                    </a:p>
                  </a:txBody>
                  <a:tcPr anchor="ctr" anchorCtr="1"/>
                </a:tc>
                <a:tc>
                  <a:txBody>
                    <a:bodyPr/>
                    <a:lstStyle/>
                    <a:p>
                      <a:pPr algn="ctr"/>
                      <a:r>
                        <a:rPr lang="es-MX" sz="1600" dirty="0"/>
                        <a:t>El nuevo saldo es: 1100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800</a:t>
                      </a:r>
                    </a:p>
                  </a:txBody>
                  <a:tcPr anchor="ctr" anchorCtr="1"/>
                </a:tc>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nuevo saldo es: 800</a:t>
                      </a:r>
                    </a:p>
                  </a:txBody>
                  <a:tcPr anchor="ctr" anchorCtr="1"/>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EA9BAC80-C3EF-4506-87F5-F4DC77EAB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0"/>
            <a:ext cx="1219200" cy="1219200"/>
          </a:xfrm>
          <a:prstGeom prst="rect">
            <a:avLst/>
          </a:prstGeom>
          <a:effectLst>
            <a:outerShdw blurRad="50800" dist="50800" dir="5400000" algn="ctr" rotWithShape="0">
              <a:schemeClr val="bg1">
                <a:lumMod val="85000"/>
              </a:schemeClr>
            </a:outerShdw>
            <a:softEdge rad="25400"/>
          </a:effectLst>
        </p:spPr>
      </p:pic>
      <p:sp>
        <p:nvSpPr>
          <p:cNvPr id="10" name="Abrir llave 9">
            <a:extLst>
              <a:ext uri="{FF2B5EF4-FFF2-40B4-BE49-F238E27FC236}">
                <a16:creationId xmlns:a16="http://schemas.microsoft.com/office/drawing/2014/main" id="{5BEF241F-22BD-4230-8696-C34F5384AB09}"/>
              </a:ext>
            </a:extLst>
          </p:cNvPr>
          <p:cNvSpPr/>
          <p:nvPr/>
        </p:nvSpPr>
        <p:spPr>
          <a:xfrm>
            <a:off x="2899218" y="1925796"/>
            <a:ext cx="265931" cy="71964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11" name="Rectángulo 10">
            <a:extLst>
              <a:ext uri="{FF2B5EF4-FFF2-40B4-BE49-F238E27FC236}">
                <a16:creationId xmlns:a16="http://schemas.microsoft.com/office/drawing/2014/main" id="{C10DCA79-92E0-40F1-8315-6908BD5B5549}"/>
              </a:ext>
            </a:extLst>
          </p:cNvPr>
          <p:cNvSpPr/>
          <p:nvPr/>
        </p:nvSpPr>
        <p:spPr>
          <a:xfrm>
            <a:off x="1365067" y="2070716"/>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recargaTarjeta</a:t>
            </a:r>
            <a:endParaRPr lang="es-MX" dirty="0">
              <a:solidFill>
                <a:srgbClr val="FF0000"/>
              </a:solidFill>
            </a:endParaRPr>
          </a:p>
        </p:txBody>
      </p:sp>
      <p:sp>
        <p:nvSpPr>
          <p:cNvPr id="19" name="Abrir llave 18">
            <a:extLst>
              <a:ext uri="{FF2B5EF4-FFF2-40B4-BE49-F238E27FC236}">
                <a16:creationId xmlns:a16="http://schemas.microsoft.com/office/drawing/2014/main" id="{8C2A5622-9ED0-4DA8-B481-C6813AEE8F70}"/>
              </a:ext>
            </a:extLst>
          </p:cNvPr>
          <p:cNvSpPr/>
          <p:nvPr/>
        </p:nvSpPr>
        <p:spPr>
          <a:xfrm>
            <a:off x="2932876" y="1617510"/>
            <a:ext cx="122280" cy="243187"/>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20" name="Rectángulo 19">
            <a:extLst>
              <a:ext uri="{FF2B5EF4-FFF2-40B4-BE49-F238E27FC236}">
                <a16:creationId xmlns:a16="http://schemas.microsoft.com/office/drawing/2014/main" id="{A9E2B3E7-A13A-4DFD-BDB1-BB000537688A}"/>
              </a:ext>
            </a:extLst>
          </p:cNvPr>
          <p:cNvSpPr/>
          <p:nvPr/>
        </p:nvSpPr>
        <p:spPr>
          <a:xfrm>
            <a:off x="1398724" y="1547500"/>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21" name="Abrir llave 20">
            <a:extLst>
              <a:ext uri="{FF2B5EF4-FFF2-40B4-BE49-F238E27FC236}">
                <a16:creationId xmlns:a16="http://schemas.microsoft.com/office/drawing/2014/main" id="{D0055DE6-8459-4C5E-B028-5C2DAE794081}"/>
              </a:ext>
            </a:extLst>
          </p:cNvPr>
          <p:cNvSpPr/>
          <p:nvPr/>
        </p:nvSpPr>
        <p:spPr>
          <a:xfrm>
            <a:off x="2899218" y="2737320"/>
            <a:ext cx="155938" cy="244164"/>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22" name="Rectángulo 21">
            <a:extLst>
              <a:ext uri="{FF2B5EF4-FFF2-40B4-BE49-F238E27FC236}">
                <a16:creationId xmlns:a16="http://schemas.microsoft.com/office/drawing/2014/main" id="{48D8B960-C307-4A52-9FD7-DCCD91BDE987}"/>
              </a:ext>
            </a:extLst>
          </p:cNvPr>
          <p:cNvSpPr/>
          <p:nvPr/>
        </p:nvSpPr>
        <p:spPr>
          <a:xfrm>
            <a:off x="1365067" y="26996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97475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83568" y="1412776"/>
            <a:ext cx="7992075" cy="5009499"/>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pesos y pagó una propina mayor al 10%,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pesos únicamente. SI el usuario recarga 3 veces $500 pesos se hará acreedor a $100 pesos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187624" y="1935088"/>
            <a:ext cx="7227678" cy="4446240"/>
          </a:xfrm>
        </p:spPr>
        <p:txBody>
          <a:bodyPr>
            <a:noAutofit/>
          </a:bodyPr>
          <a:lstStyle/>
          <a:p>
            <a:pPr marL="0" indent="0" algn="just">
              <a:lnSpc>
                <a:spcPct val="120000"/>
              </a:lnSpc>
              <a:spcBef>
                <a:spcPct val="0"/>
              </a:spcBef>
              <a:buNone/>
            </a:pPr>
            <a:endParaRPr lang="es-MX" sz="1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2000" dirty="0">
                <a:solidFill>
                  <a:schemeClr val="bg2">
                    <a:lumMod val="25000"/>
                  </a:schemeClr>
                </a:solidFill>
                <a:latin typeface="Arial" pitchFamily="34" charset="0"/>
                <a:cs typeface="Arial" pitchFamily="34" charset="0"/>
              </a:rPr>
              <a:t>Definir las siguientes funciones:</a:t>
            </a: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compurebaClave</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menuAdulto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menuNino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realizaPago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recargaTarjeta</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302027" y="37829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229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4978" y="1700808"/>
            <a:ext cx="8111523" cy="3456384"/>
          </a:xfrm>
        </p:spPr>
        <p:txBody>
          <a:bodyPr>
            <a:noAutofit/>
          </a:bodyPr>
          <a:lstStyle/>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Escribe la función </a:t>
            </a:r>
            <a:r>
              <a:rPr lang="es-MX" sz="1800" b="1" dirty="0" err="1">
                <a:solidFill>
                  <a:schemeClr val="bg2">
                    <a:lumMod val="25000"/>
                  </a:schemeClr>
                </a:solidFill>
                <a:cs typeface="Arial" panose="020B0604020202020204" pitchFamily="34" charset="0"/>
              </a:rPr>
              <a:t>compruebaClave</a:t>
            </a:r>
            <a:r>
              <a:rPr lang="es-MX" sz="1800" b="1" dirty="0">
                <a:solidFill>
                  <a:schemeClr val="bg2">
                    <a:lumMod val="25000"/>
                  </a:schemeClr>
                </a:solidFill>
                <a:cs typeface="Arial" panose="020B0604020202020204" pitchFamily="34" charset="0"/>
              </a:rPr>
              <a:t>(</a:t>
            </a:r>
            <a:r>
              <a:rPr lang="es-MX" sz="1800" b="1" dirty="0" err="1">
                <a:solidFill>
                  <a:schemeClr val="bg2">
                    <a:lumMod val="25000"/>
                  </a:schemeClr>
                </a:solidFill>
                <a:cs typeface="Arial" panose="020B0604020202020204" pitchFamily="34" charset="0"/>
              </a:rPr>
              <a:t>listaClaves</a:t>
            </a:r>
            <a:r>
              <a:rPr lang="es-MX" sz="1800" b="1" dirty="0">
                <a:solidFill>
                  <a:schemeClr val="bg2">
                    <a:lumMod val="25000"/>
                  </a:schemeClr>
                </a:solidFill>
                <a:cs typeface="Arial" panose="020B0604020202020204" pitchFamily="34" charset="0"/>
              </a:rPr>
              <a:t>)</a:t>
            </a:r>
            <a:r>
              <a:rPr lang="es-MX" sz="1800" dirty="0">
                <a:solidFill>
                  <a:schemeClr val="bg2">
                    <a:lumMod val="25000"/>
                  </a:schemeClr>
                </a:solidFill>
                <a:cs typeface="Arial" panose="020B0604020202020204" pitchFamily="34" charset="0"/>
              </a:rPr>
              <a:t>, que recibe la lista de claves permitidas (</a:t>
            </a:r>
            <a:r>
              <a:rPr lang="es-MX" sz="1800" dirty="0" err="1">
                <a:solidFill>
                  <a:schemeClr val="bg2">
                    <a:lumMod val="25000"/>
                  </a:schemeClr>
                </a:solidFill>
                <a:cs typeface="Arial" panose="020B0604020202020204" pitchFamily="34" charset="0"/>
              </a:rPr>
              <a:t>listaClaves</a:t>
            </a:r>
            <a:r>
              <a:rPr lang="es-MX" sz="1800" dirty="0">
                <a:solidFill>
                  <a:schemeClr val="bg2">
                    <a:lumMod val="25000"/>
                  </a:schemeClr>
                </a:solidFill>
                <a:cs typeface="Arial" panose="020B0604020202020204" pitchFamily="34" charset="0"/>
              </a:rPr>
              <a:t>). La función debe pedirle al usuario su clave y mediante un ciclo </a:t>
            </a:r>
            <a:r>
              <a:rPr lang="es-MX" sz="1800" dirty="0" err="1">
                <a:solidFill>
                  <a:schemeClr val="bg2">
                    <a:lumMod val="25000"/>
                  </a:schemeClr>
                </a:solidFill>
                <a:cs typeface="Arial" panose="020B0604020202020204" pitchFamily="34" charset="0"/>
              </a:rPr>
              <a:t>while</a:t>
            </a:r>
            <a:r>
              <a:rPr lang="es-MX" sz="1800" dirty="0">
                <a:solidFill>
                  <a:schemeClr val="bg2">
                    <a:lumMod val="25000"/>
                  </a:schemeClr>
                </a:solidFill>
                <a:cs typeface="Arial" panose="020B0604020202020204" pitchFamily="34" charset="0"/>
              </a:rPr>
              <a:t> debe comprobar que la clave esté dentro de la lista de claves permitidas, de lo contrario, imprimir “Intenta de nuevo, introduce tu clave de acceso”, hasta que introduzca una clave válida.</a:t>
            </a:r>
          </a:p>
          <a:p>
            <a:pPr marL="400050" lvl="1" indent="0" algn="just">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a:t>
            </a:r>
            <a:r>
              <a:rPr lang="es-MX" sz="1800" b="1" dirty="0">
                <a:solidFill>
                  <a:schemeClr val="bg2">
                    <a:lumMod val="25000"/>
                  </a:schemeClr>
                </a:solidFill>
                <a:cs typeface="Arial" panose="020B0604020202020204" pitchFamily="34" charset="0"/>
              </a:rPr>
              <a:t>script principal</a:t>
            </a:r>
            <a:r>
              <a:rPr lang="es-MX" sz="1800" dirty="0">
                <a:solidFill>
                  <a:schemeClr val="bg2">
                    <a:lumMod val="25000"/>
                  </a:schemeClr>
                </a:solidFill>
                <a:cs typeface="Arial" panose="020B0604020202020204" pitchFamily="34" charset="0"/>
              </a:rPr>
              <a:t>, definir una lista de claves permitidas (</a:t>
            </a:r>
            <a:r>
              <a:rPr lang="es-MX" sz="1800" dirty="0" err="1">
                <a:solidFill>
                  <a:schemeClr val="bg2">
                    <a:lumMod val="25000"/>
                  </a:schemeClr>
                </a:solidFill>
                <a:cs typeface="Arial" panose="020B0604020202020204" pitchFamily="34" charset="0"/>
              </a:rPr>
              <a:t>listaClaves</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compruebaClave</a:t>
            </a:r>
            <a:r>
              <a:rPr lang="es-MX" sz="1800" b="1" dirty="0">
                <a:solidFill>
                  <a:schemeClr val="bg2">
                    <a:lumMod val="25000"/>
                  </a:schemeClr>
                </a:solidFill>
                <a:cs typeface="Arial" panose="020B0604020202020204" pitchFamily="34" charset="0"/>
              </a:rPr>
              <a:t>.</a:t>
            </a: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situacion1_matricula.py</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Comprueba clave de acceso</a:t>
            </a:r>
          </a:p>
        </p:txBody>
      </p:sp>
    </p:spTree>
    <p:extLst>
      <p:ext uri="{BB962C8B-B14F-4D97-AF65-F5344CB8AC3E}">
        <p14:creationId xmlns:p14="http://schemas.microsoft.com/office/powerpoint/2010/main" val="8521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4978" y="1700808"/>
            <a:ext cx="8111523" cy="3456384"/>
          </a:xfrm>
        </p:spPr>
        <p:txBody>
          <a:bodyPr>
            <a:noAutofit/>
          </a:bodyPr>
          <a:lstStyle/>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Escribe la función </a:t>
            </a:r>
            <a:r>
              <a:rPr lang="es-MX" sz="1800" b="1" dirty="0" err="1">
                <a:solidFill>
                  <a:schemeClr val="bg2">
                    <a:lumMod val="25000"/>
                  </a:schemeClr>
                </a:solidFill>
                <a:cs typeface="Arial" panose="020B0604020202020204" pitchFamily="34" charset="0"/>
              </a:rPr>
              <a:t>compruebaClave</a:t>
            </a:r>
            <a:r>
              <a:rPr lang="es-MX" sz="1800" b="1" dirty="0">
                <a:solidFill>
                  <a:schemeClr val="bg2">
                    <a:lumMod val="25000"/>
                  </a:schemeClr>
                </a:solidFill>
                <a:cs typeface="Arial" panose="020B0604020202020204" pitchFamily="34" charset="0"/>
              </a:rPr>
              <a:t>(</a:t>
            </a:r>
            <a:r>
              <a:rPr lang="es-MX" sz="1800" b="1" dirty="0" err="1">
                <a:solidFill>
                  <a:schemeClr val="bg2">
                    <a:lumMod val="25000"/>
                  </a:schemeClr>
                </a:solidFill>
                <a:cs typeface="Arial" panose="020B0604020202020204" pitchFamily="34" charset="0"/>
              </a:rPr>
              <a:t>listaClaves</a:t>
            </a:r>
            <a:r>
              <a:rPr lang="es-MX" sz="1800" b="1" dirty="0">
                <a:solidFill>
                  <a:schemeClr val="bg2">
                    <a:lumMod val="25000"/>
                  </a:schemeClr>
                </a:solidFill>
                <a:cs typeface="Arial" panose="020B0604020202020204" pitchFamily="34" charset="0"/>
              </a:rPr>
              <a:t>)</a:t>
            </a:r>
            <a:r>
              <a:rPr lang="es-MX" sz="1800" dirty="0">
                <a:solidFill>
                  <a:schemeClr val="bg2">
                    <a:lumMod val="25000"/>
                  </a:schemeClr>
                </a:solidFill>
                <a:cs typeface="Arial" panose="020B0604020202020204" pitchFamily="34" charset="0"/>
              </a:rPr>
              <a:t>, que recibe la lista de claves permitidas (</a:t>
            </a:r>
            <a:r>
              <a:rPr lang="es-MX" sz="1800" dirty="0" err="1">
                <a:solidFill>
                  <a:schemeClr val="bg2">
                    <a:lumMod val="25000"/>
                  </a:schemeClr>
                </a:solidFill>
                <a:cs typeface="Arial" panose="020B0604020202020204" pitchFamily="34" charset="0"/>
              </a:rPr>
              <a:t>listaClaves</a:t>
            </a:r>
            <a:r>
              <a:rPr lang="es-MX" sz="1800" dirty="0">
                <a:solidFill>
                  <a:schemeClr val="bg2">
                    <a:lumMod val="25000"/>
                  </a:schemeClr>
                </a:solidFill>
                <a:cs typeface="Arial" panose="020B0604020202020204" pitchFamily="34" charset="0"/>
              </a:rPr>
              <a:t>). La función debe pedirle al usuario su clave y mediante un ciclo </a:t>
            </a:r>
            <a:r>
              <a:rPr lang="es-MX" sz="1800" dirty="0" err="1">
                <a:solidFill>
                  <a:schemeClr val="bg2">
                    <a:lumMod val="25000"/>
                  </a:schemeClr>
                </a:solidFill>
                <a:cs typeface="Arial" panose="020B0604020202020204" pitchFamily="34" charset="0"/>
              </a:rPr>
              <a:t>while</a:t>
            </a:r>
            <a:r>
              <a:rPr lang="es-MX" sz="1800" dirty="0">
                <a:solidFill>
                  <a:schemeClr val="bg2">
                    <a:lumMod val="25000"/>
                  </a:schemeClr>
                </a:solidFill>
                <a:cs typeface="Arial" panose="020B0604020202020204" pitchFamily="34" charset="0"/>
              </a:rPr>
              <a:t> debe comprobar que la clave esté dentro de la lista de claves permitidas, de lo contrario, imprimir “Intenta de nuevo, introduce tu clave de acceso”, hasta que introduzca una clave válida.</a:t>
            </a:r>
          </a:p>
          <a:p>
            <a:pPr marL="400050" lvl="1" indent="0" algn="just">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a:t>
            </a:r>
            <a:r>
              <a:rPr lang="es-MX" sz="1800" b="1" dirty="0">
                <a:solidFill>
                  <a:schemeClr val="bg2">
                    <a:lumMod val="25000"/>
                  </a:schemeClr>
                </a:solidFill>
                <a:cs typeface="Arial" panose="020B0604020202020204" pitchFamily="34" charset="0"/>
              </a:rPr>
              <a:t>script principal</a:t>
            </a:r>
            <a:r>
              <a:rPr lang="es-MX" sz="1800" dirty="0">
                <a:solidFill>
                  <a:schemeClr val="bg2">
                    <a:lumMod val="25000"/>
                  </a:schemeClr>
                </a:solidFill>
                <a:cs typeface="Arial" panose="020B0604020202020204" pitchFamily="34" charset="0"/>
              </a:rPr>
              <a:t>, definir una lista de claves permitidas (</a:t>
            </a:r>
            <a:r>
              <a:rPr lang="es-MX" sz="1800" dirty="0" err="1">
                <a:solidFill>
                  <a:schemeClr val="bg2">
                    <a:lumMod val="25000"/>
                  </a:schemeClr>
                </a:solidFill>
                <a:cs typeface="Arial" panose="020B0604020202020204" pitchFamily="34" charset="0"/>
              </a:rPr>
              <a:t>listaClaves</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compruebaClave</a:t>
            </a:r>
            <a:r>
              <a:rPr lang="es-MX" sz="1800" b="1" dirty="0">
                <a:solidFill>
                  <a:schemeClr val="bg2">
                    <a:lumMod val="25000"/>
                  </a:schemeClr>
                </a:solidFill>
                <a:cs typeface="Arial" panose="020B0604020202020204" pitchFamily="34" charset="0"/>
              </a:rPr>
              <a:t>.</a:t>
            </a: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situacion1_matricula.py</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Comprueba clave de acceso</a:t>
            </a:r>
          </a:p>
        </p:txBody>
      </p:sp>
    </p:spTree>
    <p:extLst>
      <p:ext uri="{BB962C8B-B14F-4D97-AF65-F5344CB8AC3E}">
        <p14:creationId xmlns:p14="http://schemas.microsoft.com/office/powerpoint/2010/main" val="2178353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457200" y="246538"/>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principal</a:t>
            </a:r>
          </a:p>
        </p:txBody>
      </p:sp>
      <p:sp>
        <p:nvSpPr>
          <p:cNvPr id="4" name="object 25">
            <a:extLst>
              <a:ext uri="{FF2B5EF4-FFF2-40B4-BE49-F238E27FC236}">
                <a16:creationId xmlns:a16="http://schemas.microsoft.com/office/drawing/2014/main" id="{1CAF8476-1D28-4E14-B254-29BE6870E088}"/>
              </a:ext>
            </a:extLst>
          </p:cNvPr>
          <p:cNvSpPr txBox="1"/>
          <p:nvPr/>
        </p:nvSpPr>
        <p:spPr>
          <a:xfrm>
            <a:off x="1547664" y="262812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5" name="Tabla 15">
            <a:extLst>
              <a:ext uri="{FF2B5EF4-FFF2-40B4-BE49-F238E27FC236}">
                <a16:creationId xmlns:a16="http://schemas.microsoft.com/office/drawing/2014/main" id="{CA021C1E-E940-409E-B402-8BBFA2AE8A01}"/>
              </a:ext>
            </a:extLst>
          </p:cNvPr>
          <p:cNvGraphicFramePr>
            <a:graphicFrameLocks noGrp="1"/>
          </p:cNvGraphicFramePr>
          <p:nvPr>
            <p:extLst>
              <p:ext uri="{D42A27DB-BD31-4B8C-83A1-F6EECF244321}">
                <p14:modId xmlns:p14="http://schemas.microsoft.com/office/powerpoint/2010/main" val="4130608077"/>
              </p:ext>
            </p:extLst>
          </p:nvPr>
        </p:nvGraphicFramePr>
        <p:xfrm>
          <a:off x="1547664" y="3406156"/>
          <a:ext cx="6336704" cy="2448270"/>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408045">
                <a:tc>
                  <a:txBody>
                    <a:bodyPr/>
                    <a:lstStyle/>
                    <a:p>
                      <a:pPr algn="ctr"/>
                      <a:r>
                        <a:rPr lang="es-MX" sz="1600" dirty="0" err="1"/>
                        <a:t>Opcion</a:t>
                      </a:r>
                      <a:endParaRPr lang="es-MX" sz="1600" dirty="0"/>
                    </a:p>
                  </a:txBody>
                  <a:tcPr/>
                </a:tc>
                <a:tc>
                  <a:txBody>
                    <a:bodyPr/>
                    <a:lstStyle/>
                    <a:p>
                      <a:pPr algn="ctr"/>
                      <a:r>
                        <a:rPr lang="es-MX" sz="1600" dirty="0"/>
                        <a:t>Imprime</a:t>
                      </a:r>
                    </a:p>
                  </a:txBody>
                  <a:tcPr/>
                </a:tc>
                <a:extLst>
                  <a:ext uri="{0D108BD9-81ED-4DB2-BD59-A6C34878D82A}">
                    <a16:rowId xmlns:a16="http://schemas.microsoft.com/office/drawing/2014/main" val="119075427"/>
                  </a:ext>
                </a:extLst>
              </a:tr>
              <a:tr h="408045">
                <a:tc>
                  <a:txBody>
                    <a:bodyPr/>
                    <a:lstStyle/>
                    <a:p>
                      <a:pPr algn="ctr"/>
                      <a:r>
                        <a:rPr lang="es-MX" sz="1600" dirty="0"/>
                        <a:t>1</a:t>
                      </a:r>
                    </a:p>
                  </a:txBody>
                  <a:tcPr/>
                </a:tc>
                <a:tc>
                  <a:txBody>
                    <a:bodyPr/>
                    <a:lstStyle/>
                    <a:p>
                      <a:pPr algn="ctr"/>
                      <a:r>
                        <a:rPr lang="es-MX" sz="1600" dirty="0"/>
                        <a:t>Menú de adulto</a:t>
                      </a:r>
                    </a:p>
                  </a:txBody>
                  <a:tcPr/>
                </a:tc>
                <a:extLst>
                  <a:ext uri="{0D108BD9-81ED-4DB2-BD59-A6C34878D82A}">
                    <a16:rowId xmlns:a16="http://schemas.microsoft.com/office/drawing/2014/main" val="737048181"/>
                  </a:ext>
                </a:extLst>
              </a:tr>
              <a:tr h="408045">
                <a:tc>
                  <a:txBody>
                    <a:bodyPr/>
                    <a:lstStyle/>
                    <a:p>
                      <a:pPr algn="ctr"/>
                      <a:r>
                        <a:rPr lang="es-MX" sz="1600" dirty="0"/>
                        <a:t>2</a:t>
                      </a:r>
                    </a:p>
                  </a:txBody>
                  <a:tcPr/>
                </a:tc>
                <a:tc>
                  <a:txBody>
                    <a:bodyPr/>
                    <a:lstStyle/>
                    <a:p>
                      <a:pPr algn="ctr"/>
                      <a:r>
                        <a:rPr lang="es-MX" sz="1600" dirty="0"/>
                        <a:t>Menú de niño</a:t>
                      </a:r>
                    </a:p>
                  </a:txBody>
                  <a:tcPr/>
                </a:tc>
                <a:extLst>
                  <a:ext uri="{0D108BD9-81ED-4DB2-BD59-A6C34878D82A}">
                    <a16:rowId xmlns:a16="http://schemas.microsoft.com/office/drawing/2014/main" val="1197511534"/>
                  </a:ext>
                </a:extLst>
              </a:tr>
              <a:tr h="408045">
                <a:tc>
                  <a:txBody>
                    <a:bodyPr/>
                    <a:lstStyle/>
                    <a:p>
                      <a:pPr algn="ctr"/>
                      <a:r>
                        <a:rPr lang="es-MX" sz="1600" dirty="0"/>
                        <a:t>3</a:t>
                      </a:r>
                    </a:p>
                  </a:txBody>
                  <a:tcPr/>
                </a:tc>
                <a:tc>
                  <a:txBody>
                    <a:bodyPr/>
                    <a:lstStyle/>
                    <a:p>
                      <a:pPr algn="ctr"/>
                      <a:r>
                        <a:rPr lang="es-MX" sz="1600" dirty="0"/>
                        <a:t>Realizar pagos</a:t>
                      </a:r>
                    </a:p>
                  </a:txBody>
                  <a:tcPr/>
                </a:tc>
                <a:extLst>
                  <a:ext uri="{0D108BD9-81ED-4DB2-BD59-A6C34878D82A}">
                    <a16:rowId xmlns:a16="http://schemas.microsoft.com/office/drawing/2014/main" val="1254763306"/>
                  </a:ext>
                </a:extLst>
              </a:tr>
              <a:tr h="408045">
                <a:tc>
                  <a:txBody>
                    <a:bodyPr/>
                    <a:lstStyle/>
                    <a:p>
                      <a:pPr algn="ctr"/>
                      <a:r>
                        <a:rPr lang="es-MX" sz="1600" dirty="0"/>
                        <a:t>4</a:t>
                      </a:r>
                    </a:p>
                  </a:txBody>
                  <a:tcPr/>
                </a:tc>
                <a:tc>
                  <a:txBody>
                    <a:bodyPr/>
                    <a:lstStyle/>
                    <a:p>
                      <a:pPr algn="ctr"/>
                      <a:r>
                        <a:rPr lang="es-MX" sz="1600" dirty="0"/>
                        <a:t>Recarga de tarjeta</a:t>
                      </a:r>
                    </a:p>
                  </a:txBody>
                  <a:tcPr/>
                </a:tc>
                <a:extLst>
                  <a:ext uri="{0D108BD9-81ED-4DB2-BD59-A6C34878D82A}">
                    <a16:rowId xmlns:a16="http://schemas.microsoft.com/office/drawing/2014/main" val="3961031026"/>
                  </a:ext>
                </a:extLst>
              </a:tr>
              <a:tr h="408045">
                <a:tc>
                  <a:txBody>
                    <a:bodyPr/>
                    <a:lstStyle/>
                    <a:p>
                      <a:pPr algn="ctr"/>
                      <a:r>
                        <a:rPr lang="es-MX" sz="1600" dirty="0"/>
                        <a:t>7</a:t>
                      </a:r>
                    </a:p>
                  </a:txBody>
                  <a:tcPr/>
                </a:tc>
                <a:tc>
                  <a:txBody>
                    <a:bodyPr/>
                    <a:lstStyle/>
                    <a:p>
                      <a:pPr algn="ctr"/>
                      <a:r>
                        <a:rPr lang="es-MX" sz="1600" dirty="0"/>
                        <a:t>Opción inválida</a:t>
                      </a:r>
                    </a:p>
                  </a:txBody>
                  <a:tcPr/>
                </a:tc>
                <a:extLst>
                  <a:ext uri="{0D108BD9-81ED-4DB2-BD59-A6C34878D82A}">
                    <a16:rowId xmlns:a16="http://schemas.microsoft.com/office/drawing/2014/main" val="4203213746"/>
                  </a:ext>
                </a:extLst>
              </a:tr>
            </a:tbl>
          </a:graphicData>
        </a:graphic>
      </p:graphicFrame>
      <p:pic>
        <p:nvPicPr>
          <p:cNvPr id="2" name="Imagen 1">
            <a:extLst>
              <a:ext uri="{FF2B5EF4-FFF2-40B4-BE49-F238E27FC236}">
                <a16:creationId xmlns:a16="http://schemas.microsoft.com/office/drawing/2014/main" id="{D6B2147D-1778-4F42-8309-E9D05206CA41}"/>
              </a:ext>
            </a:extLst>
          </p:cNvPr>
          <p:cNvPicPr>
            <a:picLocks noChangeAspect="1"/>
          </p:cNvPicPr>
          <p:nvPr/>
        </p:nvPicPr>
        <p:blipFill>
          <a:blip r:embed="rId2"/>
          <a:stretch>
            <a:fillRect/>
          </a:stretch>
        </p:blipFill>
        <p:spPr>
          <a:xfrm>
            <a:off x="5945729" y="1637680"/>
            <a:ext cx="2946109" cy="1287264"/>
          </a:xfrm>
          <a:prstGeom prst="rect">
            <a:avLst/>
          </a:prstGeom>
          <a:ln w="25400">
            <a:solidFill>
              <a:schemeClr val="accent1"/>
            </a:solidFill>
          </a:ln>
        </p:spPr>
      </p:pic>
      <p:pic>
        <p:nvPicPr>
          <p:cNvPr id="6" name="Imagen 5">
            <a:extLst>
              <a:ext uri="{FF2B5EF4-FFF2-40B4-BE49-F238E27FC236}">
                <a16:creationId xmlns:a16="http://schemas.microsoft.com/office/drawing/2014/main" id="{6A35015E-55A7-46C7-B0FB-1A265ABDFD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4768" y="5234136"/>
            <a:ext cx="1219200" cy="1219200"/>
          </a:xfrm>
          <a:prstGeom prst="rect">
            <a:avLst/>
          </a:prstGeom>
          <a:effectLst>
            <a:outerShdw blurRad="50800" dist="50800" dir="5400000" algn="ctr" rotWithShape="0">
              <a:schemeClr val="bg1">
                <a:lumMod val="85000"/>
              </a:schemeClr>
            </a:outerShdw>
            <a:softEdge rad="25400"/>
          </a:effectLst>
        </p:spPr>
      </p:pic>
      <p:sp>
        <p:nvSpPr>
          <p:cNvPr id="3" name="Abrir llave 2">
            <a:extLst>
              <a:ext uri="{FF2B5EF4-FFF2-40B4-BE49-F238E27FC236}">
                <a16:creationId xmlns:a16="http://schemas.microsoft.com/office/drawing/2014/main" id="{450730FF-FE81-4418-B176-EF24510E8F71}"/>
              </a:ext>
            </a:extLst>
          </p:cNvPr>
          <p:cNvSpPr/>
          <p:nvPr/>
        </p:nvSpPr>
        <p:spPr>
          <a:xfrm>
            <a:off x="5447082" y="1637680"/>
            <a:ext cx="349054" cy="128726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7" name="Rectángulo 6">
            <a:extLst>
              <a:ext uri="{FF2B5EF4-FFF2-40B4-BE49-F238E27FC236}">
                <a16:creationId xmlns:a16="http://schemas.microsoft.com/office/drawing/2014/main" id="{AA37C682-1CD8-4BA1-87A6-97A5354BAFCE}"/>
              </a:ext>
            </a:extLst>
          </p:cNvPr>
          <p:cNvSpPr/>
          <p:nvPr/>
        </p:nvSpPr>
        <p:spPr>
          <a:xfrm>
            <a:off x="3882230" y="2080177"/>
            <a:ext cx="1564852" cy="369332"/>
          </a:xfrm>
          <a:prstGeom prst="rect">
            <a:avLst/>
          </a:prstGeom>
        </p:spPr>
        <p:txBody>
          <a:bodyPr wrap="none">
            <a:spAutoFit/>
          </a:bodyPr>
          <a:lstStyle/>
          <a:p>
            <a:r>
              <a:rPr lang="es-MX" b="1" dirty="0" err="1">
                <a:solidFill>
                  <a:srgbClr val="FF0000"/>
                </a:solidFill>
                <a:cs typeface="Arial" panose="020B0604020202020204" pitchFamily="34" charset="0"/>
              </a:rPr>
              <a:t>menuPrincipal</a:t>
            </a:r>
            <a:endParaRPr lang="es-MX" dirty="0">
              <a:solidFill>
                <a:srgbClr val="FF0000"/>
              </a:solidFill>
            </a:endParaRPr>
          </a:p>
        </p:txBody>
      </p:sp>
    </p:spTree>
    <p:extLst>
      <p:ext uri="{BB962C8B-B14F-4D97-AF65-F5344CB8AC3E}">
        <p14:creationId xmlns:p14="http://schemas.microsoft.com/office/powerpoint/2010/main" val="416294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44978" y="1412776"/>
            <a:ext cx="8543698" cy="5112568"/>
          </a:xfrm>
        </p:spPr>
        <p:txBody>
          <a:bodyPr>
            <a:noAutofit/>
          </a:bodyPr>
          <a:lstStyle/>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menuAdulto</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debe imprimir los tres menús y sus precios (ustedes eligen los menús y los precios), por ejemplo: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Menú de adulto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P</a:t>
            </a:r>
            <a:r>
              <a:rPr lang="it-IT" sz="2000" b="1" dirty="0">
                <a:solidFill>
                  <a:schemeClr val="accent6">
                    <a:lumMod val="75000"/>
                  </a:schemeClr>
                </a:solidFill>
                <a:cs typeface="Arial" panose="020B0604020202020204" pitchFamily="34" charset="0"/>
              </a:rPr>
              <a:t>izza $180.00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2. Carne asada $200.00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3. Salmón $300.00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a:t>
            </a:r>
            <a:r>
              <a:rPr lang="es-MX" sz="2000" b="1" u="sng" dirty="0">
                <a:solidFill>
                  <a:srgbClr val="FF0000"/>
                </a:solidFill>
                <a:cs typeface="Arial" panose="020B0604020202020204" pitchFamily="34" charset="0"/>
              </a:rPr>
              <a:t>regresar el precio </a:t>
            </a:r>
            <a:r>
              <a:rPr lang="es-MX" sz="2000" dirty="0">
                <a:solidFill>
                  <a:schemeClr val="bg2">
                    <a:lumMod val="25000"/>
                  </a:schemeClr>
                </a:solidFill>
                <a:cs typeface="Arial" panose="020B0604020202020204" pitchFamily="34" charset="0"/>
              </a:rPr>
              <a:t>del menú seleccionado. En caso de que la opción no sea válida regresar 0.</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menuA_matricula.py</a:t>
            </a: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adulto</a:t>
            </a:r>
          </a:p>
        </p:txBody>
      </p:sp>
    </p:spTree>
    <p:extLst>
      <p:ext uri="{BB962C8B-B14F-4D97-AF65-F5344CB8AC3E}">
        <p14:creationId xmlns:p14="http://schemas.microsoft.com/office/powerpoint/2010/main" val="2247476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adulto</a:t>
            </a:r>
          </a:p>
        </p:txBody>
      </p:sp>
      <p:sp>
        <p:nvSpPr>
          <p:cNvPr id="6" name="object 25">
            <a:extLst>
              <a:ext uri="{FF2B5EF4-FFF2-40B4-BE49-F238E27FC236}">
                <a16:creationId xmlns:a16="http://schemas.microsoft.com/office/drawing/2014/main" id="{8BC5A2FA-947F-4654-BAD4-532D725EFBE5}"/>
              </a:ext>
            </a:extLst>
          </p:cNvPr>
          <p:cNvSpPr txBox="1"/>
          <p:nvPr/>
        </p:nvSpPr>
        <p:spPr>
          <a:xfrm>
            <a:off x="1514128" y="3092902"/>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3583896231"/>
              </p:ext>
            </p:extLst>
          </p:nvPr>
        </p:nvGraphicFramePr>
        <p:xfrm>
          <a:off x="1514128" y="3740974"/>
          <a:ext cx="6336704" cy="2006052"/>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a:t>
                      </a:r>
                    </a:p>
                  </a:txBody>
                  <a:tcPr anchor="ctr" anchorCtr="1"/>
                </a:tc>
                <a:tc>
                  <a:txBody>
                    <a:bodyPr/>
                    <a:lstStyle/>
                    <a:p>
                      <a:pPr algn="ctr"/>
                      <a:r>
                        <a:rPr lang="es-MX" sz="1600" dirty="0"/>
                        <a:t>El precio del menú es 180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2</a:t>
                      </a:r>
                    </a:p>
                  </a:txBody>
                  <a:tcPr anchor="ctr" anchorCtr="1"/>
                </a:tc>
                <a:tc>
                  <a:txBody>
                    <a:bodyPr/>
                    <a:lstStyle/>
                    <a:p>
                      <a:pPr algn="ctr"/>
                      <a:r>
                        <a:rPr lang="es-MX" sz="1600" dirty="0"/>
                        <a:t>El precio del menú es 200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3</a:t>
                      </a:r>
                    </a:p>
                  </a:txBody>
                  <a:tcPr anchor="ctr" anchorCtr="1"/>
                </a:tc>
                <a:tc>
                  <a:txBody>
                    <a:bodyPr/>
                    <a:lstStyle/>
                    <a:p>
                      <a:pPr algn="ctr"/>
                      <a:r>
                        <a:rPr lang="es-MX" sz="1600" dirty="0"/>
                        <a:t>El precio del menú es 300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precio del menú es 0</a:t>
                      </a:r>
                    </a:p>
                  </a:txBody>
                  <a:tcPr anchor="ctr" anchorCtr="1"/>
                </a:tc>
                <a:extLst>
                  <a:ext uri="{0D108BD9-81ED-4DB2-BD59-A6C34878D82A}">
                    <a16:rowId xmlns:a16="http://schemas.microsoft.com/office/drawing/2014/main" val="4203213746"/>
                  </a:ext>
                </a:extLst>
              </a:tr>
            </a:tbl>
          </a:graphicData>
        </a:graphic>
      </p:graphicFrame>
      <p:graphicFrame>
        <p:nvGraphicFramePr>
          <p:cNvPr id="4" name="Objeto 3">
            <a:extLst>
              <a:ext uri="{FF2B5EF4-FFF2-40B4-BE49-F238E27FC236}">
                <a16:creationId xmlns:a16="http://schemas.microsoft.com/office/drawing/2014/main" id="{703E2355-B486-4E9A-A678-7161F2D14520}"/>
              </a:ext>
            </a:extLst>
          </p:cNvPr>
          <p:cNvGraphicFramePr>
            <a:graphicFrameLocks noChangeAspect="1"/>
          </p:cNvGraphicFramePr>
          <p:nvPr>
            <p:extLst>
              <p:ext uri="{D42A27DB-BD31-4B8C-83A1-F6EECF244321}">
                <p14:modId xmlns:p14="http://schemas.microsoft.com/office/powerpoint/2010/main" val="577432761"/>
              </p:ext>
            </p:extLst>
          </p:nvPr>
        </p:nvGraphicFramePr>
        <p:xfrm>
          <a:off x="3154924" y="1650944"/>
          <a:ext cx="3168352" cy="1215258"/>
        </p:xfrm>
        <a:graphic>
          <a:graphicData uri="http://schemas.openxmlformats.org/presentationml/2006/ole">
            <mc:AlternateContent xmlns:mc="http://schemas.openxmlformats.org/markup-compatibility/2006">
              <mc:Choice xmlns:v="urn:schemas-microsoft-com:vml" Requires="v">
                <p:oleObj spid="_x0000_s1048" name="Imagen de mapa de bits" r:id="rId4" imgW="2781360" imgH="1066680" progId="Paint.Picture">
                  <p:embed/>
                </p:oleObj>
              </mc:Choice>
              <mc:Fallback>
                <p:oleObj name="Imagen de mapa de bits" r:id="rId4" imgW="2781360" imgH="1066680" progId="Paint.Picture">
                  <p:embed/>
                  <p:pic>
                    <p:nvPicPr>
                      <p:cNvPr id="0" name=""/>
                      <p:cNvPicPr/>
                      <p:nvPr/>
                    </p:nvPicPr>
                    <p:blipFill>
                      <a:blip r:embed="rId5"/>
                      <a:stretch>
                        <a:fillRect/>
                      </a:stretch>
                    </p:blipFill>
                    <p:spPr>
                      <a:xfrm>
                        <a:off x="3154924" y="1650944"/>
                        <a:ext cx="3168352" cy="1215258"/>
                      </a:xfrm>
                      <a:prstGeom prst="rect">
                        <a:avLst/>
                      </a:prstGeom>
                      <a:ln>
                        <a:solidFill>
                          <a:schemeClr val="accent1"/>
                        </a:solidFill>
                      </a:ln>
                    </p:spPr>
                  </p:pic>
                </p:oleObj>
              </mc:Fallback>
            </mc:AlternateContent>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5248" y="5306144"/>
            <a:ext cx="1219200" cy="1219200"/>
          </a:xfrm>
          <a:prstGeom prst="rect">
            <a:avLst/>
          </a:prstGeom>
          <a:effectLst>
            <a:outerShdw blurRad="50800" dist="50800" dir="5400000" algn="ctr" rotWithShape="0">
              <a:schemeClr val="bg1">
                <a:lumMod val="85000"/>
              </a:schemeClr>
            </a:outerShdw>
            <a:softEdge rad="25400"/>
          </a:effectLst>
        </p:spPr>
      </p:pic>
      <p:sp>
        <p:nvSpPr>
          <p:cNvPr id="8" name="Abrir llave 7">
            <a:extLst>
              <a:ext uri="{FF2B5EF4-FFF2-40B4-BE49-F238E27FC236}">
                <a16:creationId xmlns:a16="http://schemas.microsoft.com/office/drawing/2014/main" id="{0FBC67B3-84BE-478D-9E33-DC3A3750371C}"/>
              </a:ext>
            </a:extLst>
          </p:cNvPr>
          <p:cNvSpPr/>
          <p:nvPr/>
        </p:nvSpPr>
        <p:spPr>
          <a:xfrm>
            <a:off x="2766691" y="1720906"/>
            <a:ext cx="322293" cy="924583"/>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10" name="Rectángulo 9">
            <a:extLst>
              <a:ext uri="{FF2B5EF4-FFF2-40B4-BE49-F238E27FC236}">
                <a16:creationId xmlns:a16="http://schemas.microsoft.com/office/drawing/2014/main" id="{43FE1479-A207-4FD5-9D66-1D394D002453}"/>
              </a:ext>
            </a:extLst>
          </p:cNvPr>
          <p:cNvSpPr/>
          <p:nvPr/>
        </p:nvSpPr>
        <p:spPr>
          <a:xfrm>
            <a:off x="1374241" y="1979548"/>
            <a:ext cx="1578088" cy="369332"/>
          </a:xfrm>
          <a:prstGeom prst="rect">
            <a:avLst/>
          </a:prstGeom>
        </p:spPr>
        <p:txBody>
          <a:bodyPr wrap="square">
            <a:spAutoFit/>
          </a:bodyPr>
          <a:lstStyle/>
          <a:p>
            <a:r>
              <a:rPr lang="es-MX" b="1" dirty="0" err="1">
                <a:solidFill>
                  <a:srgbClr val="FF0000"/>
                </a:solidFill>
                <a:cs typeface="Arial" panose="020B0604020202020204" pitchFamily="34" charset="0"/>
              </a:rPr>
              <a:t>menuAdulto</a:t>
            </a:r>
            <a:endParaRPr lang="es-MX" dirty="0">
              <a:solidFill>
                <a:srgbClr val="FF0000"/>
              </a:solidFill>
            </a:endParaRPr>
          </a:p>
        </p:txBody>
      </p:sp>
      <p:sp>
        <p:nvSpPr>
          <p:cNvPr id="11" name="Abrir llave 10">
            <a:extLst>
              <a:ext uri="{FF2B5EF4-FFF2-40B4-BE49-F238E27FC236}">
                <a16:creationId xmlns:a16="http://schemas.microsoft.com/office/drawing/2014/main" id="{8955DE9E-A6FC-4DBE-8C38-26AB4AEA2E16}"/>
              </a:ext>
            </a:extLst>
          </p:cNvPr>
          <p:cNvSpPr/>
          <p:nvPr/>
        </p:nvSpPr>
        <p:spPr>
          <a:xfrm rot="10800000">
            <a:off x="6389215" y="2627620"/>
            <a:ext cx="163513" cy="284943"/>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2" name="Rectángulo 11">
            <a:extLst>
              <a:ext uri="{FF2B5EF4-FFF2-40B4-BE49-F238E27FC236}">
                <a16:creationId xmlns:a16="http://schemas.microsoft.com/office/drawing/2014/main" id="{E9E49C9F-D73E-4202-91D7-CCC6B8FC4BFA}"/>
              </a:ext>
            </a:extLst>
          </p:cNvPr>
          <p:cNvSpPr/>
          <p:nvPr/>
        </p:nvSpPr>
        <p:spPr>
          <a:xfrm>
            <a:off x="6545367" y="2555612"/>
            <a:ext cx="2131089"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5183499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771</TotalTime>
  <Words>1646</Words>
  <Application>Microsoft Office PowerPoint</Application>
  <PresentationFormat>Presentación en pantalla (4:3)</PresentationFormat>
  <Paragraphs>229</Paragraphs>
  <Slides>20</Slides>
  <Notes>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5" baseType="lpstr">
      <vt:lpstr>Arial</vt:lpstr>
      <vt:lpstr>Calibri</vt:lpstr>
      <vt:lpstr>Dom Casual</vt:lpstr>
      <vt:lpstr>Tema de Office</vt:lpstr>
      <vt:lpstr>Imagen de mapa de bits</vt:lpstr>
      <vt:lpstr>TC1027. Programación para negocios</vt:lpstr>
      <vt:lpstr>Situación problema 1 Vacaciones con tarjeta de prepago</vt:lpstr>
      <vt:lpstr>Situación problema 1 Vacaciones con tarjeta de prepago</vt:lpstr>
      <vt:lpstr>Situación problema 1 Vacaciones con tarjeta de prepago</vt:lpstr>
      <vt:lpstr>Situación problema 1 Comprueba clave de acceso</vt:lpstr>
      <vt:lpstr>Situación problema 1 Comprueba clave de acceso</vt:lpstr>
      <vt:lpstr>Situación problema 1 Menú principal</vt:lpstr>
      <vt:lpstr>Situación problema 1 Menú de adulto</vt:lpstr>
      <vt:lpstr>Situación problema 1 Menú de adulto</vt:lpstr>
      <vt:lpstr>Situación problema 1 Menú de niño</vt:lpstr>
      <vt:lpstr>Situación problema 1 Menú de niño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Recarga tarjeta</vt:lpstr>
      <vt:lpstr>Situación problema 1 Recarga de tarjeta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107</cp:revision>
  <dcterms:created xsi:type="dcterms:W3CDTF">2013-06-24T20:15:42Z</dcterms:created>
  <dcterms:modified xsi:type="dcterms:W3CDTF">2019-11-21T16:59:19Z</dcterms:modified>
</cp:coreProperties>
</file>