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media/image19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84" r:id="rId3"/>
    <p:sldId id="259" r:id="rId4"/>
    <p:sldId id="283" r:id="rId5"/>
    <p:sldId id="285" r:id="rId6"/>
    <p:sldId id="258" r:id="rId7"/>
    <p:sldId id="298" r:id="rId8"/>
    <p:sldId id="300" r:id="rId9"/>
    <p:sldId id="301" r:id="rId10"/>
    <p:sldId id="262" r:id="rId11"/>
    <p:sldId id="288" r:id="rId12"/>
    <p:sldId id="289" r:id="rId13"/>
    <p:sldId id="290" r:id="rId14"/>
    <p:sldId id="302" r:id="rId15"/>
    <p:sldId id="303" r:id="rId16"/>
    <p:sldId id="305" r:id="rId17"/>
    <p:sldId id="291" r:id="rId18"/>
    <p:sldId id="292" r:id="rId19"/>
    <p:sldId id="293" r:id="rId20"/>
    <p:sldId id="344" r:id="rId21"/>
    <p:sldId id="345" r:id="rId22"/>
    <p:sldId id="295" r:id="rId23"/>
    <p:sldId id="296" r:id="rId24"/>
    <p:sldId id="346" r:id="rId25"/>
    <p:sldId id="267" r:id="rId26"/>
    <p:sldId id="347" r:id="rId27"/>
    <p:sldId id="355" r:id="rId28"/>
    <p:sldId id="354" r:id="rId29"/>
    <p:sldId id="356" r:id="rId30"/>
    <p:sldId id="350" r:id="rId31"/>
    <p:sldId id="357" r:id="rId32"/>
    <p:sldId id="353" r:id="rId33"/>
    <p:sldId id="282" r:id="rId34"/>
  </p:sldIdLst>
  <p:sldSz cx="9144000" cy="5143500" type="screen16x9"/>
  <p:notesSz cx="9144000" cy="51435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0" autoAdjust="0"/>
    <p:restoredTop sz="91897" autoAdjust="0"/>
  </p:normalViewPr>
  <p:slideViewPr>
    <p:cSldViewPr>
      <p:cViewPr>
        <p:scale>
          <a:sx n="86" d="100"/>
          <a:sy n="86" d="100"/>
        </p:scale>
        <p:origin x="87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FCFDD-039F-4F49-853B-F5C19F23CF75}" type="datetimeFigureOut">
              <a:rPr lang="es-MX" smtClean="0"/>
              <a:t>14/11/2019</a:t>
            </a:fld>
            <a:endParaRPr lang="es-MX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7662DF-BC41-459C-91F2-8BDB7DA00AE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07261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21186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05605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90634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69205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14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01497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15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16910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16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12609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39803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931562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97617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799" cy="12858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11/14/2019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11/14/2019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11/14/2019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11/14/2019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11/14/2019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05025" y="186182"/>
            <a:ext cx="4933950" cy="58427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5355" y="1306957"/>
            <a:ext cx="8273288" cy="147297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79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11/14/2019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 dirty="0">
              <a:latin typeface="Calibri"/>
              <a:cs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clibre.org/consultar/python/lecciones/python-if-else.html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19728" y="3977640"/>
            <a:ext cx="1303020" cy="1127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91128" y="36576"/>
            <a:ext cx="1761744" cy="1525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11017" y="0"/>
            <a:ext cx="1110995" cy="790193"/>
          </a:xfrm>
          <a:custGeom>
            <a:avLst/>
            <a:gdLst/>
            <a:ahLst/>
            <a:cxnLst/>
            <a:rect l="l" t="t" r="r" b="b"/>
            <a:pathLst>
              <a:path w="1110996" h="790193">
                <a:moveTo>
                  <a:pt x="0" y="309371"/>
                </a:moveTo>
                <a:lnTo>
                  <a:pt x="275717" y="790193"/>
                </a:lnTo>
                <a:lnTo>
                  <a:pt x="835279" y="790193"/>
                </a:lnTo>
                <a:lnTo>
                  <a:pt x="1110995" y="309371"/>
                </a:lnTo>
                <a:lnTo>
                  <a:pt x="933593" y="0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1017" y="0"/>
            <a:ext cx="177402" cy="309371"/>
          </a:xfrm>
          <a:custGeom>
            <a:avLst/>
            <a:gdLst/>
            <a:ahLst/>
            <a:cxnLst/>
            <a:rect l="l" t="t" r="r" b="b"/>
            <a:pathLst>
              <a:path w="177402" h="309371">
                <a:moveTo>
                  <a:pt x="177402" y="0"/>
                </a:moveTo>
                <a:lnTo>
                  <a:pt x="0" y="309371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2735" y="1359408"/>
            <a:ext cx="493775" cy="428243"/>
          </a:xfrm>
          <a:custGeom>
            <a:avLst/>
            <a:gdLst/>
            <a:ahLst/>
            <a:cxnLst/>
            <a:rect l="l" t="t" r="r" b="b"/>
            <a:pathLst>
              <a:path w="493775" h="428243">
                <a:moveTo>
                  <a:pt x="370966" y="0"/>
                </a:moveTo>
                <a:lnTo>
                  <a:pt x="122809" y="0"/>
                </a:lnTo>
                <a:lnTo>
                  <a:pt x="0" y="214121"/>
                </a:lnTo>
                <a:lnTo>
                  <a:pt x="122809" y="428243"/>
                </a:lnTo>
                <a:lnTo>
                  <a:pt x="370966" y="428243"/>
                </a:lnTo>
                <a:lnTo>
                  <a:pt x="493775" y="214121"/>
                </a:lnTo>
                <a:lnTo>
                  <a:pt x="37096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79135" y="854963"/>
            <a:ext cx="944879" cy="818388"/>
          </a:xfrm>
          <a:custGeom>
            <a:avLst/>
            <a:gdLst/>
            <a:ahLst/>
            <a:cxnLst/>
            <a:rect l="l" t="t" r="r" b="b"/>
            <a:pathLst>
              <a:path w="944879" h="818388">
                <a:moveTo>
                  <a:pt x="0" y="409194"/>
                </a:moveTo>
                <a:lnTo>
                  <a:pt x="234696" y="818388"/>
                </a:lnTo>
                <a:lnTo>
                  <a:pt x="710184" y="818388"/>
                </a:lnTo>
                <a:lnTo>
                  <a:pt x="944879" y="409194"/>
                </a:lnTo>
                <a:lnTo>
                  <a:pt x="710184" y="0"/>
                </a:lnTo>
                <a:lnTo>
                  <a:pt x="234696" y="0"/>
                </a:lnTo>
                <a:lnTo>
                  <a:pt x="0" y="409194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66003" y="352043"/>
            <a:ext cx="493775" cy="426719"/>
          </a:xfrm>
          <a:custGeom>
            <a:avLst/>
            <a:gdLst/>
            <a:ahLst/>
            <a:cxnLst/>
            <a:rect l="l" t="t" r="r" b="b"/>
            <a:pathLst>
              <a:path w="493775" h="426719">
                <a:moveTo>
                  <a:pt x="371348" y="0"/>
                </a:moveTo>
                <a:lnTo>
                  <a:pt x="122428" y="0"/>
                </a:lnTo>
                <a:lnTo>
                  <a:pt x="0" y="213359"/>
                </a:lnTo>
                <a:lnTo>
                  <a:pt x="122428" y="426719"/>
                </a:lnTo>
                <a:lnTo>
                  <a:pt x="371348" y="426719"/>
                </a:lnTo>
                <a:lnTo>
                  <a:pt x="493775" y="213359"/>
                </a:lnTo>
                <a:lnTo>
                  <a:pt x="371348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48884" y="1171955"/>
            <a:ext cx="94487" cy="211836"/>
          </a:xfrm>
          <a:custGeom>
            <a:avLst/>
            <a:gdLst/>
            <a:ahLst/>
            <a:cxnLst/>
            <a:rect l="l" t="t" r="r" b="b"/>
            <a:pathLst>
              <a:path w="94487" h="211836">
                <a:moveTo>
                  <a:pt x="94487" y="0"/>
                </a:moveTo>
                <a:lnTo>
                  <a:pt x="0" y="0"/>
                </a:lnTo>
                <a:lnTo>
                  <a:pt x="0" y="211836"/>
                </a:lnTo>
                <a:lnTo>
                  <a:pt x="94487" y="211836"/>
                </a:lnTo>
                <a:lnTo>
                  <a:pt x="94487" y="58166"/>
                </a:lnTo>
                <a:lnTo>
                  <a:pt x="58038" y="58166"/>
                </a:lnTo>
                <a:lnTo>
                  <a:pt x="54610" y="57531"/>
                </a:lnTo>
                <a:lnTo>
                  <a:pt x="41020" y="41021"/>
                </a:lnTo>
                <a:lnTo>
                  <a:pt x="41655" y="37592"/>
                </a:lnTo>
                <a:lnTo>
                  <a:pt x="58038" y="24130"/>
                </a:lnTo>
                <a:lnTo>
                  <a:pt x="94487" y="24130"/>
                </a:lnTo>
                <a:lnTo>
                  <a:pt x="94487" y="0"/>
                </a:lnTo>
                <a:close/>
              </a:path>
              <a:path w="94487" h="211836">
                <a:moveTo>
                  <a:pt x="94487" y="24130"/>
                </a:moveTo>
                <a:lnTo>
                  <a:pt x="58038" y="24130"/>
                </a:lnTo>
                <a:lnTo>
                  <a:pt x="61594" y="24638"/>
                </a:lnTo>
                <a:lnTo>
                  <a:pt x="64515" y="25781"/>
                </a:lnTo>
                <a:lnTo>
                  <a:pt x="75183" y="41021"/>
                </a:lnTo>
                <a:lnTo>
                  <a:pt x="74549" y="44577"/>
                </a:lnTo>
                <a:lnTo>
                  <a:pt x="58038" y="58166"/>
                </a:lnTo>
                <a:lnTo>
                  <a:pt x="94487" y="58166"/>
                </a:lnTo>
                <a:lnTo>
                  <a:pt x="94487" y="2413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58611" y="1030224"/>
            <a:ext cx="295655" cy="373379"/>
          </a:xfrm>
          <a:custGeom>
            <a:avLst/>
            <a:gdLst/>
            <a:ahLst/>
            <a:cxnLst/>
            <a:rect l="l" t="t" r="r" b="b"/>
            <a:pathLst>
              <a:path w="295655" h="373379">
                <a:moveTo>
                  <a:pt x="152273" y="0"/>
                </a:moveTo>
                <a:lnTo>
                  <a:pt x="119887" y="35178"/>
                </a:lnTo>
                <a:lnTo>
                  <a:pt x="115188" y="48767"/>
                </a:lnTo>
                <a:lnTo>
                  <a:pt x="97027" y="88646"/>
                </a:lnTo>
                <a:lnTo>
                  <a:pt x="60578" y="126237"/>
                </a:lnTo>
                <a:lnTo>
                  <a:pt x="34671" y="149733"/>
                </a:lnTo>
                <a:lnTo>
                  <a:pt x="0" y="149733"/>
                </a:lnTo>
                <a:lnTo>
                  <a:pt x="0" y="322834"/>
                </a:lnTo>
                <a:lnTo>
                  <a:pt x="36449" y="322834"/>
                </a:lnTo>
                <a:lnTo>
                  <a:pt x="48260" y="328802"/>
                </a:lnTo>
                <a:lnTo>
                  <a:pt x="64642" y="335788"/>
                </a:lnTo>
                <a:lnTo>
                  <a:pt x="109347" y="352805"/>
                </a:lnTo>
                <a:lnTo>
                  <a:pt x="147574" y="363981"/>
                </a:lnTo>
                <a:lnTo>
                  <a:pt x="185165" y="371601"/>
                </a:lnTo>
                <a:lnTo>
                  <a:pt x="207517" y="373379"/>
                </a:lnTo>
                <a:lnTo>
                  <a:pt x="226313" y="373379"/>
                </a:lnTo>
                <a:lnTo>
                  <a:pt x="263905" y="365125"/>
                </a:lnTo>
                <a:lnTo>
                  <a:pt x="270383" y="340487"/>
                </a:lnTo>
                <a:lnTo>
                  <a:pt x="269748" y="336423"/>
                </a:lnTo>
                <a:lnTo>
                  <a:pt x="268604" y="332866"/>
                </a:lnTo>
                <a:lnTo>
                  <a:pt x="266191" y="329311"/>
                </a:lnTo>
                <a:lnTo>
                  <a:pt x="262763" y="326389"/>
                </a:lnTo>
                <a:lnTo>
                  <a:pt x="265684" y="325881"/>
                </a:lnTo>
                <a:lnTo>
                  <a:pt x="268604" y="324612"/>
                </a:lnTo>
                <a:lnTo>
                  <a:pt x="271525" y="323468"/>
                </a:lnTo>
                <a:lnTo>
                  <a:pt x="273938" y="321183"/>
                </a:lnTo>
                <a:lnTo>
                  <a:pt x="280924" y="288289"/>
                </a:lnTo>
                <a:lnTo>
                  <a:pt x="280924" y="282955"/>
                </a:lnTo>
                <a:lnTo>
                  <a:pt x="280415" y="280035"/>
                </a:lnTo>
                <a:lnTo>
                  <a:pt x="279146" y="277749"/>
                </a:lnTo>
                <a:lnTo>
                  <a:pt x="276225" y="273558"/>
                </a:lnTo>
                <a:lnTo>
                  <a:pt x="272668" y="270001"/>
                </a:lnTo>
                <a:lnTo>
                  <a:pt x="275716" y="269493"/>
                </a:lnTo>
                <a:lnTo>
                  <a:pt x="289178" y="232537"/>
                </a:lnTo>
                <a:lnTo>
                  <a:pt x="289178" y="226567"/>
                </a:lnTo>
                <a:lnTo>
                  <a:pt x="288543" y="223647"/>
                </a:lnTo>
                <a:lnTo>
                  <a:pt x="287400" y="221361"/>
                </a:lnTo>
                <a:lnTo>
                  <a:pt x="286258" y="218948"/>
                </a:lnTo>
                <a:lnTo>
                  <a:pt x="284479" y="217170"/>
                </a:lnTo>
                <a:lnTo>
                  <a:pt x="282701" y="215518"/>
                </a:lnTo>
                <a:lnTo>
                  <a:pt x="280415" y="213740"/>
                </a:lnTo>
                <a:lnTo>
                  <a:pt x="282701" y="213105"/>
                </a:lnTo>
                <a:lnTo>
                  <a:pt x="295655" y="176149"/>
                </a:lnTo>
                <a:lnTo>
                  <a:pt x="295021" y="173227"/>
                </a:lnTo>
                <a:lnTo>
                  <a:pt x="294513" y="170306"/>
                </a:lnTo>
                <a:lnTo>
                  <a:pt x="293242" y="167893"/>
                </a:lnTo>
                <a:lnTo>
                  <a:pt x="292100" y="165608"/>
                </a:lnTo>
                <a:lnTo>
                  <a:pt x="290322" y="163195"/>
                </a:lnTo>
                <a:lnTo>
                  <a:pt x="237998" y="147320"/>
                </a:lnTo>
                <a:lnTo>
                  <a:pt x="152273" y="141477"/>
                </a:lnTo>
                <a:lnTo>
                  <a:pt x="156337" y="134492"/>
                </a:lnTo>
                <a:lnTo>
                  <a:pt x="159892" y="126237"/>
                </a:lnTo>
                <a:lnTo>
                  <a:pt x="163449" y="117475"/>
                </a:lnTo>
                <a:lnTo>
                  <a:pt x="165735" y="108076"/>
                </a:lnTo>
                <a:lnTo>
                  <a:pt x="168148" y="98678"/>
                </a:lnTo>
                <a:lnTo>
                  <a:pt x="170434" y="88646"/>
                </a:lnTo>
                <a:lnTo>
                  <a:pt x="172847" y="69341"/>
                </a:lnTo>
                <a:lnTo>
                  <a:pt x="174625" y="51688"/>
                </a:lnTo>
                <a:lnTo>
                  <a:pt x="175767" y="36956"/>
                </a:lnTo>
                <a:lnTo>
                  <a:pt x="175767" y="19430"/>
                </a:lnTo>
                <a:lnTo>
                  <a:pt x="156972" y="635"/>
                </a:lnTo>
                <a:lnTo>
                  <a:pt x="152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53740" y="112776"/>
            <a:ext cx="224027" cy="390144"/>
          </a:xfrm>
          <a:custGeom>
            <a:avLst/>
            <a:gdLst/>
            <a:ahLst/>
            <a:cxnLst/>
            <a:rect l="l" t="t" r="r" b="b"/>
            <a:pathLst>
              <a:path w="224027" h="390144">
                <a:moveTo>
                  <a:pt x="199644" y="0"/>
                </a:moveTo>
                <a:lnTo>
                  <a:pt x="24384" y="0"/>
                </a:lnTo>
                <a:lnTo>
                  <a:pt x="19304" y="508"/>
                </a:lnTo>
                <a:lnTo>
                  <a:pt x="0" y="365633"/>
                </a:lnTo>
                <a:lnTo>
                  <a:pt x="508" y="370713"/>
                </a:lnTo>
                <a:lnTo>
                  <a:pt x="24384" y="390144"/>
                </a:lnTo>
                <a:lnTo>
                  <a:pt x="199644" y="390144"/>
                </a:lnTo>
                <a:lnTo>
                  <a:pt x="223621" y="369697"/>
                </a:lnTo>
                <a:lnTo>
                  <a:pt x="112013" y="369697"/>
                </a:lnTo>
                <a:lnTo>
                  <a:pt x="108838" y="369315"/>
                </a:lnTo>
                <a:lnTo>
                  <a:pt x="95885" y="353568"/>
                </a:lnTo>
                <a:lnTo>
                  <a:pt x="96393" y="350265"/>
                </a:lnTo>
                <a:lnTo>
                  <a:pt x="112013" y="337312"/>
                </a:lnTo>
                <a:lnTo>
                  <a:pt x="224027" y="337312"/>
                </a:lnTo>
                <a:lnTo>
                  <a:pt x="224027" y="316991"/>
                </a:lnTo>
                <a:lnTo>
                  <a:pt x="24384" y="316991"/>
                </a:lnTo>
                <a:lnTo>
                  <a:pt x="24384" y="48640"/>
                </a:lnTo>
                <a:lnTo>
                  <a:pt x="224027" y="48640"/>
                </a:lnTo>
                <a:lnTo>
                  <a:pt x="224027" y="29210"/>
                </a:lnTo>
                <a:lnTo>
                  <a:pt x="105156" y="29210"/>
                </a:lnTo>
                <a:lnTo>
                  <a:pt x="102743" y="28701"/>
                </a:lnTo>
                <a:lnTo>
                  <a:pt x="101346" y="27812"/>
                </a:lnTo>
                <a:lnTo>
                  <a:pt x="100075" y="25908"/>
                </a:lnTo>
                <a:lnTo>
                  <a:pt x="99568" y="24129"/>
                </a:lnTo>
                <a:lnTo>
                  <a:pt x="100075" y="21716"/>
                </a:lnTo>
                <a:lnTo>
                  <a:pt x="102743" y="19050"/>
                </a:lnTo>
                <a:lnTo>
                  <a:pt x="105156" y="18541"/>
                </a:lnTo>
                <a:lnTo>
                  <a:pt x="223248" y="18541"/>
                </a:lnTo>
                <a:lnTo>
                  <a:pt x="222123" y="14859"/>
                </a:lnTo>
                <a:lnTo>
                  <a:pt x="204724" y="508"/>
                </a:lnTo>
                <a:lnTo>
                  <a:pt x="199644" y="0"/>
                </a:lnTo>
                <a:close/>
              </a:path>
              <a:path w="224027" h="390144">
                <a:moveTo>
                  <a:pt x="224027" y="337312"/>
                </a:moveTo>
                <a:lnTo>
                  <a:pt x="112013" y="337312"/>
                </a:lnTo>
                <a:lnTo>
                  <a:pt x="115188" y="337820"/>
                </a:lnTo>
                <a:lnTo>
                  <a:pt x="118490" y="338709"/>
                </a:lnTo>
                <a:lnTo>
                  <a:pt x="128143" y="353568"/>
                </a:lnTo>
                <a:lnTo>
                  <a:pt x="127635" y="356743"/>
                </a:lnTo>
                <a:lnTo>
                  <a:pt x="112013" y="369697"/>
                </a:lnTo>
                <a:lnTo>
                  <a:pt x="223621" y="369697"/>
                </a:lnTo>
                <a:lnTo>
                  <a:pt x="223900" y="366902"/>
                </a:lnTo>
                <a:lnTo>
                  <a:pt x="224027" y="337312"/>
                </a:lnTo>
                <a:close/>
              </a:path>
              <a:path w="224027" h="390144">
                <a:moveTo>
                  <a:pt x="224027" y="48640"/>
                </a:moveTo>
                <a:lnTo>
                  <a:pt x="199644" y="48640"/>
                </a:lnTo>
                <a:lnTo>
                  <a:pt x="199644" y="316991"/>
                </a:lnTo>
                <a:lnTo>
                  <a:pt x="224027" y="316991"/>
                </a:lnTo>
                <a:lnTo>
                  <a:pt x="224027" y="48640"/>
                </a:lnTo>
                <a:close/>
              </a:path>
              <a:path w="224027" h="390144">
                <a:moveTo>
                  <a:pt x="223248" y="18541"/>
                </a:moveTo>
                <a:lnTo>
                  <a:pt x="118872" y="18541"/>
                </a:lnTo>
                <a:lnTo>
                  <a:pt x="121285" y="19050"/>
                </a:lnTo>
                <a:lnTo>
                  <a:pt x="123951" y="21716"/>
                </a:lnTo>
                <a:lnTo>
                  <a:pt x="124460" y="24129"/>
                </a:lnTo>
                <a:lnTo>
                  <a:pt x="123951" y="25908"/>
                </a:lnTo>
                <a:lnTo>
                  <a:pt x="122682" y="27812"/>
                </a:lnTo>
                <a:lnTo>
                  <a:pt x="121285" y="28701"/>
                </a:lnTo>
                <a:lnTo>
                  <a:pt x="118872" y="29210"/>
                </a:lnTo>
                <a:lnTo>
                  <a:pt x="224027" y="29210"/>
                </a:lnTo>
                <a:lnTo>
                  <a:pt x="223989" y="24129"/>
                </a:lnTo>
                <a:lnTo>
                  <a:pt x="223520" y="19431"/>
                </a:lnTo>
                <a:lnTo>
                  <a:pt x="223248" y="18541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95800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95800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95800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83" y="17145"/>
                </a:lnTo>
                <a:lnTo>
                  <a:pt x="7238" y="21590"/>
                </a:lnTo>
                <a:lnTo>
                  <a:pt x="12700" y="24384"/>
                </a:lnTo>
                <a:lnTo>
                  <a:pt x="69850" y="43307"/>
                </a:lnTo>
                <a:lnTo>
                  <a:pt x="76200" y="44196"/>
                </a:lnTo>
                <a:lnTo>
                  <a:pt x="82550" y="43307"/>
                </a:lnTo>
                <a:lnTo>
                  <a:pt x="139700" y="24384"/>
                </a:lnTo>
                <a:lnTo>
                  <a:pt x="145161" y="21590"/>
                </a:lnTo>
                <a:lnTo>
                  <a:pt x="148716" y="17145"/>
                </a:lnTo>
                <a:lnTo>
                  <a:pt x="151511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79035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248412"/>
                </a:moveTo>
                <a:lnTo>
                  <a:pt x="22098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79976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7" y="458724"/>
                </a:moveTo>
                <a:lnTo>
                  <a:pt x="273050" y="438658"/>
                </a:lnTo>
                <a:lnTo>
                  <a:pt x="279400" y="419608"/>
                </a:lnTo>
                <a:lnTo>
                  <a:pt x="303911" y="369697"/>
                </a:lnTo>
                <a:lnTo>
                  <a:pt x="333121" y="325120"/>
                </a:lnTo>
                <a:lnTo>
                  <a:pt x="343153" y="310641"/>
                </a:lnTo>
                <a:lnTo>
                  <a:pt x="352171" y="296163"/>
                </a:lnTo>
                <a:lnTo>
                  <a:pt x="374903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5" y="152653"/>
                </a:lnTo>
                <a:lnTo>
                  <a:pt x="360425" y="99949"/>
                </a:lnTo>
                <a:lnTo>
                  <a:pt x="327660" y="56387"/>
                </a:lnTo>
                <a:lnTo>
                  <a:pt x="282956" y="23622"/>
                </a:lnTo>
                <a:lnTo>
                  <a:pt x="230250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48" y="15493"/>
                </a:lnTo>
                <a:lnTo>
                  <a:pt x="70103" y="43687"/>
                </a:lnTo>
                <a:lnTo>
                  <a:pt x="32765" y="84454"/>
                </a:lnTo>
                <a:lnTo>
                  <a:pt x="9144" y="134492"/>
                </a:lnTo>
                <a:lnTo>
                  <a:pt x="0" y="191642"/>
                </a:lnTo>
                <a:lnTo>
                  <a:pt x="888" y="201675"/>
                </a:lnTo>
                <a:lnTo>
                  <a:pt x="1777" y="211709"/>
                </a:lnTo>
                <a:lnTo>
                  <a:pt x="4572" y="230759"/>
                </a:lnTo>
                <a:lnTo>
                  <a:pt x="23622" y="281559"/>
                </a:lnTo>
                <a:lnTo>
                  <a:pt x="50926" y="325120"/>
                </a:lnTo>
                <a:lnTo>
                  <a:pt x="70993" y="354202"/>
                </a:lnTo>
                <a:lnTo>
                  <a:pt x="97409" y="401447"/>
                </a:lnTo>
                <a:lnTo>
                  <a:pt x="110998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11623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0"/>
                </a:moveTo>
                <a:lnTo>
                  <a:pt x="31241" y="106045"/>
                </a:lnTo>
                <a:lnTo>
                  <a:pt x="0" y="248412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04944" y="716280"/>
            <a:ext cx="134111" cy="28956"/>
          </a:xfrm>
          <a:custGeom>
            <a:avLst/>
            <a:gdLst/>
            <a:ahLst/>
            <a:cxnLst/>
            <a:rect l="l" t="t" r="r" b="b"/>
            <a:pathLst>
              <a:path w="134111" h="28956">
                <a:moveTo>
                  <a:pt x="0" y="2667"/>
                </a:moveTo>
                <a:lnTo>
                  <a:pt x="30860" y="28956"/>
                </a:lnTo>
                <a:lnTo>
                  <a:pt x="61594" y="2667"/>
                </a:lnTo>
                <a:lnTo>
                  <a:pt x="64388" y="889"/>
                </a:lnTo>
                <a:lnTo>
                  <a:pt x="67055" y="0"/>
                </a:lnTo>
                <a:lnTo>
                  <a:pt x="69722" y="889"/>
                </a:lnTo>
                <a:lnTo>
                  <a:pt x="72516" y="2667"/>
                </a:lnTo>
                <a:lnTo>
                  <a:pt x="103250" y="28956"/>
                </a:lnTo>
                <a:lnTo>
                  <a:pt x="134111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95800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99638" y="902969"/>
            <a:ext cx="304800" cy="306324"/>
          </a:xfrm>
          <a:custGeom>
            <a:avLst/>
            <a:gdLst/>
            <a:ahLst/>
            <a:cxnLst/>
            <a:rect l="l" t="t" r="r" b="b"/>
            <a:pathLst>
              <a:path w="304800" h="306324">
                <a:moveTo>
                  <a:pt x="152146" y="0"/>
                </a:moveTo>
                <a:lnTo>
                  <a:pt x="144399" y="634"/>
                </a:lnTo>
                <a:lnTo>
                  <a:pt x="136778" y="1142"/>
                </a:lnTo>
                <a:lnTo>
                  <a:pt x="129159" y="1777"/>
                </a:lnTo>
                <a:lnTo>
                  <a:pt x="121412" y="3555"/>
                </a:lnTo>
                <a:lnTo>
                  <a:pt x="114426" y="5333"/>
                </a:lnTo>
                <a:lnTo>
                  <a:pt x="107314" y="7112"/>
                </a:lnTo>
                <a:lnTo>
                  <a:pt x="67183" y="26034"/>
                </a:lnTo>
                <a:lnTo>
                  <a:pt x="34798" y="55752"/>
                </a:lnTo>
                <a:lnTo>
                  <a:pt x="18287" y="80644"/>
                </a:lnTo>
                <a:lnTo>
                  <a:pt x="14731" y="87121"/>
                </a:lnTo>
                <a:lnTo>
                  <a:pt x="11811" y="93599"/>
                </a:lnTo>
                <a:lnTo>
                  <a:pt x="9398" y="100710"/>
                </a:lnTo>
                <a:lnTo>
                  <a:pt x="7112" y="107822"/>
                </a:lnTo>
                <a:lnTo>
                  <a:pt x="4699" y="114934"/>
                </a:lnTo>
                <a:lnTo>
                  <a:pt x="2920" y="122681"/>
                </a:lnTo>
                <a:lnTo>
                  <a:pt x="1778" y="129793"/>
                </a:lnTo>
                <a:lnTo>
                  <a:pt x="635" y="137413"/>
                </a:lnTo>
                <a:lnTo>
                  <a:pt x="0" y="145160"/>
                </a:lnTo>
                <a:lnTo>
                  <a:pt x="0" y="153415"/>
                </a:lnTo>
                <a:lnTo>
                  <a:pt x="0" y="161162"/>
                </a:lnTo>
                <a:lnTo>
                  <a:pt x="635" y="168909"/>
                </a:lnTo>
                <a:lnTo>
                  <a:pt x="1778" y="176529"/>
                </a:lnTo>
                <a:lnTo>
                  <a:pt x="2920" y="184276"/>
                </a:lnTo>
                <a:lnTo>
                  <a:pt x="18287" y="226313"/>
                </a:lnTo>
                <a:lnTo>
                  <a:pt x="21843" y="232790"/>
                </a:lnTo>
                <a:lnTo>
                  <a:pt x="55372" y="271399"/>
                </a:lnTo>
                <a:lnTo>
                  <a:pt x="79628" y="287908"/>
                </a:lnTo>
                <a:lnTo>
                  <a:pt x="86106" y="291464"/>
                </a:lnTo>
                <a:lnTo>
                  <a:pt x="93090" y="294513"/>
                </a:lnTo>
                <a:lnTo>
                  <a:pt x="100202" y="296799"/>
                </a:lnTo>
                <a:lnTo>
                  <a:pt x="107314" y="299212"/>
                </a:lnTo>
                <a:lnTo>
                  <a:pt x="144399" y="306324"/>
                </a:lnTo>
                <a:lnTo>
                  <a:pt x="152146" y="306324"/>
                </a:lnTo>
                <a:lnTo>
                  <a:pt x="160400" y="306324"/>
                </a:lnTo>
                <a:lnTo>
                  <a:pt x="168021" y="305688"/>
                </a:lnTo>
                <a:lnTo>
                  <a:pt x="204597" y="296799"/>
                </a:lnTo>
                <a:lnTo>
                  <a:pt x="211709" y="294513"/>
                </a:lnTo>
                <a:lnTo>
                  <a:pt x="218186" y="291464"/>
                </a:lnTo>
                <a:lnTo>
                  <a:pt x="224662" y="287908"/>
                </a:lnTo>
                <a:lnTo>
                  <a:pt x="231139" y="284352"/>
                </a:lnTo>
                <a:lnTo>
                  <a:pt x="270001" y="250570"/>
                </a:lnTo>
                <a:lnTo>
                  <a:pt x="285876" y="226313"/>
                </a:lnTo>
                <a:lnTo>
                  <a:pt x="289433" y="219837"/>
                </a:lnTo>
                <a:lnTo>
                  <a:pt x="292353" y="212725"/>
                </a:lnTo>
                <a:lnTo>
                  <a:pt x="295401" y="206120"/>
                </a:lnTo>
                <a:lnTo>
                  <a:pt x="297688" y="199135"/>
                </a:lnTo>
                <a:lnTo>
                  <a:pt x="300100" y="191388"/>
                </a:lnTo>
                <a:lnTo>
                  <a:pt x="301244" y="184276"/>
                </a:lnTo>
                <a:lnTo>
                  <a:pt x="303022" y="176529"/>
                </a:lnTo>
                <a:lnTo>
                  <a:pt x="303657" y="168909"/>
                </a:lnTo>
                <a:lnTo>
                  <a:pt x="304164" y="161162"/>
                </a:lnTo>
                <a:lnTo>
                  <a:pt x="304800" y="153415"/>
                </a:lnTo>
                <a:lnTo>
                  <a:pt x="304164" y="145160"/>
                </a:lnTo>
                <a:lnTo>
                  <a:pt x="303657" y="137413"/>
                </a:lnTo>
                <a:lnTo>
                  <a:pt x="303022" y="129793"/>
                </a:lnTo>
                <a:lnTo>
                  <a:pt x="301244" y="122681"/>
                </a:lnTo>
                <a:lnTo>
                  <a:pt x="300100" y="114934"/>
                </a:lnTo>
                <a:lnTo>
                  <a:pt x="297688" y="107822"/>
                </a:lnTo>
                <a:lnTo>
                  <a:pt x="295401" y="100710"/>
                </a:lnTo>
                <a:lnTo>
                  <a:pt x="292353" y="93599"/>
                </a:lnTo>
                <a:lnTo>
                  <a:pt x="289433" y="87121"/>
                </a:lnTo>
                <a:lnTo>
                  <a:pt x="285876" y="80644"/>
                </a:lnTo>
                <a:lnTo>
                  <a:pt x="282448" y="74040"/>
                </a:lnTo>
                <a:lnTo>
                  <a:pt x="249427" y="34925"/>
                </a:lnTo>
                <a:lnTo>
                  <a:pt x="231139" y="22478"/>
                </a:lnTo>
                <a:lnTo>
                  <a:pt x="224662" y="18922"/>
                </a:lnTo>
                <a:lnTo>
                  <a:pt x="182752" y="3555"/>
                </a:lnTo>
                <a:lnTo>
                  <a:pt x="175640" y="1777"/>
                </a:lnTo>
                <a:lnTo>
                  <a:pt x="168021" y="1142"/>
                </a:lnTo>
                <a:lnTo>
                  <a:pt x="160400" y="634"/>
                </a:lnTo>
                <a:lnTo>
                  <a:pt x="152146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36214" y="939546"/>
            <a:ext cx="233172" cy="233171"/>
          </a:xfrm>
          <a:custGeom>
            <a:avLst/>
            <a:gdLst/>
            <a:ahLst/>
            <a:cxnLst/>
            <a:rect l="l" t="t" r="r" b="b"/>
            <a:pathLst>
              <a:path w="233172" h="233171">
                <a:moveTo>
                  <a:pt x="116332" y="0"/>
                </a:moveTo>
                <a:lnTo>
                  <a:pt x="104521" y="634"/>
                </a:lnTo>
                <a:lnTo>
                  <a:pt x="92837" y="2412"/>
                </a:lnTo>
                <a:lnTo>
                  <a:pt x="51688" y="19938"/>
                </a:lnTo>
                <a:lnTo>
                  <a:pt x="19938" y="51688"/>
                </a:lnTo>
                <a:lnTo>
                  <a:pt x="2412" y="93344"/>
                </a:lnTo>
                <a:lnTo>
                  <a:pt x="0" y="116839"/>
                </a:lnTo>
                <a:lnTo>
                  <a:pt x="9398" y="162051"/>
                </a:lnTo>
                <a:lnTo>
                  <a:pt x="34036" y="199136"/>
                </a:lnTo>
                <a:lnTo>
                  <a:pt x="71120" y="223774"/>
                </a:lnTo>
                <a:lnTo>
                  <a:pt x="116332" y="233171"/>
                </a:lnTo>
                <a:lnTo>
                  <a:pt x="161544" y="223774"/>
                </a:lnTo>
                <a:lnTo>
                  <a:pt x="198500" y="199136"/>
                </a:lnTo>
                <a:lnTo>
                  <a:pt x="223774" y="162051"/>
                </a:lnTo>
                <a:lnTo>
                  <a:pt x="233172" y="116839"/>
                </a:lnTo>
                <a:lnTo>
                  <a:pt x="223774" y="71627"/>
                </a:lnTo>
                <a:lnTo>
                  <a:pt x="198500" y="34670"/>
                </a:lnTo>
                <a:lnTo>
                  <a:pt x="161544" y="9398"/>
                </a:lnTo>
                <a:lnTo>
                  <a:pt x="116332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69741" y="974597"/>
            <a:ext cx="82296" cy="82296"/>
          </a:xfrm>
          <a:custGeom>
            <a:avLst/>
            <a:gdLst/>
            <a:ahLst/>
            <a:cxnLst/>
            <a:rect l="l" t="t" r="r" b="b"/>
            <a:pathLst>
              <a:path w="82296" h="82296">
                <a:moveTo>
                  <a:pt x="0" y="82296"/>
                </a:moveTo>
                <a:lnTo>
                  <a:pt x="635" y="73405"/>
                </a:lnTo>
                <a:lnTo>
                  <a:pt x="1778" y="65659"/>
                </a:lnTo>
                <a:lnTo>
                  <a:pt x="18923" y="29590"/>
                </a:lnTo>
                <a:lnTo>
                  <a:pt x="50292" y="5968"/>
                </a:lnTo>
                <a:lnTo>
                  <a:pt x="58038" y="3555"/>
                </a:lnTo>
                <a:lnTo>
                  <a:pt x="65659" y="1142"/>
                </a:lnTo>
                <a:lnTo>
                  <a:pt x="74041" y="0"/>
                </a:lnTo>
                <a:lnTo>
                  <a:pt x="82296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46526" y="1159002"/>
            <a:ext cx="149351" cy="147827"/>
          </a:xfrm>
          <a:custGeom>
            <a:avLst/>
            <a:gdLst/>
            <a:ahLst/>
            <a:cxnLst/>
            <a:rect l="l" t="t" r="r" b="b"/>
            <a:pathLst>
              <a:path w="149351" h="147827">
                <a:moveTo>
                  <a:pt x="0" y="24637"/>
                </a:moveTo>
                <a:lnTo>
                  <a:pt x="120396" y="144272"/>
                </a:lnTo>
                <a:lnTo>
                  <a:pt x="122174" y="145414"/>
                </a:lnTo>
                <a:lnTo>
                  <a:pt x="123951" y="146685"/>
                </a:lnTo>
                <a:lnTo>
                  <a:pt x="126364" y="147193"/>
                </a:lnTo>
                <a:lnTo>
                  <a:pt x="128650" y="147827"/>
                </a:lnTo>
                <a:lnTo>
                  <a:pt x="131063" y="147193"/>
                </a:lnTo>
                <a:lnTo>
                  <a:pt x="132841" y="146685"/>
                </a:lnTo>
                <a:lnTo>
                  <a:pt x="135127" y="145414"/>
                </a:lnTo>
                <a:lnTo>
                  <a:pt x="136906" y="144272"/>
                </a:lnTo>
                <a:lnTo>
                  <a:pt x="145796" y="135509"/>
                </a:lnTo>
                <a:lnTo>
                  <a:pt x="147574" y="133731"/>
                </a:lnTo>
                <a:lnTo>
                  <a:pt x="148716" y="131318"/>
                </a:lnTo>
                <a:lnTo>
                  <a:pt x="149351" y="129032"/>
                </a:lnTo>
                <a:lnTo>
                  <a:pt x="149351" y="127253"/>
                </a:lnTo>
                <a:lnTo>
                  <a:pt x="149351" y="124968"/>
                </a:lnTo>
                <a:lnTo>
                  <a:pt x="148716" y="122555"/>
                </a:lnTo>
                <a:lnTo>
                  <a:pt x="147574" y="120776"/>
                </a:lnTo>
                <a:lnTo>
                  <a:pt x="145796" y="118490"/>
                </a:lnTo>
                <a:lnTo>
                  <a:pt x="26035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11673" y="5024628"/>
            <a:ext cx="68177" cy="118872"/>
          </a:xfrm>
          <a:custGeom>
            <a:avLst/>
            <a:gdLst/>
            <a:ahLst/>
            <a:cxnLst/>
            <a:rect l="l" t="t" r="r" b="b"/>
            <a:pathLst>
              <a:path w="68177" h="118872">
                <a:moveTo>
                  <a:pt x="0" y="0"/>
                </a:moveTo>
                <a:lnTo>
                  <a:pt x="68177" y="118872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11673" y="4577334"/>
            <a:ext cx="1033272" cy="566166"/>
          </a:xfrm>
          <a:custGeom>
            <a:avLst/>
            <a:gdLst/>
            <a:ahLst/>
            <a:cxnLst/>
            <a:rect l="l" t="t" r="r" b="b"/>
            <a:pathLst>
              <a:path w="1033272" h="566165">
                <a:moveTo>
                  <a:pt x="965094" y="566165"/>
                </a:moveTo>
                <a:lnTo>
                  <a:pt x="1033272" y="447293"/>
                </a:lnTo>
                <a:lnTo>
                  <a:pt x="776731" y="0"/>
                </a:lnTo>
                <a:lnTo>
                  <a:pt x="256539" y="0"/>
                </a:lnTo>
                <a:lnTo>
                  <a:pt x="0" y="447293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34355" y="4056888"/>
            <a:ext cx="539496" cy="466344"/>
          </a:xfrm>
          <a:custGeom>
            <a:avLst/>
            <a:gdLst/>
            <a:ahLst/>
            <a:cxnLst/>
            <a:rect l="l" t="t" r="r" b="b"/>
            <a:pathLst>
              <a:path w="539496" h="466344">
                <a:moveTo>
                  <a:pt x="405765" y="0"/>
                </a:moveTo>
                <a:lnTo>
                  <a:pt x="133731" y="0"/>
                </a:lnTo>
                <a:lnTo>
                  <a:pt x="0" y="233172"/>
                </a:lnTo>
                <a:lnTo>
                  <a:pt x="133731" y="466344"/>
                </a:lnTo>
                <a:lnTo>
                  <a:pt x="405765" y="466344"/>
                </a:lnTo>
                <a:lnTo>
                  <a:pt x="539496" y="233172"/>
                </a:lnTo>
                <a:lnTo>
                  <a:pt x="405765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01339" y="3630167"/>
            <a:ext cx="1033272" cy="893063"/>
          </a:xfrm>
          <a:custGeom>
            <a:avLst/>
            <a:gdLst/>
            <a:ahLst/>
            <a:cxnLst/>
            <a:rect l="l" t="t" r="r" b="b"/>
            <a:pathLst>
              <a:path w="1033272" h="893063">
                <a:moveTo>
                  <a:pt x="777113" y="0"/>
                </a:moveTo>
                <a:lnTo>
                  <a:pt x="256159" y="0"/>
                </a:lnTo>
                <a:lnTo>
                  <a:pt x="0" y="446531"/>
                </a:lnTo>
                <a:lnTo>
                  <a:pt x="256159" y="893063"/>
                </a:lnTo>
                <a:lnTo>
                  <a:pt x="777113" y="893063"/>
                </a:lnTo>
                <a:lnTo>
                  <a:pt x="1033272" y="446531"/>
                </a:lnTo>
                <a:lnTo>
                  <a:pt x="77711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31870" y="4577334"/>
            <a:ext cx="451103" cy="391667"/>
          </a:xfrm>
          <a:custGeom>
            <a:avLst/>
            <a:gdLst/>
            <a:ahLst/>
            <a:cxnLst/>
            <a:rect l="l" t="t" r="r" b="b"/>
            <a:pathLst>
              <a:path w="451103" h="391667">
                <a:moveTo>
                  <a:pt x="0" y="195833"/>
                </a:moveTo>
                <a:lnTo>
                  <a:pt x="112267" y="391667"/>
                </a:lnTo>
                <a:lnTo>
                  <a:pt x="338835" y="391667"/>
                </a:lnTo>
                <a:lnTo>
                  <a:pt x="451103" y="195833"/>
                </a:lnTo>
                <a:lnTo>
                  <a:pt x="338835" y="0"/>
                </a:lnTo>
                <a:lnTo>
                  <a:pt x="112267" y="0"/>
                </a:lnTo>
                <a:lnTo>
                  <a:pt x="0" y="195833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70576" y="4867655"/>
            <a:ext cx="312420" cy="275842"/>
          </a:xfrm>
          <a:custGeom>
            <a:avLst/>
            <a:gdLst/>
            <a:ahLst/>
            <a:cxnLst/>
            <a:rect l="l" t="t" r="r" b="b"/>
            <a:pathLst>
              <a:path w="312420" h="275842">
                <a:moveTo>
                  <a:pt x="66928" y="33667"/>
                </a:moveTo>
                <a:lnTo>
                  <a:pt x="64135" y="33667"/>
                </a:lnTo>
                <a:lnTo>
                  <a:pt x="61087" y="34112"/>
                </a:lnTo>
                <a:lnTo>
                  <a:pt x="33654" y="64198"/>
                </a:lnTo>
                <a:lnTo>
                  <a:pt x="33654" y="66878"/>
                </a:lnTo>
                <a:lnTo>
                  <a:pt x="35433" y="72263"/>
                </a:lnTo>
                <a:lnTo>
                  <a:pt x="37211" y="74968"/>
                </a:lnTo>
                <a:lnTo>
                  <a:pt x="57023" y="100114"/>
                </a:lnTo>
                <a:lnTo>
                  <a:pt x="53848" y="106375"/>
                </a:lnTo>
                <a:lnTo>
                  <a:pt x="51181" y="112661"/>
                </a:lnTo>
                <a:lnTo>
                  <a:pt x="48513" y="119405"/>
                </a:lnTo>
                <a:lnTo>
                  <a:pt x="46736" y="125691"/>
                </a:lnTo>
                <a:lnTo>
                  <a:pt x="14350" y="129273"/>
                </a:lnTo>
                <a:lnTo>
                  <a:pt x="0" y="145427"/>
                </a:lnTo>
                <a:lnTo>
                  <a:pt x="0" y="166988"/>
                </a:lnTo>
                <a:lnTo>
                  <a:pt x="46736" y="186726"/>
                </a:lnTo>
                <a:lnTo>
                  <a:pt x="48513" y="193013"/>
                </a:lnTo>
                <a:lnTo>
                  <a:pt x="51181" y="199739"/>
                </a:lnTo>
                <a:lnTo>
                  <a:pt x="53848" y="206024"/>
                </a:lnTo>
                <a:lnTo>
                  <a:pt x="57023" y="212310"/>
                </a:lnTo>
                <a:lnTo>
                  <a:pt x="37211" y="237453"/>
                </a:lnTo>
                <a:lnTo>
                  <a:pt x="35433" y="240154"/>
                </a:lnTo>
                <a:lnTo>
                  <a:pt x="33654" y="245539"/>
                </a:lnTo>
                <a:lnTo>
                  <a:pt x="33654" y="248222"/>
                </a:lnTo>
                <a:lnTo>
                  <a:pt x="55377" y="275842"/>
                </a:lnTo>
                <a:lnTo>
                  <a:pt x="74460" y="275842"/>
                </a:lnTo>
                <a:lnTo>
                  <a:pt x="74929" y="275606"/>
                </a:lnTo>
                <a:lnTo>
                  <a:pt x="100075" y="255408"/>
                </a:lnTo>
                <a:lnTo>
                  <a:pt x="276733" y="255408"/>
                </a:lnTo>
                <a:lnTo>
                  <a:pt x="277368" y="254067"/>
                </a:lnTo>
                <a:lnTo>
                  <a:pt x="278257" y="251364"/>
                </a:lnTo>
                <a:lnTo>
                  <a:pt x="278764" y="248222"/>
                </a:lnTo>
                <a:lnTo>
                  <a:pt x="278764" y="245539"/>
                </a:lnTo>
                <a:lnTo>
                  <a:pt x="276987" y="240154"/>
                </a:lnTo>
                <a:lnTo>
                  <a:pt x="275589" y="237453"/>
                </a:lnTo>
                <a:lnTo>
                  <a:pt x="255397" y="212310"/>
                </a:lnTo>
                <a:lnTo>
                  <a:pt x="258116" y="206926"/>
                </a:lnTo>
                <a:lnTo>
                  <a:pt x="151257" y="206926"/>
                </a:lnTo>
                <a:lnTo>
                  <a:pt x="146303" y="206024"/>
                </a:lnTo>
                <a:lnTo>
                  <a:pt x="141859" y="204683"/>
                </a:lnTo>
                <a:lnTo>
                  <a:pt x="136906" y="203342"/>
                </a:lnTo>
                <a:lnTo>
                  <a:pt x="109093" y="175516"/>
                </a:lnTo>
                <a:lnTo>
                  <a:pt x="105537" y="161143"/>
                </a:lnTo>
                <a:lnTo>
                  <a:pt x="105537" y="151274"/>
                </a:lnTo>
                <a:lnTo>
                  <a:pt x="124333" y="116700"/>
                </a:lnTo>
                <a:lnTo>
                  <a:pt x="141859" y="107734"/>
                </a:lnTo>
                <a:lnTo>
                  <a:pt x="146303" y="106375"/>
                </a:lnTo>
                <a:lnTo>
                  <a:pt x="151257" y="105498"/>
                </a:lnTo>
                <a:lnTo>
                  <a:pt x="258127" y="105498"/>
                </a:lnTo>
                <a:lnTo>
                  <a:pt x="255397" y="100114"/>
                </a:lnTo>
                <a:lnTo>
                  <a:pt x="275589" y="74968"/>
                </a:lnTo>
                <a:lnTo>
                  <a:pt x="276987" y="72263"/>
                </a:lnTo>
                <a:lnTo>
                  <a:pt x="278764" y="66878"/>
                </a:lnTo>
                <a:lnTo>
                  <a:pt x="278764" y="64198"/>
                </a:lnTo>
                <a:lnTo>
                  <a:pt x="278257" y="61048"/>
                </a:lnTo>
                <a:lnTo>
                  <a:pt x="277368" y="58356"/>
                </a:lnTo>
                <a:lnTo>
                  <a:pt x="276733" y="57010"/>
                </a:lnTo>
                <a:lnTo>
                  <a:pt x="100075" y="57010"/>
                </a:lnTo>
                <a:lnTo>
                  <a:pt x="74929" y="37249"/>
                </a:lnTo>
                <a:lnTo>
                  <a:pt x="72262" y="35471"/>
                </a:lnTo>
                <a:lnTo>
                  <a:pt x="66928" y="33667"/>
                </a:lnTo>
                <a:close/>
              </a:path>
              <a:path w="312420" h="275842">
                <a:moveTo>
                  <a:pt x="212344" y="255408"/>
                </a:moveTo>
                <a:lnTo>
                  <a:pt x="100075" y="255408"/>
                </a:lnTo>
                <a:lnTo>
                  <a:pt x="106425" y="258551"/>
                </a:lnTo>
                <a:lnTo>
                  <a:pt x="112649" y="261235"/>
                </a:lnTo>
                <a:lnTo>
                  <a:pt x="119379" y="263936"/>
                </a:lnTo>
                <a:lnTo>
                  <a:pt x="125729" y="265737"/>
                </a:lnTo>
                <a:lnTo>
                  <a:pt x="126842" y="275842"/>
                </a:lnTo>
                <a:lnTo>
                  <a:pt x="185577" y="275842"/>
                </a:lnTo>
                <a:lnTo>
                  <a:pt x="186689" y="265737"/>
                </a:lnTo>
                <a:lnTo>
                  <a:pt x="193039" y="263936"/>
                </a:lnTo>
                <a:lnTo>
                  <a:pt x="199771" y="261235"/>
                </a:lnTo>
                <a:lnTo>
                  <a:pt x="205994" y="258551"/>
                </a:lnTo>
                <a:lnTo>
                  <a:pt x="212344" y="255408"/>
                </a:lnTo>
                <a:close/>
              </a:path>
              <a:path w="312420" h="275842">
                <a:moveTo>
                  <a:pt x="276733" y="255408"/>
                </a:moveTo>
                <a:lnTo>
                  <a:pt x="212344" y="255408"/>
                </a:lnTo>
                <a:lnTo>
                  <a:pt x="237489" y="275606"/>
                </a:lnTo>
                <a:lnTo>
                  <a:pt x="237959" y="275842"/>
                </a:lnTo>
                <a:lnTo>
                  <a:pt x="257042" y="275842"/>
                </a:lnTo>
                <a:lnTo>
                  <a:pt x="258952" y="274265"/>
                </a:lnTo>
                <a:lnTo>
                  <a:pt x="274193" y="258992"/>
                </a:lnTo>
                <a:lnTo>
                  <a:pt x="276098" y="256750"/>
                </a:lnTo>
                <a:lnTo>
                  <a:pt x="276733" y="255408"/>
                </a:lnTo>
                <a:close/>
              </a:path>
              <a:path w="312420" h="275842">
                <a:moveTo>
                  <a:pt x="258127" y="105498"/>
                </a:moveTo>
                <a:lnTo>
                  <a:pt x="161162" y="105498"/>
                </a:lnTo>
                <a:lnTo>
                  <a:pt x="166115" y="106375"/>
                </a:lnTo>
                <a:lnTo>
                  <a:pt x="170561" y="107734"/>
                </a:lnTo>
                <a:lnTo>
                  <a:pt x="201040" y="132422"/>
                </a:lnTo>
                <a:lnTo>
                  <a:pt x="206883" y="151274"/>
                </a:lnTo>
                <a:lnTo>
                  <a:pt x="206883" y="161143"/>
                </a:lnTo>
                <a:lnTo>
                  <a:pt x="188087" y="195714"/>
                </a:lnTo>
                <a:lnTo>
                  <a:pt x="170561" y="204683"/>
                </a:lnTo>
                <a:lnTo>
                  <a:pt x="166115" y="206024"/>
                </a:lnTo>
                <a:lnTo>
                  <a:pt x="161162" y="206926"/>
                </a:lnTo>
                <a:lnTo>
                  <a:pt x="258116" y="206926"/>
                </a:lnTo>
                <a:lnTo>
                  <a:pt x="258572" y="206024"/>
                </a:lnTo>
                <a:lnTo>
                  <a:pt x="261238" y="199739"/>
                </a:lnTo>
                <a:lnTo>
                  <a:pt x="263906" y="193013"/>
                </a:lnTo>
                <a:lnTo>
                  <a:pt x="265684" y="186726"/>
                </a:lnTo>
                <a:lnTo>
                  <a:pt x="298069" y="183142"/>
                </a:lnTo>
                <a:lnTo>
                  <a:pt x="312420" y="166988"/>
                </a:lnTo>
                <a:lnTo>
                  <a:pt x="312420" y="145427"/>
                </a:lnTo>
                <a:lnTo>
                  <a:pt x="265684" y="125691"/>
                </a:lnTo>
                <a:lnTo>
                  <a:pt x="263906" y="119405"/>
                </a:lnTo>
                <a:lnTo>
                  <a:pt x="261238" y="112661"/>
                </a:lnTo>
                <a:lnTo>
                  <a:pt x="258572" y="106375"/>
                </a:lnTo>
                <a:lnTo>
                  <a:pt x="258127" y="105498"/>
                </a:lnTo>
                <a:close/>
              </a:path>
              <a:path w="312420" h="275842">
                <a:moveTo>
                  <a:pt x="167004" y="0"/>
                </a:moveTo>
                <a:lnTo>
                  <a:pt x="145414" y="0"/>
                </a:lnTo>
                <a:lnTo>
                  <a:pt x="142239" y="457"/>
                </a:lnTo>
                <a:lnTo>
                  <a:pt x="125729" y="46685"/>
                </a:lnTo>
                <a:lnTo>
                  <a:pt x="119379" y="48488"/>
                </a:lnTo>
                <a:lnTo>
                  <a:pt x="112649" y="51168"/>
                </a:lnTo>
                <a:lnTo>
                  <a:pt x="106425" y="53873"/>
                </a:lnTo>
                <a:lnTo>
                  <a:pt x="100075" y="57010"/>
                </a:lnTo>
                <a:lnTo>
                  <a:pt x="212344" y="57010"/>
                </a:lnTo>
                <a:lnTo>
                  <a:pt x="205994" y="53873"/>
                </a:lnTo>
                <a:lnTo>
                  <a:pt x="199771" y="51168"/>
                </a:lnTo>
                <a:lnTo>
                  <a:pt x="193039" y="48488"/>
                </a:lnTo>
                <a:lnTo>
                  <a:pt x="186689" y="46685"/>
                </a:lnTo>
                <a:lnTo>
                  <a:pt x="183134" y="14376"/>
                </a:lnTo>
                <a:lnTo>
                  <a:pt x="170179" y="457"/>
                </a:lnTo>
                <a:lnTo>
                  <a:pt x="167004" y="0"/>
                </a:lnTo>
                <a:close/>
              </a:path>
              <a:path w="312420" h="275842">
                <a:moveTo>
                  <a:pt x="248285" y="33667"/>
                </a:moveTo>
                <a:lnTo>
                  <a:pt x="245490" y="33667"/>
                </a:lnTo>
                <a:lnTo>
                  <a:pt x="240157" y="35471"/>
                </a:lnTo>
                <a:lnTo>
                  <a:pt x="237489" y="37249"/>
                </a:lnTo>
                <a:lnTo>
                  <a:pt x="212344" y="57010"/>
                </a:lnTo>
                <a:lnTo>
                  <a:pt x="276733" y="57010"/>
                </a:lnTo>
                <a:lnTo>
                  <a:pt x="248285" y="3366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126479" y="4056888"/>
            <a:ext cx="172212" cy="188975"/>
          </a:xfrm>
          <a:custGeom>
            <a:avLst/>
            <a:gdLst/>
            <a:ahLst/>
            <a:cxnLst/>
            <a:rect l="l" t="t" r="r" b="b"/>
            <a:pathLst>
              <a:path w="172212" h="188975">
                <a:moveTo>
                  <a:pt x="123952" y="0"/>
                </a:moveTo>
                <a:lnTo>
                  <a:pt x="90678" y="14249"/>
                </a:lnTo>
                <a:lnTo>
                  <a:pt x="87375" y="17487"/>
                </a:lnTo>
                <a:lnTo>
                  <a:pt x="84836" y="21361"/>
                </a:lnTo>
                <a:lnTo>
                  <a:pt x="82169" y="25247"/>
                </a:lnTo>
                <a:lnTo>
                  <a:pt x="80264" y="29121"/>
                </a:lnTo>
                <a:lnTo>
                  <a:pt x="78232" y="33655"/>
                </a:lnTo>
                <a:lnTo>
                  <a:pt x="76962" y="42710"/>
                </a:lnTo>
                <a:lnTo>
                  <a:pt x="76327" y="47904"/>
                </a:lnTo>
                <a:lnTo>
                  <a:pt x="76962" y="55003"/>
                </a:lnTo>
                <a:lnTo>
                  <a:pt x="78994" y="62141"/>
                </a:lnTo>
                <a:lnTo>
                  <a:pt x="81534" y="68605"/>
                </a:lnTo>
                <a:lnTo>
                  <a:pt x="84836" y="74434"/>
                </a:lnTo>
                <a:lnTo>
                  <a:pt x="0" y="173443"/>
                </a:lnTo>
                <a:lnTo>
                  <a:pt x="9779" y="180543"/>
                </a:lnTo>
                <a:lnTo>
                  <a:pt x="18923" y="188975"/>
                </a:lnTo>
                <a:lnTo>
                  <a:pt x="103759" y="90589"/>
                </a:lnTo>
                <a:lnTo>
                  <a:pt x="144221" y="90589"/>
                </a:lnTo>
                <a:lnTo>
                  <a:pt x="146812" y="89319"/>
                </a:lnTo>
                <a:lnTo>
                  <a:pt x="150622" y="86728"/>
                </a:lnTo>
                <a:lnTo>
                  <a:pt x="154559" y="84124"/>
                </a:lnTo>
                <a:lnTo>
                  <a:pt x="172212" y="47904"/>
                </a:lnTo>
                <a:lnTo>
                  <a:pt x="171577" y="42710"/>
                </a:lnTo>
                <a:lnTo>
                  <a:pt x="170815" y="38176"/>
                </a:lnTo>
                <a:lnTo>
                  <a:pt x="168275" y="29121"/>
                </a:lnTo>
                <a:lnTo>
                  <a:pt x="166370" y="25247"/>
                </a:lnTo>
                <a:lnTo>
                  <a:pt x="163703" y="21361"/>
                </a:lnTo>
                <a:lnTo>
                  <a:pt x="161162" y="17487"/>
                </a:lnTo>
                <a:lnTo>
                  <a:pt x="154559" y="10998"/>
                </a:lnTo>
                <a:lnTo>
                  <a:pt x="150622" y="8420"/>
                </a:lnTo>
                <a:lnTo>
                  <a:pt x="146812" y="5829"/>
                </a:lnTo>
                <a:lnTo>
                  <a:pt x="142875" y="3898"/>
                </a:lnTo>
                <a:lnTo>
                  <a:pt x="133731" y="1295"/>
                </a:lnTo>
                <a:lnTo>
                  <a:pt x="129159" y="660"/>
                </a:lnTo>
                <a:lnTo>
                  <a:pt x="123952" y="0"/>
                </a:lnTo>
                <a:close/>
              </a:path>
              <a:path w="172212" h="188975">
                <a:moveTo>
                  <a:pt x="144221" y="90589"/>
                </a:moveTo>
                <a:lnTo>
                  <a:pt x="103759" y="90589"/>
                </a:lnTo>
                <a:lnTo>
                  <a:pt x="108331" y="92557"/>
                </a:lnTo>
                <a:lnTo>
                  <a:pt x="113537" y="93853"/>
                </a:lnTo>
                <a:lnTo>
                  <a:pt x="123952" y="95123"/>
                </a:lnTo>
                <a:lnTo>
                  <a:pt x="129159" y="94487"/>
                </a:lnTo>
                <a:lnTo>
                  <a:pt x="138303" y="93192"/>
                </a:lnTo>
                <a:lnTo>
                  <a:pt x="142875" y="91249"/>
                </a:lnTo>
                <a:lnTo>
                  <a:pt x="144221" y="90589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867400" y="4084320"/>
            <a:ext cx="137160" cy="158470"/>
          </a:xfrm>
          <a:custGeom>
            <a:avLst/>
            <a:gdLst/>
            <a:ahLst/>
            <a:cxnLst/>
            <a:rect l="l" t="t" r="r" b="b"/>
            <a:pathLst>
              <a:path w="137160" h="158470">
                <a:moveTo>
                  <a:pt x="97608" y="91960"/>
                </a:moveTo>
                <a:lnTo>
                  <a:pt x="65912" y="91960"/>
                </a:lnTo>
                <a:lnTo>
                  <a:pt x="117475" y="158470"/>
                </a:lnTo>
                <a:lnTo>
                  <a:pt x="126619" y="150647"/>
                </a:lnTo>
                <a:lnTo>
                  <a:pt x="137160" y="143484"/>
                </a:lnTo>
                <a:lnTo>
                  <a:pt x="97608" y="91960"/>
                </a:lnTo>
                <a:close/>
              </a:path>
              <a:path w="137160" h="158470">
                <a:moveTo>
                  <a:pt x="51562" y="0"/>
                </a:moveTo>
                <a:lnTo>
                  <a:pt x="41783" y="0"/>
                </a:lnTo>
                <a:lnTo>
                  <a:pt x="37211" y="673"/>
                </a:lnTo>
                <a:lnTo>
                  <a:pt x="32638" y="1981"/>
                </a:lnTo>
                <a:lnTo>
                  <a:pt x="28701" y="3924"/>
                </a:lnTo>
                <a:lnTo>
                  <a:pt x="24129" y="5867"/>
                </a:lnTo>
                <a:lnTo>
                  <a:pt x="20192" y="8496"/>
                </a:lnTo>
                <a:lnTo>
                  <a:pt x="17017" y="11112"/>
                </a:lnTo>
                <a:lnTo>
                  <a:pt x="10413" y="17627"/>
                </a:lnTo>
                <a:lnTo>
                  <a:pt x="7874" y="21526"/>
                </a:lnTo>
                <a:lnTo>
                  <a:pt x="5207" y="25450"/>
                </a:lnTo>
                <a:lnTo>
                  <a:pt x="3301" y="29349"/>
                </a:lnTo>
                <a:lnTo>
                  <a:pt x="2032" y="33908"/>
                </a:lnTo>
                <a:lnTo>
                  <a:pt x="635" y="39141"/>
                </a:lnTo>
                <a:lnTo>
                  <a:pt x="0" y="43713"/>
                </a:lnTo>
                <a:lnTo>
                  <a:pt x="0" y="53479"/>
                </a:lnTo>
                <a:lnTo>
                  <a:pt x="635" y="58051"/>
                </a:lnTo>
                <a:lnTo>
                  <a:pt x="2032" y="62610"/>
                </a:lnTo>
                <a:lnTo>
                  <a:pt x="3937" y="66535"/>
                </a:lnTo>
                <a:lnTo>
                  <a:pt x="5841" y="71107"/>
                </a:lnTo>
                <a:lnTo>
                  <a:pt x="8509" y="74358"/>
                </a:lnTo>
                <a:lnTo>
                  <a:pt x="11049" y="78257"/>
                </a:lnTo>
                <a:lnTo>
                  <a:pt x="17652" y="84772"/>
                </a:lnTo>
                <a:lnTo>
                  <a:pt x="45720" y="95211"/>
                </a:lnTo>
                <a:lnTo>
                  <a:pt x="52959" y="95211"/>
                </a:lnTo>
                <a:lnTo>
                  <a:pt x="59436" y="93903"/>
                </a:lnTo>
                <a:lnTo>
                  <a:pt x="65912" y="91960"/>
                </a:lnTo>
                <a:lnTo>
                  <a:pt x="97608" y="91960"/>
                </a:lnTo>
                <a:lnTo>
                  <a:pt x="85598" y="76314"/>
                </a:lnTo>
                <a:lnTo>
                  <a:pt x="88773" y="71742"/>
                </a:lnTo>
                <a:lnTo>
                  <a:pt x="91439" y="67182"/>
                </a:lnTo>
                <a:lnTo>
                  <a:pt x="93345" y="61975"/>
                </a:lnTo>
                <a:lnTo>
                  <a:pt x="94741" y="56095"/>
                </a:lnTo>
                <a:lnTo>
                  <a:pt x="95376" y="51536"/>
                </a:lnTo>
                <a:lnTo>
                  <a:pt x="95376" y="41757"/>
                </a:lnTo>
                <a:lnTo>
                  <a:pt x="93979" y="37198"/>
                </a:lnTo>
                <a:lnTo>
                  <a:pt x="92710" y="32626"/>
                </a:lnTo>
                <a:lnTo>
                  <a:pt x="65277" y="3289"/>
                </a:lnTo>
                <a:lnTo>
                  <a:pt x="56134" y="673"/>
                </a:lnTo>
                <a:lnTo>
                  <a:pt x="5156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771388" y="4357141"/>
            <a:ext cx="192024" cy="115773"/>
          </a:xfrm>
          <a:custGeom>
            <a:avLst/>
            <a:gdLst/>
            <a:ahLst/>
            <a:cxnLst/>
            <a:rect l="l" t="t" r="r" b="b"/>
            <a:pathLst>
              <a:path w="192024" h="115773">
                <a:moveTo>
                  <a:pt x="49402" y="20688"/>
                </a:moveTo>
                <a:lnTo>
                  <a:pt x="44958" y="21348"/>
                </a:lnTo>
                <a:lnTo>
                  <a:pt x="40386" y="21348"/>
                </a:lnTo>
                <a:lnTo>
                  <a:pt x="31241" y="23914"/>
                </a:lnTo>
                <a:lnTo>
                  <a:pt x="2666" y="53022"/>
                </a:lnTo>
                <a:lnTo>
                  <a:pt x="0" y="66611"/>
                </a:lnTo>
                <a:lnTo>
                  <a:pt x="0" y="71145"/>
                </a:lnTo>
                <a:lnTo>
                  <a:pt x="635" y="75666"/>
                </a:lnTo>
                <a:lnTo>
                  <a:pt x="1904" y="80200"/>
                </a:lnTo>
                <a:lnTo>
                  <a:pt x="3301" y="84734"/>
                </a:lnTo>
                <a:lnTo>
                  <a:pt x="5207" y="88620"/>
                </a:lnTo>
                <a:lnTo>
                  <a:pt x="7112" y="93154"/>
                </a:lnTo>
                <a:lnTo>
                  <a:pt x="9778" y="96380"/>
                </a:lnTo>
                <a:lnTo>
                  <a:pt x="12319" y="100253"/>
                </a:lnTo>
                <a:lnTo>
                  <a:pt x="16256" y="103479"/>
                </a:lnTo>
                <a:lnTo>
                  <a:pt x="46227" y="115773"/>
                </a:lnTo>
                <a:lnTo>
                  <a:pt x="50800" y="115773"/>
                </a:lnTo>
                <a:lnTo>
                  <a:pt x="86613" y="96380"/>
                </a:lnTo>
                <a:lnTo>
                  <a:pt x="95631" y="69850"/>
                </a:lnTo>
                <a:lnTo>
                  <a:pt x="94996" y="62090"/>
                </a:lnTo>
                <a:lnTo>
                  <a:pt x="150632" y="39471"/>
                </a:lnTo>
                <a:lnTo>
                  <a:pt x="85978" y="39471"/>
                </a:lnTo>
                <a:lnTo>
                  <a:pt x="82676" y="36207"/>
                </a:lnTo>
                <a:lnTo>
                  <a:pt x="79375" y="32981"/>
                </a:lnTo>
                <a:lnTo>
                  <a:pt x="58547" y="21983"/>
                </a:lnTo>
                <a:lnTo>
                  <a:pt x="49402" y="20688"/>
                </a:lnTo>
                <a:close/>
              </a:path>
              <a:path w="192024" h="115773">
                <a:moveTo>
                  <a:pt x="182245" y="0"/>
                </a:moveTo>
                <a:lnTo>
                  <a:pt x="85978" y="39471"/>
                </a:lnTo>
                <a:lnTo>
                  <a:pt x="150632" y="39471"/>
                </a:lnTo>
                <a:lnTo>
                  <a:pt x="192024" y="22644"/>
                </a:lnTo>
                <a:lnTo>
                  <a:pt x="186182" y="11633"/>
                </a:lnTo>
                <a:lnTo>
                  <a:pt x="18224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06084" y="4436364"/>
            <a:ext cx="94487" cy="170687"/>
          </a:xfrm>
          <a:custGeom>
            <a:avLst/>
            <a:gdLst/>
            <a:ahLst/>
            <a:cxnLst/>
            <a:rect l="l" t="t" r="r" b="b"/>
            <a:pathLst>
              <a:path w="94487" h="170687">
                <a:moveTo>
                  <a:pt x="39496" y="0"/>
                </a:moveTo>
                <a:lnTo>
                  <a:pt x="36956" y="76238"/>
                </a:lnTo>
                <a:lnTo>
                  <a:pt x="31750" y="77546"/>
                </a:lnTo>
                <a:lnTo>
                  <a:pt x="21336" y="82740"/>
                </a:lnTo>
                <a:lnTo>
                  <a:pt x="16890" y="85991"/>
                </a:lnTo>
                <a:lnTo>
                  <a:pt x="12953" y="89255"/>
                </a:lnTo>
                <a:lnTo>
                  <a:pt x="10413" y="93167"/>
                </a:lnTo>
                <a:lnTo>
                  <a:pt x="7112" y="97066"/>
                </a:lnTo>
                <a:lnTo>
                  <a:pt x="0" y="127685"/>
                </a:lnTo>
                <a:lnTo>
                  <a:pt x="635" y="132245"/>
                </a:lnTo>
                <a:lnTo>
                  <a:pt x="11049" y="153111"/>
                </a:lnTo>
                <a:lnTo>
                  <a:pt x="14224" y="156997"/>
                </a:lnTo>
                <a:lnTo>
                  <a:pt x="17525" y="160261"/>
                </a:lnTo>
                <a:lnTo>
                  <a:pt x="21336" y="162877"/>
                </a:lnTo>
                <a:lnTo>
                  <a:pt x="25273" y="164820"/>
                </a:lnTo>
                <a:lnTo>
                  <a:pt x="29717" y="166763"/>
                </a:lnTo>
                <a:lnTo>
                  <a:pt x="33654" y="168744"/>
                </a:lnTo>
                <a:lnTo>
                  <a:pt x="38226" y="169379"/>
                </a:lnTo>
                <a:lnTo>
                  <a:pt x="42671" y="170053"/>
                </a:lnTo>
                <a:lnTo>
                  <a:pt x="47243" y="170688"/>
                </a:lnTo>
                <a:lnTo>
                  <a:pt x="84074" y="152438"/>
                </a:lnTo>
                <a:lnTo>
                  <a:pt x="94487" y="117932"/>
                </a:lnTo>
                <a:lnTo>
                  <a:pt x="93852" y="113360"/>
                </a:lnTo>
                <a:lnTo>
                  <a:pt x="67310" y="79489"/>
                </a:lnTo>
                <a:lnTo>
                  <a:pt x="61467" y="77546"/>
                </a:lnTo>
                <a:lnTo>
                  <a:pt x="64112" y="1308"/>
                </a:lnTo>
                <a:lnTo>
                  <a:pt x="56261" y="1308"/>
                </a:lnTo>
                <a:lnTo>
                  <a:pt x="39496" y="0"/>
                </a:lnTo>
                <a:close/>
              </a:path>
              <a:path w="94487" h="170687">
                <a:moveTo>
                  <a:pt x="64135" y="660"/>
                </a:moveTo>
                <a:lnTo>
                  <a:pt x="56261" y="1308"/>
                </a:lnTo>
                <a:lnTo>
                  <a:pt x="64112" y="1308"/>
                </a:lnTo>
                <a:lnTo>
                  <a:pt x="64135" y="66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173723" y="4306823"/>
            <a:ext cx="172212" cy="94462"/>
          </a:xfrm>
          <a:custGeom>
            <a:avLst/>
            <a:gdLst/>
            <a:ahLst/>
            <a:cxnLst/>
            <a:rect l="l" t="t" r="r" b="b"/>
            <a:pathLst>
              <a:path w="172212" h="94462">
                <a:moveTo>
                  <a:pt x="2666" y="19913"/>
                </a:moveTo>
                <a:lnTo>
                  <a:pt x="1904" y="32130"/>
                </a:lnTo>
                <a:lnTo>
                  <a:pt x="0" y="43700"/>
                </a:lnTo>
                <a:lnTo>
                  <a:pt x="77342" y="53339"/>
                </a:lnTo>
                <a:lnTo>
                  <a:pt x="77977" y="58496"/>
                </a:lnTo>
                <a:lnTo>
                  <a:pt x="79883" y="63626"/>
                </a:lnTo>
                <a:lnTo>
                  <a:pt x="81914" y="67487"/>
                </a:lnTo>
                <a:lnTo>
                  <a:pt x="83820" y="71996"/>
                </a:lnTo>
                <a:lnTo>
                  <a:pt x="86487" y="75831"/>
                </a:lnTo>
                <a:lnTo>
                  <a:pt x="89662" y="79044"/>
                </a:lnTo>
                <a:lnTo>
                  <a:pt x="92963" y="82257"/>
                </a:lnTo>
                <a:lnTo>
                  <a:pt x="96138" y="85458"/>
                </a:lnTo>
                <a:lnTo>
                  <a:pt x="122174" y="94462"/>
                </a:lnTo>
                <a:lnTo>
                  <a:pt x="126746" y="94462"/>
                </a:lnTo>
                <a:lnTo>
                  <a:pt x="135762" y="93167"/>
                </a:lnTo>
                <a:lnTo>
                  <a:pt x="140335" y="91249"/>
                </a:lnTo>
                <a:lnTo>
                  <a:pt x="144906" y="89966"/>
                </a:lnTo>
                <a:lnTo>
                  <a:pt x="164973" y="71335"/>
                </a:lnTo>
                <a:lnTo>
                  <a:pt x="167639" y="67487"/>
                </a:lnTo>
                <a:lnTo>
                  <a:pt x="170179" y="58496"/>
                </a:lnTo>
                <a:lnTo>
                  <a:pt x="171576" y="54622"/>
                </a:lnTo>
                <a:lnTo>
                  <a:pt x="172212" y="49491"/>
                </a:lnTo>
                <a:lnTo>
                  <a:pt x="172212" y="44996"/>
                </a:lnTo>
                <a:lnTo>
                  <a:pt x="170941" y="35991"/>
                </a:lnTo>
                <a:lnTo>
                  <a:pt x="168910" y="31495"/>
                </a:lnTo>
                <a:lnTo>
                  <a:pt x="168097" y="29578"/>
                </a:lnTo>
                <a:lnTo>
                  <a:pt x="80517" y="29578"/>
                </a:lnTo>
                <a:lnTo>
                  <a:pt x="2666" y="19913"/>
                </a:lnTo>
                <a:close/>
              </a:path>
              <a:path w="172212" h="94462">
                <a:moveTo>
                  <a:pt x="122174" y="0"/>
                </a:moveTo>
                <a:lnTo>
                  <a:pt x="87756" y="17360"/>
                </a:lnTo>
                <a:lnTo>
                  <a:pt x="80517" y="29578"/>
                </a:lnTo>
                <a:lnTo>
                  <a:pt x="168097" y="29578"/>
                </a:lnTo>
                <a:lnTo>
                  <a:pt x="148843" y="7073"/>
                </a:lnTo>
                <a:lnTo>
                  <a:pt x="144906" y="4495"/>
                </a:lnTo>
                <a:lnTo>
                  <a:pt x="131190" y="660"/>
                </a:lnTo>
                <a:lnTo>
                  <a:pt x="126746" y="660"/>
                </a:lnTo>
                <a:lnTo>
                  <a:pt x="12217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961888" y="4223029"/>
            <a:ext cx="201167" cy="202666"/>
          </a:xfrm>
          <a:custGeom>
            <a:avLst/>
            <a:gdLst/>
            <a:ahLst/>
            <a:cxnLst/>
            <a:rect l="l" t="t" r="r" b="b"/>
            <a:pathLst>
              <a:path w="201167" h="202666">
                <a:moveTo>
                  <a:pt x="100584" y="0"/>
                </a:moveTo>
                <a:lnTo>
                  <a:pt x="61595" y="7823"/>
                </a:lnTo>
                <a:lnTo>
                  <a:pt x="29845" y="29959"/>
                </a:lnTo>
                <a:lnTo>
                  <a:pt x="7747" y="61899"/>
                </a:lnTo>
                <a:lnTo>
                  <a:pt x="0" y="101015"/>
                </a:lnTo>
                <a:lnTo>
                  <a:pt x="635" y="111417"/>
                </a:lnTo>
                <a:lnTo>
                  <a:pt x="12319" y="149225"/>
                </a:lnTo>
                <a:lnTo>
                  <a:pt x="36957" y="179184"/>
                </a:lnTo>
                <a:lnTo>
                  <a:pt x="70738" y="198107"/>
                </a:lnTo>
                <a:lnTo>
                  <a:pt x="100584" y="202666"/>
                </a:lnTo>
                <a:lnTo>
                  <a:pt x="110998" y="201993"/>
                </a:lnTo>
                <a:lnTo>
                  <a:pt x="148589" y="190284"/>
                </a:lnTo>
                <a:lnTo>
                  <a:pt x="178435" y="165506"/>
                </a:lnTo>
                <a:lnTo>
                  <a:pt x="197231" y="131610"/>
                </a:lnTo>
                <a:lnTo>
                  <a:pt x="201167" y="111417"/>
                </a:lnTo>
                <a:lnTo>
                  <a:pt x="201167" y="91224"/>
                </a:lnTo>
                <a:lnTo>
                  <a:pt x="199262" y="80784"/>
                </a:lnTo>
                <a:lnTo>
                  <a:pt x="197231" y="71018"/>
                </a:lnTo>
                <a:lnTo>
                  <a:pt x="193294" y="61899"/>
                </a:lnTo>
                <a:lnTo>
                  <a:pt x="189484" y="52781"/>
                </a:lnTo>
                <a:lnTo>
                  <a:pt x="164846" y="23456"/>
                </a:lnTo>
                <a:lnTo>
                  <a:pt x="130428" y="4559"/>
                </a:lnTo>
                <a:lnTo>
                  <a:pt x="110998" y="647"/>
                </a:lnTo>
                <a:lnTo>
                  <a:pt x="10058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429000" y="3904488"/>
            <a:ext cx="377951" cy="344424"/>
          </a:xfrm>
          <a:custGeom>
            <a:avLst/>
            <a:gdLst/>
            <a:ahLst/>
            <a:cxnLst/>
            <a:rect l="l" t="t" r="r" b="b"/>
            <a:pathLst>
              <a:path w="377951" h="344424">
                <a:moveTo>
                  <a:pt x="198627" y="0"/>
                </a:moveTo>
                <a:lnTo>
                  <a:pt x="179324" y="0"/>
                </a:lnTo>
                <a:lnTo>
                  <a:pt x="169672" y="584"/>
                </a:lnTo>
                <a:lnTo>
                  <a:pt x="107061" y="15405"/>
                </a:lnTo>
                <a:lnTo>
                  <a:pt x="99060" y="19405"/>
                </a:lnTo>
                <a:lnTo>
                  <a:pt x="91059" y="22809"/>
                </a:lnTo>
                <a:lnTo>
                  <a:pt x="83058" y="27381"/>
                </a:lnTo>
                <a:lnTo>
                  <a:pt x="75691" y="31940"/>
                </a:lnTo>
                <a:lnTo>
                  <a:pt x="68834" y="36487"/>
                </a:lnTo>
                <a:lnTo>
                  <a:pt x="62102" y="41630"/>
                </a:lnTo>
                <a:lnTo>
                  <a:pt x="55245" y="46761"/>
                </a:lnTo>
                <a:lnTo>
                  <a:pt x="49022" y="52463"/>
                </a:lnTo>
                <a:lnTo>
                  <a:pt x="43307" y="58178"/>
                </a:lnTo>
                <a:lnTo>
                  <a:pt x="37591" y="64439"/>
                </a:lnTo>
                <a:lnTo>
                  <a:pt x="32512" y="70713"/>
                </a:lnTo>
                <a:lnTo>
                  <a:pt x="27304" y="77000"/>
                </a:lnTo>
                <a:lnTo>
                  <a:pt x="8509" y="112903"/>
                </a:lnTo>
                <a:lnTo>
                  <a:pt x="4063" y="128320"/>
                </a:lnTo>
                <a:lnTo>
                  <a:pt x="2286" y="136309"/>
                </a:lnTo>
                <a:lnTo>
                  <a:pt x="0" y="152247"/>
                </a:lnTo>
                <a:lnTo>
                  <a:pt x="0" y="169367"/>
                </a:lnTo>
                <a:lnTo>
                  <a:pt x="1142" y="178498"/>
                </a:lnTo>
                <a:lnTo>
                  <a:pt x="2286" y="187032"/>
                </a:lnTo>
                <a:lnTo>
                  <a:pt x="4572" y="195021"/>
                </a:lnTo>
                <a:lnTo>
                  <a:pt x="6858" y="203568"/>
                </a:lnTo>
                <a:lnTo>
                  <a:pt x="25653" y="241782"/>
                </a:lnTo>
                <a:lnTo>
                  <a:pt x="31369" y="249186"/>
                </a:lnTo>
                <a:lnTo>
                  <a:pt x="36449" y="256031"/>
                </a:lnTo>
                <a:lnTo>
                  <a:pt x="42672" y="262305"/>
                </a:lnTo>
                <a:lnTo>
                  <a:pt x="49022" y="268592"/>
                </a:lnTo>
                <a:lnTo>
                  <a:pt x="55752" y="274853"/>
                </a:lnTo>
                <a:lnTo>
                  <a:pt x="62611" y="280568"/>
                </a:lnTo>
                <a:lnTo>
                  <a:pt x="58038" y="289115"/>
                </a:lnTo>
                <a:lnTo>
                  <a:pt x="31876" y="323900"/>
                </a:lnTo>
                <a:lnTo>
                  <a:pt x="6223" y="340436"/>
                </a:lnTo>
                <a:lnTo>
                  <a:pt x="0" y="343281"/>
                </a:lnTo>
                <a:lnTo>
                  <a:pt x="2921" y="343281"/>
                </a:lnTo>
                <a:lnTo>
                  <a:pt x="11429" y="344424"/>
                </a:lnTo>
                <a:lnTo>
                  <a:pt x="31876" y="344424"/>
                </a:lnTo>
                <a:lnTo>
                  <a:pt x="77470" y="334149"/>
                </a:lnTo>
                <a:lnTo>
                  <a:pt x="116077" y="309079"/>
                </a:lnTo>
                <a:lnTo>
                  <a:pt x="262382" y="309079"/>
                </a:lnTo>
                <a:lnTo>
                  <a:pt x="302260" y="289674"/>
                </a:lnTo>
                <a:lnTo>
                  <a:pt x="334645" y="262864"/>
                </a:lnTo>
                <a:lnTo>
                  <a:pt x="340360" y="257175"/>
                </a:lnTo>
                <a:lnTo>
                  <a:pt x="363092" y="223532"/>
                </a:lnTo>
                <a:lnTo>
                  <a:pt x="375665" y="185331"/>
                </a:lnTo>
                <a:lnTo>
                  <a:pt x="377951" y="152247"/>
                </a:lnTo>
                <a:lnTo>
                  <a:pt x="375665" y="136309"/>
                </a:lnTo>
                <a:lnTo>
                  <a:pt x="363092" y="98082"/>
                </a:lnTo>
                <a:lnTo>
                  <a:pt x="345439" y="70713"/>
                </a:lnTo>
                <a:lnTo>
                  <a:pt x="340360" y="64439"/>
                </a:lnTo>
                <a:lnTo>
                  <a:pt x="334645" y="58178"/>
                </a:lnTo>
                <a:lnTo>
                  <a:pt x="328929" y="52463"/>
                </a:lnTo>
                <a:lnTo>
                  <a:pt x="322707" y="46761"/>
                </a:lnTo>
                <a:lnTo>
                  <a:pt x="315849" y="41630"/>
                </a:lnTo>
                <a:lnTo>
                  <a:pt x="309117" y="36487"/>
                </a:lnTo>
                <a:lnTo>
                  <a:pt x="302260" y="31940"/>
                </a:lnTo>
                <a:lnTo>
                  <a:pt x="294894" y="27381"/>
                </a:lnTo>
                <a:lnTo>
                  <a:pt x="286892" y="22809"/>
                </a:lnTo>
                <a:lnTo>
                  <a:pt x="278891" y="19405"/>
                </a:lnTo>
                <a:lnTo>
                  <a:pt x="270890" y="15405"/>
                </a:lnTo>
                <a:lnTo>
                  <a:pt x="245363" y="6845"/>
                </a:lnTo>
                <a:lnTo>
                  <a:pt x="236220" y="4571"/>
                </a:lnTo>
                <a:lnTo>
                  <a:pt x="227075" y="2870"/>
                </a:lnTo>
                <a:lnTo>
                  <a:pt x="208279" y="584"/>
                </a:lnTo>
                <a:lnTo>
                  <a:pt x="198627" y="0"/>
                </a:lnTo>
                <a:close/>
              </a:path>
              <a:path w="377951" h="344424">
                <a:moveTo>
                  <a:pt x="262382" y="309079"/>
                </a:moveTo>
                <a:lnTo>
                  <a:pt x="116077" y="309079"/>
                </a:lnTo>
                <a:lnTo>
                  <a:pt x="133223" y="314769"/>
                </a:lnTo>
                <a:lnTo>
                  <a:pt x="160527" y="319913"/>
                </a:lnTo>
                <a:lnTo>
                  <a:pt x="169672" y="321056"/>
                </a:lnTo>
                <a:lnTo>
                  <a:pt x="179324" y="321614"/>
                </a:lnTo>
                <a:lnTo>
                  <a:pt x="198627" y="321614"/>
                </a:lnTo>
                <a:lnTo>
                  <a:pt x="245363" y="314210"/>
                </a:lnTo>
                <a:lnTo>
                  <a:pt x="262382" y="309079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595056" y="2032683"/>
            <a:ext cx="6337935" cy="12661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spc="-20" dirty="0">
                <a:solidFill>
                  <a:srgbClr val="18BAD4"/>
                </a:solidFill>
                <a:latin typeface="Calibri"/>
                <a:cs typeface="Calibri"/>
              </a:rPr>
              <a:t>Est</a:t>
            </a:r>
            <a:r>
              <a:rPr sz="4800" spc="-35" dirty="0">
                <a:solidFill>
                  <a:srgbClr val="18BAD4"/>
                </a:solidFill>
                <a:latin typeface="Calibri"/>
                <a:cs typeface="Calibri"/>
              </a:rPr>
              <a:t>r</a:t>
            </a:r>
            <a:r>
              <a:rPr sz="4800" spc="0" dirty="0">
                <a:solidFill>
                  <a:srgbClr val="18BAD4"/>
                </a:solidFill>
                <a:latin typeface="Calibri"/>
                <a:cs typeface="Calibri"/>
              </a:rPr>
              <a:t>ucturas</a:t>
            </a:r>
            <a:r>
              <a:rPr sz="4800" spc="3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800" spc="0" dirty="0">
                <a:solidFill>
                  <a:srgbClr val="18BAD4"/>
                </a:solidFill>
                <a:latin typeface="Calibri"/>
                <a:cs typeface="Calibri"/>
              </a:rPr>
              <a:t>condici</a:t>
            </a:r>
            <a:r>
              <a:rPr sz="4800" spc="5" dirty="0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sz="4800" spc="0" dirty="0">
                <a:solidFill>
                  <a:srgbClr val="18BAD4"/>
                </a:solidFill>
                <a:latin typeface="Calibri"/>
                <a:cs typeface="Calibri"/>
              </a:rPr>
              <a:t>nales</a:t>
            </a:r>
            <a:endParaRPr sz="4800" dirty="0">
              <a:latin typeface="Calibri"/>
              <a:cs typeface="Calibri"/>
            </a:endParaRPr>
          </a:p>
          <a:p>
            <a:pPr>
              <a:lnSpc>
                <a:spcPts val="750"/>
              </a:lnSpc>
              <a:spcBef>
                <a:spcPts val="26"/>
              </a:spcBef>
            </a:pPr>
            <a:endParaRPr sz="750" dirty="0"/>
          </a:p>
          <a:p>
            <a:pPr marL="411480">
              <a:lnSpc>
                <a:spcPct val="100000"/>
              </a:lnSpc>
            </a:pP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Simples, </a:t>
            </a:r>
            <a:r>
              <a:rPr lang="es-MX" sz="2800" spc="-15" dirty="0">
                <a:solidFill>
                  <a:srgbClr val="FFFFFF"/>
                </a:solidFill>
                <a:latin typeface="Arial"/>
                <a:cs typeface="Arial"/>
              </a:rPr>
              <a:t>compuestas y </a:t>
            </a:r>
            <a:r>
              <a:rPr sz="2800" spc="-15" dirty="0" err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800" spc="-20" dirty="0" err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800" spc="-5" dirty="0" err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800" spc="-20" dirty="0" err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800" spc="-15" dirty="0" err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800" spc="-20" dirty="0" err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800" spc="-15" dirty="0" err="1">
                <a:solidFill>
                  <a:srgbClr val="FFFFFF"/>
                </a:solidFill>
                <a:latin typeface="Arial"/>
                <a:cs typeface="Arial"/>
              </a:rPr>
              <a:t>as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30835" y="4493869"/>
            <a:ext cx="2709545" cy="4533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5745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DR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© Ins</a:t>
            </a: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itu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ecnoló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ico</a:t>
            </a:r>
            <a:r>
              <a:rPr sz="14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Estudios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Superiores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onterrey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578478" y="2285490"/>
            <a:ext cx="4965322" cy="5910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 err="1">
                <a:solidFill>
                  <a:srgbClr val="18BAD4"/>
                </a:solidFill>
                <a:latin typeface="Calibri"/>
                <a:cs typeface="Calibri"/>
              </a:rPr>
              <a:t>Condiciona</a:t>
            </a: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l compuesta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1430625" y="1075469"/>
            <a:ext cx="7210456" cy="15628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spcAft>
                <a:spcPts val="600"/>
              </a:spcAft>
            </a:pPr>
            <a:r>
              <a:rPr lang="es-MX" dirty="0">
                <a:solidFill>
                  <a:srgbClr val="C5DAEB"/>
                </a:solidFill>
                <a:cs typeface="Calibri"/>
              </a:rPr>
              <a:t>Otra versión del condicional if incluye una alternativa de ejecución si la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condición</a:t>
            </a:r>
            <a:r>
              <a:rPr lang="es-MX" dirty="0">
                <a:solidFill>
                  <a:srgbClr val="C5DAEB"/>
                </a:solidFill>
                <a:cs typeface="Calibri"/>
              </a:rPr>
              <a:t> no se cumple. En la que además de especificar el bloque de código que se desea ejecutar cuando la solución de la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condición</a:t>
            </a:r>
            <a:r>
              <a:rPr lang="es-MX" dirty="0">
                <a:solidFill>
                  <a:srgbClr val="C5DAEB"/>
                </a:solidFill>
                <a:cs typeface="Calibri"/>
              </a:rPr>
              <a:t> (Expresión Lógica) es verdadera (True), se especifica también un bloque de código a ejecutar cuando la solución es falsa (False).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92456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9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7" name="object 14">
            <a:extLst>
              <a:ext uri="{FF2B5EF4-FFF2-40B4-BE49-F238E27FC236}">
                <a16:creationId xmlns:a16="http://schemas.microsoft.com/office/drawing/2014/main" id="{3377A7EF-D2C8-413B-A257-11F71BB5E82C}"/>
              </a:ext>
            </a:extLst>
          </p:cNvPr>
          <p:cNvSpPr txBox="1"/>
          <p:nvPr/>
        </p:nvSpPr>
        <p:spPr>
          <a:xfrm>
            <a:off x="2539945" y="223237"/>
            <a:ext cx="5782619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25" dirty="0" err="1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400" spc="-20" dirty="0" err="1">
                <a:solidFill>
                  <a:srgbClr val="18BAD4"/>
                </a:solidFill>
                <a:latin typeface="Calibri"/>
                <a:cs typeface="Calibri"/>
              </a:rPr>
              <a:t>ondicional</a:t>
            </a:r>
            <a:r>
              <a:rPr sz="4400" spc="-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lang="es-MX" sz="4400" spc="-10" dirty="0">
                <a:solidFill>
                  <a:srgbClr val="18BAD4"/>
                </a:solidFill>
                <a:latin typeface="Calibri"/>
                <a:cs typeface="Calibri"/>
              </a:rPr>
              <a:t>if compuesta</a:t>
            </a:r>
            <a:endParaRPr sz="4400" dirty="0">
              <a:latin typeface="Calibri"/>
              <a:cs typeface="Calibri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B8511DF-6B6D-48DB-8EB7-9667818817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0751" y="2571750"/>
            <a:ext cx="5895975" cy="245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54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1611645" y="1257500"/>
            <a:ext cx="6846555" cy="59435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spcAft>
                <a:spcPts val="6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La estructura de la condicional compuesta en Python tiene la siguiente forma: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92455" y="4869178"/>
            <a:ext cx="244349" cy="2240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10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7" name="object 14">
            <a:extLst>
              <a:ext uri="{FF2B5EF4-FFF2-40B4-BE49-F238E27FC236}">
                <a16:creationId xmlns:a16="http://schemas.microsoft.com/office/drawing/2014/main" id="{3377A7EF-D2C8-413B-A257-11F71BB5E82C}"/>
              </a:ext>
            </a:extLst>
          </p:cNvPr>
          <p:cNvSpPr txBox="1"/>
          <p:nvPr/>
        </p:nvSpPr>
        <p:spPr>
          <a:xfrm>
            <a:off x="2472846" y="259651"/>
            <a:ext cx="6070655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25" dirty="0" err="1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400" spc="-20" dirty="0" err="1">
                <a:solidFill>
                  <a:srgbClr val="18BAD4"/>
                </a:solidFill>
                <a:latin typeface="Calibri"/>
                <a:cs typeface="Calibri"/>
              </a:rPr>
              <a:t>ondicional</a:t>
            </a:r>
            <a:r>
              <a:rPr sz="4400" spc="-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lang="es-MX" sz="4400" spc="-10" dirty="0">
                <a:solidFill>
                  <a:srgbClr val="18BAD4"/>
                </a:solidFill>
                <a:latin typeface="Calibri"/>
                <a:cs typeface="Calibri"/>
              </a:rPr>
              <a:t>if compuesta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19" name="Google Shape;65;p9">
            <a:extLst>
              <a:ext uri="{FF2B5EF4-FFF2-40B4-BE49-F238E27FC236}">
                <a16:creationId xmlns:a16="http://schemas.microsoft.com/office/drawing/2014/main" id="{DD55D289-0BCE-4A13-8697-AACC8060C7AC}"/>
              </a:ext>
            </a:extLst>
          </p:cNvPr>
          <p:cNvSpPr txBox="1"/>
          <p:nvPr/>
        </p:nvSpPr>
        <p:spPr>
          <a:xfrm>
            <a:off x="1752599" y="2193038"/>
            <a:ext cx="3108187" cy="2023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590" marR="0" lvl="0" indent="0" algn="l" rtl="0">
              <a:buNone/>
            </a:pPr>
            <a:r>
              <a:rPr lang="en-US" sz="3200" b="1" dirty="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32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1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condición</a:t>
            </a:r>
            <a:r>
              <a:rPr lang="en-US" sz="32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3200" b="1" dirty="0">
              <a:solidFill>
                <a:schemeClr val="bg1"/>
              </a:solidFill>
            </a:endParaRPr>
          </a:p>
          <a:p>
            <a:pPr marL="745490" marR="0" lvl="0" indent="0" algn="l" rtl="0">
              <a:buNone/>
            </a:pPr>
            <a:r>
              <a:rPr lang="en-US" sz="32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código 1</a:t>
            </a:r>
          </a:p>
          <a:p>
            <a:pPr marL="21590" lvl="0"/>
            <a:r>
              <a:rPr lang="en-US" sz="3200" b="1" dirty="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else:</a:t>
            </a:r>
            <a:endParaRPr lang="en-US" sz="3200" b="1" dirty="0">
              <a:solidFill>
                <a:srgbClr val="92D050"/>
              </a:solidFill>
            </a:endParaRPr>
          </a:p>
          <a:p>
            <a:pPr marL="745490" lvl="0"/>
            <a:r>
              <a:rPr lang="en-US" sz="32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código 2 </a:t>
            </a:r>
            <a:endParaRPr lang="en-US" sz="3200" dirty="0">
              <a:solidFill>
                <a:schemeClr val="bg1"/>
              </a:solidFill>
            </a:endParaRPr>
          </a:p>
          <a:p>
            <a:pPr marL="74549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US" sz="3200" dirty="0">
              <a:solidFill>
                <a:schemeClr val="bg1"/>
              </a:solidFill>
            </a:endParaRPr>
          </a:p>
          <a:p>
            <a:pPr marL="74549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600" dirty="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1DD4DD73-824F-4D79-8002-0251F9532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5418" y="2303930"/>
            <a:ext cx="4358082" cy="181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326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ángulo 27">
            <a:extLst>
              <a:ext uri="{FF2B5EF4-FFF2-40B4-BE49-F238E27FC236}">
                <a16:creationId xmlns:a16="http://schemas.microsoft.com/office/drawing/2014/main" id="{A0381DFF-E6A5-492B-ABFE-F1384AC64533}"/>
              </a:ext>
            </a:extLst>
          </p:cNvPr>
          <p:cNvSpPr/>
          <p:nvPr/>
        </p:nvSpPr>
        <p:spPr>
          <a:xfrm>
            <a:off x="1828800" y="2038350"/>
            <a:ext cx="5791200" cy="20566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2298192" y="319706"/>
            <a:ext cx="5941071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25" dirty="0" err="1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400" spc="-20" dirty="0" err="1">
                <a:solidFill>
                  <a:srgbClr val="18BAD4"/>
                </a:solidFill>
                <a:latin typeface="Calibri"/>
                <a:cs typeface="Calibri"/>
              </a:rPr>
              <a:t>ondicional</a:t>
            </a:r>
            <a:r>
              <a:rPr sz="4400" spc="-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lang="es-MX" sz="4400" spc="-10" dirty="0">
                <a:solidFill>
                  <a:srgbClr val="18BAD4"/>
                </a:solidFill>
                <a:latin typeface="Calibri"/>
                <a:cs typeface="Calibri"/>
              </a:rPr>
              <a:t>if compuesta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70851" y="1408851"/>
            <a:ext cx="7130654" cy="33896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2094230">
              <a:spcAft>
                <a:spcPts val="1200"/>
              </a:spcAft>
            </a:pPr>
            <a:r>
              <a:rPr sz="2000" dirty="0" err="1">
                <a:solidFill>
                  <a:srgbClr val="C5DAEB"/>
                </a:solidFill>
                <a:cs typeface="Calibri"/>
              </a:rPr>
              <a:t>Ejemplo</a:t>
            </a:r>
            <a:r>
              <a:rPr sz="2000" dirty="0">
                <a:solidFill>
                  <a:srgbClr val="C5DAEB"/>
                </a:solidFill>
                <a:cs typeface="Calibri"/>
              </a:rPr>
              <a:t> de 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condicional compuesta:</a:t>
            </a:r>
            <a:endParaRPr sz="200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92304" y="2311640"/>
            <a:ext cx="5070495" cy="155550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3000"/>
              </a:lnSpc>
            </a:pPr>
            <a:r>
              <a:rPr lang="es-MX" b="1" dirty="0">
                <a:solidFill>
                  <a:schemeClr val="bg1"/>
                </a:solidFill>
                <a:latin typeface="Arial"/>
                <a:cs typeface="Arial"/>
              </a:rPr>
              <a:t>if x % 2 == 0:</a:t>
            </a:r>
          </a:p>
          <a:p>
            <a:pPr marL="12700">
              <a:lnSpc>
                <a:spcPts val="3000"/>
              </a:lnSpc>
            </a:pPr>
            <a:r>
              <a:rPr lang="es-MX" b="1" dirty="0">
                <a:solidFill>
                  <a:schemeClr val="bg1"/>
                </a:solidFill>
                <a:latin typeface="Arial"/>
                <a:cs typeface="Arial"/>
              </a:rPr>
              <a:t>	print (</a:t>
            </a:r>
            <a:r>
              <a:rPr lang="es-MX" b="1" dirty="0">
                <a:solidFill>
                  <a:srgbClr val="FFFFFF"/>
                </a:solidFill>
                <a:latin typeface="Arial"/>
                <a:cs typeface="Arial"/>
              </a:rPr>
              <a:t>"</a:t>
            </a:r>
            <a:r>
              <a:rPr lang="es-MX" b="1" dirty="0">
                <a:solidFill>
                  <a:schemeClr val="bg1"/>
                </a:solidFill>
                <a:latin typeface="Arial"/>
                <a:cs typeface="Arial"/>
              </a:rPr>
              <a:t>x es un número par</a:t>
            </a:r>
            <a:r>
              <a:rPr lang="es-MX" b="1" dirty="0">
                <a:solidFill>
                  <a:srgbClr val="FFFFFF"/>
                </a:solidFill>
                <a:latin typeface="Arial"/>
                <a:cs typeface="Arial"/>
              </a:rPr>
              <a:t>"</a:t>
            </a:r>
            <a:r>
              <a:rPr lang="es-MX" b="1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</a:p>
          <a:p>
            <a:pPr marL="12700">
              <a:lnSpc>
                <a:spcPts val="3000"/>
              </a:lnSpc>
            </a:pPr>
            <a:r>
              <a:rPr lang="es-MX" b="1" dirty="0">
                <a:solidFill>
                  <a:schemeClr val="bg1"/>
                </a:solidFill>
                <a:latin typeface="Arial"/>
                <a:cs typeface="Arial"/>
              </a:rPr>
              <a:t>else:</a:t>
            </a:r>
          </a:p>
          <a:p>
            <a:pPr marL="12700">
              <a:lnSpc>
                <a:spcPts val="3000"/>
              </a:lnSpc>
            </a:pPr>
            <a:r>
              <a:rPr lang="es-MX" b="1" dirty="0">
                <a:solidFill>
                  <a:srgbClr val="FFFFFF"/>
                </a:solidFill>
                <a:latin typeface="Arial"/>
                <a:cs typeface="Arial"/>
              </a:rPr>
              <a:t>	print ("x es un número impar")</a:t>
            </a:r>
          </a:p>
        </p:txBody>
      </p:sp>
      <p:sp>
        <p:nvSpPr>
          <p:cNvPr id="20" name="object 20"/>
          <p:cNvSpPr/>
          <p:nvPr/>
        </p:nvSpPr>
        <p:spPr>
          <a:xfrm>
            <a:off x="3733800" y="2374927"/>
            <a:ext cx="683387" cy="171151"/>
          </a:xfrm>
          <a:custGeom>
            <a:avLst/>
            <a:gdLst/>
            <a:ahLst/>
            <a:cxnLst/>
            <a:rect l="l" t="t" r="r" b="b"/>
            <a:pathLst>
              <a:path w="683387" h="171151">
                <a:moveTo>
                  <a:pt x="608291" y="85892"/>
                </a:moveTo>
                <a:lnTo>
                  <a:pt x="515050" y="142554"/>
                </a:lnTo>
                <a:lnTo>
                  <a:pt x="513262" y="153234"/>
                </a:lnTo>
                <a:lnTo>
                  <a:pt x="518458" y="166299"/>
                </a:lnTo>
                <a:lnTo>
                  <a:pt x="529180" y="171151"/>
                </a:lnTo>
                <a:lnTo>
                  <a:pt x="540893" y="168740"/>
                </a:lnTo>
                <a:lnTo>
                  <a:pt x="650754" y="104605"/>
                </a:lnTo>
                <a:lnTo>
                  <a:pt x="645668" y="104605"/>
                </a:lnTo>
                <a:lnTo>
                  <a:pt x="645668" y="102065"/>
                </a:lnTo>
                <a:lnTo>
                  <a:pt x="636016" y="102065"/>
                </a:lnTo>
                <a:lnTo>
                  <a:pt x="608291" y="85892"/>
                </a:lnTo>
                <a:close/>
              </a:path>
              <a:path w="683387" h="171151">
                <a:moveTo>
                  <a:pt x="575056" y="66505"/>
                </a:moveTo>
                <a:lnTo>
                  <a:pt x="0" y="66505"/>
                </a:lnTo>
                <a:lnTo>
                  <a:pt x="0" y="104605"/>
                </a:lnTo>
                <a:lnTo>
                  <a:pt x="577499" y="104605"/>
                </a:lnTo>
                <a:lnTo>
                  <a:pt x="608291" y="85892"/>
                </a:lnTo>
                <a:lnTo>
                  <a:pt x="575056" y="66505"/>
                </a:lnTo>
                <a:close/>
              </a:path>
              <a:path w="683387" h="171151">
                <a:moveTo>
                  <a:pt x="650754" y="66505"/>
                </a:moveTo>
                <a:lnTo>
                  <a:pt x="645668" y="66505"/>
                </a:lnTo>
                <a:lnTo>
                  <a:pt x="645668" y="104605"/>
                </a:lnTo>
                <a:lnTo>
                  <a:pt x="650754" y="104605"/>
                </a:lnTo>
                <a:lnTo>
                  <a:pt x="683387" y="85555"/>
                </a:lnTo>
                <a:lnTo>
                  <a:pt x="650754" y="66505"/>
                </a:lnTo>
                <a:close/>
              </a:path>
              <a:path w="683387" h="171151">
                <a:moveTo>
                  <a:pt x="636016" y="69045"/>
                </a:moveTo>
                <a:lnTo>
                  <a:pt x="608291" y="85892"/>
                </a:lnTo>
                <a:lnTo>
                  <a:pt x="636016" y="102065"/>
                </a:lnTo>
                <a:lnTo>
                  <a:pt x="636016" y="69045"/>
                </a:lnTo>
                <a:close/>
              </a:path>
              <a:path w="683387" h="171151">
                <a:moveTo>
                  <a:pt x="645668" y="69045"/>
                </a:moveTo>
                <a:lnTo>
                  <a:pt x="636016" y="69045"/>
                </a:lnTo>
                <a:lnTo>
                  <a:pt x="636016" y="102065"/>
                </a:lnTo>
                <a:lnTo>
                  <a:pt x="645668" y="102065"/>
                </a:lnTo>
                <a:lnTo>
                  <a:pt x="645668" y="69045"/>
                </a:lnTo>
                <a:close/>
              </a:path>
              <a:path w="683387" h="171151">
                <a:moveTo>
                  <a:pt x="532253" y="0"/>
                </a:moveTo>
                <a:lnTo>
                  <a:pt x="521814" y="3565"/>
                </a:lnTo>
                <a:lnTo>
                  <a:pt x="512687" y="14753"/>
                </a:lnTo>
                <a:lnTo>
                  <a:pt x="513777" y="26420"/>
                </a:lnTo>
                <a:lnTo>
                  <a:pt x="521716" y="35390"/>
                </a:lnTo>
                <a:lnTo>
                  <a:pt x="608291" y="85892"/>
                </a:lnTo>
                <a:lnTo>
                  <a:pt x="636016" y="69045"/>
                </a:lnTo>
                <a:lnTo>
                  <a:pt x="645668" y="69045"/>
                </a:lnTo>
                <a:lnTo>
                  <a:pt x="645668" y="66505"/>
                </a:lnTo>
                <a:lnTo>
                  <a:pt x="650754" y="66505"/>
                </a:lnTo>
                <a:lnTo>
                  <a:pt x="540893" y="2370"/>
                </a:lnTo>
                <a:lnTo>
                  <a:pt x="532253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 txBox="1"/>
          <p:nvPr/>
        </p:nvSpPr>
        <p:spPr>
          <a:xfrm>
            <a:off x="4486435" y="2346960"/>
            <a:ext cx="2663190" cy="2247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AFEF"/>
                </a:solidFill>
                <a:latin typeface="Arial"/>
                <a:cs typeface="Arial"/>
              </a:rPr>
              <a:t>Exp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r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es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ón</a:t>
            </a:r>
            <a:r>
              <a:rPr sz="1400" b="1" spc="-4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b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o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oleana:</a:t>
            </a:r>
            <a:r>
              <a:rPr sz="1400" b="1" spc="-4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co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n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dic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ón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2456" y="4869178"/>
            <a:ext cx="223012" cy="2240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11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9173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677610" y="459231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99795" y="2110232"/>
            <a:ext cx="5758405" cy="251891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z="2000" spc="-20" dirty="0">
                <a:solidFill>
                  <a:srgbClr val="C5DAEB"/>
                </a:solidFill>
                <a:cs typeface="Calibri"/>
              </a:rPr>
              <a:t>Despliega un mensaje donde diga si un alumno aprobó o reprobó un curso. 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z="2000" spc="-20" dirty="0">
                <a:solidFill>
                  <a:srgbClr val="C5DAEB"/>
                </a:solidFill>
                <a:cs typeface="Calibri"/>
              </a:rPr>
              <a:t>El usuario introduce las calificaciones de sus dos parciales. Las calificaciones van en el rango de 0 a 100. 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z="2000" spc="-20" dirty="0">
                <a:solidFill>
                  <a:srgbClr val="C5DAEB"/>
                </a:solidFill>
                <a:cs typeface="Calibri"/>
              </a:rPr>
              <a:t>La calificación final mínima aprobatoria es 70 y es el resultado del promedio de los dos parciales. 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670857" y="1551999"/>
            <a:ext cx="6108601" cy="5028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z="2000" spc="-20" dirty="0">
                <a:solidFill>
                  <a:srgbClr val="C5DAEB"/>
                </a:solidFill>
                <a:latin typeface="Calibri"/>
                <a:cs typeface="Calibri"/>
              </a:rPr>
              <a:t>Definir el algoritmo</a:t>
            </a:r>
            <a:r>
              <a:rPr lang="es-MX" sz="20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s-MX" sz="2000" spc="-20" dirty="0">
                <a:solidFill>
                  <a:srgbClr val="C5DAEB"/>
                </a:solidFill>
                <a:latin typeface="Calibri"/>
                <a:cs typeface="Calibri"/>
              </a:rPr>
              <a:t>y el programa en </a:t>
            </a:r>
            <a:r>
              <a:rPr lang="es-MX" sz="2000" b="1" spc="-20" dirty="0">
                <a:solidFill>
                  <a:srgbClr val="FFC000"/>
                </a:solidFill>
                <a:latin typeface="Calibri"/>
                <a:cs typeface="Calibri"/>
              </a:rPr>
              <a:t>Python</a:t>
            </a:r>
            <a:r>
              <a:rPr lang="es-MX" sz="2000" spc="-20" dirty="0">
                <a:solidFill>
                  <a:srgbClr val="C5DAEB"/>
                </a:solidFill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8" name="object 26">
            <a:extLst>
              <a:ext uri="{FF2B5EF4-FFF2-40B4-BE49-F238E27FC236}">
                <a16:creationId xmlns:a16="http://schemas.microsoft.com/office/drawing/2014/main" id="{2A77E13A-98FD-4F73-9CAC-B813657E1B4A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107B306D-BE4C-4135-91C0-7EC25E1CC2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5240" y="148948"/>
            <a:ext cx="1835102" cy="11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474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787752" y="266191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chemeClr val="bg1"/>
                </a:solidFill>
                <a:latin typeface="Calibri"/>
                <a:cs typeface="Calibri"/>
              </a:rPr>
              <a:t>Algoritmo</a:t>
            </a:r>
            <a:endParaRPr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7FE3A13B-DBB4-449A-B454-81AAB09D6EA8}"/>
              </a:ext>
            </a:extLst>
          </p:cNvPr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26">
            <a:extLst>
              <a:ext uri="{FF2B5EF4-FFF2-40B4-BE49-F238E27FC236}">
                <a16:creationId xmlns:a16="http://schemas.microsoft.com/office/drawing/2014/main" id="{D7317DB9-0440-474B-A9B5-A5549D54AC4D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13173249-7DF8-43BA-AE83-E97EF105511C}"/>
              </a:ext>
            </a:extLst>
          </p:cNvPr>
          <p:cNvSpPr txBox="1"/>
          <p:nvPr/>
        </p:nvSpPr>
        <p:spPr>
          <a:xfrm>
            <a:off x="2736389" y="1482852"/>
            <a:ext cx="4972686" cy="26776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MX" sz="2400" dirty="0"/>
              <a:t>Pedir el parcial 1 (p1)</a:t>
            </a:r>
          </a:p>
          <a:p>
            <a:pPr marL="342900" indent="-342900">
              <a:buAutoNum type="arabicPeriod"/>
            </a:pPr>
            <a:r>
              <a:rPr lang="es-MX" sz="2400" dirty="0"/>
              <a:t>Pedir el parcial 2 (p2)</a:t>
            </a:r>
          </a:p>
          <a:p>
            <a:pPr marL="342900" indent="-342900">
              <a:buAutoNum type="arabicPeriod"/>
            </a:pPr>
            <a:r>
              <a:rPr lang="es-MX" sz="2400" dirty="0"/>
              <a:t>promedio = (p1+p2)/2</a:t>
            </a:r>
          </a:p>
          <a:p>
            <a:pPr marL="342900" indent="-342900">
              <a:buAutoNum type="arabicPeriod"/>
            </a:pPr>
            <a:r>
              <a:rPr lang="es-MX" sz="2400" dirty="0"/>
              <a:t>Si (promedio &gt;= 70)</a:t>
            </a:r>
          </a:p>
          <a:p>
            <a:r>
              <a:rPr lang="es-MX" sz="2400" dirty="0"/>
              <a:t>    	Escribir(“Aprobado”)</a:t>
            </a:r>
          </a:p>
          <a:p>
            <a:r>
              <a:rPr lang="es-MX" sz="2400" dirty="0"/>
              <a:t>    SiNo</a:t>
            </a:r>
          </a:p>
          <a:p>
            <a:r>
              <a:rPr lang="es-MX" sz="2400" dirty="0"/>
              <a:t>    	Escribir(“Reprobado”)</a:t>
            </a:r>
          </a:p>
        </p:txBody>
      </p:sp>
    </p:spTree>
    <p:extLst>
      <p:ext uri="{BB962C8B-B14F-4D97-AF65-F5344CB8AC3E}">
        <p14:creationId xmlns:p14="http://schemas.microsoft.com/office/powerpoint/2010/main" val="2100447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>
            <a:extLst>
              <a:ext uri="{FF2B5EF4-FFF2-40B4-BE49-F238E27FC236}">
                <a16:creationId xmlns:a16="http://schemas.microsoft.com/office/drawing/2014/main" id="{D35E8957-E4C9-4A65-B3C9-52D2EE4A4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7752" y="1541486"/>
            <a:ext cx="5548333" cy="2351612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787752" y="266191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chemeClr val="bg1"/>
                </a:solidFill>
                <a:latin typeface="Calibri"/>
                <a:cs typeface="Calibri"/>
              </a:rPr>
              <a:t>Programa</a:t>
            </a:r>
            <a:endParaRPr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7FE3A13B-DBB4-449A-B454-81AAB09D6EA8}"/>
              </a:ext>
            </a:extLst>
          </p:cNvPr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26">
            <a:extLst>
              <a:ext uri="{FF2B5EF4-FFF2-40B4-BE49-F238E27FC236}">
                <a16:creationId xmlns:a16="http://schemas.microsoft.com/office/drawing/2014/main" id="{D7317DB9-0440-474B-A9B5-A5549D54AC4D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4E5724D4-90AE-4787-A1E3-FF116C9F13E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644" y="3465576"/>
            <a:ext cx="855044" cy="855044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3475704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747770" y="2265426"/>
            <a:ext cx="4457574" cy="5715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 err="1">
                <a:solidFill>
                  <a:srgbClr val="18BAD4"/>
                </a:solidFill>
                <a:latin typeface="Calibri"/>
                <a:cs typeface="Calibri"/>
              </a:rPr>
              <a:t>Condicional</a:t>
            </a: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 anidada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6812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1430625" y="1045464"/>
            <a:ext cx="7210456" cy="137570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spcAft>
                <a:spcPts val="600"/>
              </a:spcAft>
            </a:pPr>
            <a:r>
              <a:rPr lang="es-MX" b="1" dirty="0">
                <a:solidFill>
                  <a:srgbClr val="FFC000"/>
                </a:solidFill>
                <a:cs typeface="Calibri"/>
              </a:rPr>
              <a:t>Anidamiento: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Es la acción de que una estructura de decisión forme parte del código controlado de otra estructura.</a:t>
            </a:r>
          </a:p>
          <a:p>
            <a:pPr marL="12700" marR="12700" algn="just">
              <a:spcAft>
                <a:spcPts val="600"/>
              </a:spcAft>
            </a:pPr>
            <a:r>
              <a:rPr lang="es-MX" dirty="0">
                <a:solidFill>
                  <a:srgbClr val="C5DAEB"/>
                </a:solidFill>
                <a:cs typeface="Calibri"/>
              </a:rPr>
              <a:t>Puede ser que dentro de una estructura condicional exista otra y dentro de ésta otra más, etc. No hay límites en el anidamiento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92456" y="4869178"/>
            <a:ext cx="223012" cy="2240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13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7" name="object 14">
            <a:extLst>
              <a:ext uri="{FF2B5EF4-FFF2-40B4-BE49-F238E27FC236}">
                <a16:creationId xmlns:a16="http://schemas.microsoft.com/office/drawing/2014/main" id="{3377A7EF-D2C8-413B-A257-11F71BB5E82C}"/>
              </a:ext>
            </a:extLst>
          </p:cNvPr>
          <p:cNvSpPr txBox="1"/>
          <p:nvPr/>
        </p:nvSpPr>
        <p:spPr>
          <a:xfrm>
            <a:off x="2410912" y="113609"/>
            <a:ext cx="5782619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25" dirty="0" err="1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400" spc="-20" dirty="0" err="1">
                <a:solidFill>
                  <a:srgbClr val="18BAD4"/>
                </a:solidFill>
                <a:latin typeface="Calibri"/>
                <a:cs typeface="Calibri"/>
              </a:rPr>
              <a:t>ondicional</a:t>
            </a:r>
            <a:r>
              <a:rPr sz="4400" spc="-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lang="es-MX" sz="4400" spc="-10" dirty="0">
                <a:solidFill>
                  <a:srgbClr val="18BAD4"/>
                </a:solidFill>
                <a:latin typeface="Calibri"/>
                <a:cs typeface="Calibri"/>
              </a:rPr>
              <a:t>if anidada</a:t>
            </a:r>
            <a:endParaRPr sz="4400" dirty="0">
              <a:latin typeface="Calibri"/>
              <a:cs typeface="Calibri"/>
            </a:endParaRP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5A4BA28A-85E1-4ACA-BB6B-2AFDB2B20E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2366727"/>
            <a:ext cx="6172200" cy="249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431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1639024" y="1096532"/>
            <a:ext cx="6846555" cy="59435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spcAft>
                <a:spcPts val="6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La estructura de una condicional anidada en Python puede tener la siguiente forma: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92455" y="4869178"/>
            <a:ext cx="244349" cy="2240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14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7" name="object 14">
            <a:extLst>
              <a:ext uri="{FF2B5EF4-FFF2-40B4-BE49-F238E27FC236}">
                <a16:creationId xmlns:a16="http://schemas.microsoft.com/office/drawing/2014/main" id="{3377A7EF-D2C8-413B-A257-11F71BB5E82C}"/>
              </a:ext>
            </a:extLst>
          </p:cNvPr>
          <p:cNvSpPr txBox="1"/>
          <p:nvPr/>
        </p:nvSpPr>
        <p:spPr>
          <a:xfrm>
            <a:off x="2472846" y="259651"/>
            <a:ext cx="6070655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25" dirty="0" err="1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400" spc="-20" dirty="0" err="1">
                <a:solidFill>
                  <a:srgbClr val="18BAD4"/>
                </a:solidFill>
                <a:latin typeface="Calibri"/>
                <a:cs typeface="Calibri"/>
              </a:rPr>
              <a:t>ondicional</a:t>
            </a:r>
            <a:r>
              <a:rPr sz="4400" spc="-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lang="es-MX" sz="4400" spc="-10" dirty="0">
                <a:solidFill>
                  <a:srgbClr val="18BAD4"/>
                </a:solidFill>
                <a:latin typeface="Calibri"/>
                <a:cs typeface="Calibri"/>
              </a:rPr>
              <a:t>if anidada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19" name="Google Shape;65;p9">
            <a:extLst>
              <a:ext uri="{FF2B5EF4-FFF2-40B4-BE49-F238E27FC236}">
                <a16:creationId xmlns:a16="http://schemas.microsoft.com/office/drawing/2014/main" id="{DD55D289-0BCE-4A13-8697-AACC8060C7AC}"/>
              </a:ext>
            </a:extLst>
          </p:cNvPr>
          <p:cNvSpPr txBox="1"/>
          <p:nvPr/>
        </p:nvSpPr>
        <p:spPr>
          <a:xfrm>
            <a:off x="1640954" y="2009791"/>
            <a:ext cx="2674864" cy="2314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590" marR="0" lvl="0" indent="0" algn="l" rtl="0">
              <a:buNone/>
            </a:pPr>
            <a:r>
              <a:rPr lang="en-US" sz="2400" b="1" dirty="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24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condición 1</a:t>
            </a:r>
            <a:r>
              <a:rPr lang="en-US" sz="24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400" b="1" dirty="0">
              <a:solidFill>
                <a:schemeClr val="bg1"/>
              </a:solidFill>
            </a:endParaRPr>
          </a:p>
          <a:p>
            <a:pPr marL="745490" marR="0" lvl="0" indent="0" algn="l" rtl="0">
              <a:buNone/>
            </a:pPr>
            <a:r>
              <a:rPr lang="en-US" sz="24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código 1</a:t>
            </a:r>
          </a:p>
          <a:p>
            <a:pPr marL="21590" lvl="0"/>
            <a:r>
              <a:rPr lang="en-US" sz="2400" b="1" dirty="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elif </a:t>
            </a:r>
            <a:r>
              <a:rPr lang="en-US" sz="2400" b="1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condición 2</a:t>
            </a:r>
            <a:r>
              <a:rPr lang="en-US" sz="24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lang="en-US" sz="2400" b="1" dirty="0">
              <a:solidFill>
                <a:srgbClr val="92D050"/>
              </a:solidFill>
            </a:endParaRPr>
          </a:p>
          <a:p>
            <a:pPr marL="745490" lvl="0"/>
            <a:r>
              <a:rPr lang="en-US" sz="24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código 2 </a:t>
            </a:r>
          </a:p>
          <a:p>
            <a:pPr marL="21590" lvl="0"/>
            <a:r>
              <a:rPr lang="en-US" sz="2400" b="1" dirty="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else:</a:t>
            </a:r>
            <a:endParaRPr lang="en-US" sz="2400" b="1" dirty="0">
              <a:solidFill>
                <a:srgbClr val="92D050"/>
              </a:solidFill>
            </a:endParaRPr>
          </a:p>
          <a:p>
            <a:pPr marL="745490" lvl="0"/>
            <a:r>
              <a:rPr lang="en-US" sz="24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código 3 </a:t>
            </a:r>
            <a:endParaRPr lang="en-US" sz="2400" dirty="0">
              <a:solidFill>
                <a:schemeClr val="bg1"/>
              </a:solidFill>
            </a:endParaRPr>
          </a:p>
          <a:p>
            <a:pPr marL="74549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US" sz="2400" dirty="0">
              <a:solidFill>
                <a:schemeClr val="bg1"/>
              </a:solidFill>
            </a:endParaRPr>
          </a:p>
          <a:p>
            <a:pPr marL="74549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47CEBC3-07FD-4932-936F-C637B38C66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5818" y="2203284"/>
            <a:ext cx="4549290" cy="183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807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3124200" y="260236"/>
            <a:ext cx="3289618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25" dirty="0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400" spc="-20" dirty="0">
                <a:solidFill>
                  <a:srgbClr val="18BAD4"/>
                </a:solidFill>
                <a:latin typeface="Calibri"/>
                <a:cs typeface="Calibri"/>
              </a:rPr>
              <a:t>ondicional</a:t>
            </a:r>
            <a:r>
              <a:rPr sz="4400" spc="-10" dirty="0">
                <a:solidFill>
                  <a:srgbClr val="18BAD4"/>
                </a:solidFill>
                <a:latin typeface="Calibri"/>
                <a:cs typeface="Calibri"/>
              </a:rPr>
              <a:t> if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08299" y="1228497"/>
            <a:ext cx="6577867" cy="29876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ts val="3000"/>
              </a:lnSpc>
              <a:spcAft>
                <a:spcPts val="12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Es </a:t>
            </a:r>
            <a:r>
              <a:rPr lang="es-MX" sz="2000" dirty="0">
                <a:solidFill>
                  <a:srgbClr val="C5DAEB"/>
                </a:solidFill>
                <a:cs typeface="Calibri"/>
                <a:sym typeface="Georgia"/>
              </a:rPr>
              <a:t>la estructura de código en la cual una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  <a:sym typeface="Georgia"/>
              </a:rPr>
              <a:t>condición </a:t>
            </a:r>
            <a:r>
              <a:rPr lang="es-MX" sz="2000" b="1" i="1" dirty="0">
                <a:solidFill>
                  <a:schemeClr val="accent6">
                    <a:lumMod val="75000"/>
                  </a:schemeClr>
                </a:solidFill>
                <a:cs typeface="Calibri"/>
                <a:sym typeface="Georgia"/>
              </a:rPr>
              <a:t>(expresión lógica)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  <a:sym typeface="Georgia"/>
              </a:rPr>
              <a:t> </a:t>
            </a:r>
            <a:r>
              <a:rPr lang="es-MX" sz="2000" dirty="0">
                <a:solidFill>
                  <a:srgbClr val="C5DAEB"/>
                </a:solidFill>
                <a:cs typeface="Calibri"/>
                <a:sym typeface="Georgia"/>
              </a:rPr>
              <a:t>determina la ejecución de un bloque de código por única vez.</a:t>
            </a:r>
          </a:p>
          <a:p>
            <a:pPr marL="12700" marR="12700" algn="just">
              <a:spcAft>
                <a:spcPts val="12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  <a:sym typeface="Georgia"/>
              </a:rPr>
              <a:t>Esta estructura puede ser de tres tipos: </a:t>
            </a:r>
          </a:p>
          <a:p>
            <a:pPr marL="469900" marR="12700" indent="-457200" algn="just">
              <a:spcAft>
                <a:spcPts val="1200"/>
              </a:spcAft>
              <a:buFont typeface="+mj-lt"/>
              <a:buAutoNum type="arabicPeriod"/>
            </a:pPr>
            <a:r>
              <a:rPr lang="es-MX" sz="2000" dirty="0">
                <a:solidFill>
                  <a:srgbClr val="C5DAEB"/>
                </a:solidFill>
                <a:cs typeface="Calibri"/>
                <a:sym typeface="Georgia"/>
              </a:rPr>
              <a:t>Condicional simple</a:t>
            </a:r>
          </a:p>
          <a:p>
            <a:pPr marL="469900" marR="12700" indent="-457200" algn="just">
              <a:spcAft>
                <a:spcPts val="1200"/>
              </a:spcAft>
              <a:buFont typeface="+mj-lt"/>
              <a:buAutoNum type="arabicPeriod"/>
            </a:pPr>
            <a:r>
              <a:rPr lang="es-MX" sz="2000" dirty="0">
                <a:solidFill>
                  <a:srgbClr val="C5DAEB"/>
                </a:solidFill>
                <a:cs typeface="Calibri"/>
                <a:sym typeface="Georgia"/>
              </a:rPr>
              <a:t>Condicional compuesta</a:t>
            </a:r>
          </a:p>
          <a:p>
            <a:pPr marL="469900" marR="12700" indent="-457200" algn="just">
              <a:spcAft>
                <a:spcPts val="1200"/>
              </a:spcAft>
              <a:buFont typeface="+mj-lt"/>
              <a:buAutoNum type="arabicPeriod"/>
            </a:pPr>
            <a:r>
              <a:rPr lang="es-MX" sz="2000" dirty="0">
                <a:solidFill>
                  <a:srgbClr val="C5DAEB"/>
                </a:solidFill>
                <a:cs typeface="Calibri"/>
                <a:sym typeface="Georgia"/>
              </a:rPr>
              <a:t>Condicional anidada</a:t>
            </a:r>
            <a:endParaRPr sz="200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2456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2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86052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677610" y="459231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99795" y="2110232"/>
            <a:ext cx="4691605" cy="114731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z="2000" spc="-20" dirty="0">
                <a:solidFill>
                  <a:srgbClr val="C5DAEB"/>
                </a:solidFill>
                <a:cs typeface="Calibri"/>
              </a:rPr>
              <a:t>Despliega un mensaje que diga si un número dado por el usuario es positivo, negativo o cero.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670857" y="1551999"/>
            <a:ext cx="6108601" cy="5028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z="2000" spc="-20" dirty="0">
                <a:solidFill>
                  <a:srgbClr val="C5DAEB"/>
                </a:solidFill>
                <a:latin typeface="Calibri"/>
                <a:cs typeface="Calibri"/>
              </a:rPr>
              <a:t>Definir el algoritmo</a:t>
            </a:r>
            <a:r>
              <a:rPr lang="es-MX" sz="20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s-MX" sz="2000" spc="-20" dirty="0">
                <a:solidFill>
                  <a:srgbClr val="C5DAEB"/>
                </a:solidFill>
                <a:latin typeface="Calibri"/>
                <a:cs typeface="Calibri"/>
              </a:rPr>
              <a:t>y el programa en </a:t>
            </a:r>
            <a:r>
              <a:rPr lang="es-MX" sz="2000" b="1" spc="-20" dirty="0">
                <a:solidFill>
                  <a:srgbClr val="FFC000"/>
                </a:solidFill>
                <a:latin typeface="Calibri"/>
                <a:cs typeface="Calibri"/>
              </a:rPr>
              <a:t>Python</a:t>
            </a:r>
            <a:r>
              <a:rPr lang="es-MX" sz="2000" spc="-20" dirty="0">
                <a:solidFill>
                  <a:srgbClr val="C5DAEB"/>
                </a:solidFill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8" name="object 26">
            <a:extLst>
              <a:ext uri="{FF2B5EF4-FFF2-40B4-BE49-F238E27FC236}">
                <a16:creationId xmlns:a16="http://schemas.microsoft.com/office/drawing/2014/main" id="{2A77E13A-98FD-4F73-9CAC-B813657E1B4A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107B306D-BE4C-4135-91C0-7EC25E1CC2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3600" y="3240121"/>
            <a:ext cx="2316453" cy="144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788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787752" y="266191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chemeClr val="bg1"/>
                </a:solidFill>
                <a:latin typeface="Calibri"/>
                <a:cs typeface="Calibri"/>
              </a:rPr>
              <a:t>Algoritmo</a:t>
            </a:r>
            <a:endParaRPr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7FE3A13B-DBB4-449A-B454-81AAB09D6EA8}"/>
              </a:ext>
            </a:extLst>
          </p:cNvPr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26">
            <a:extLst>
              <a:ext uri="{FF2B5EF4-FFF2-40B4-BE49-F238E27FC236}">
                <a16:creationId xmlns:a16="http://schemas.microsoft.com/office/drawing/2014/main" id="{D7317DB9-0440-474B-A9B5-A5549D54AC4D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13173249-7DF8-43BA-AE83-E97EF105511C}"/>
              </a:ext>
            </a:extLst>
          </p:cNvPr>
          <p:cNvSpPr txBox="1"/>
          <p:nvPr/>
        </p:nvSpPr>
        <p:spPr>
          <a:xfrm>
            <a:off x="2736389" y="1482852"/>
            <a:ext cx="5986988" cy="30469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MX" sz="2400" dirty="0"/>
              <a:t>Pedir un número (x)</a:t>
            </a:r>
          </a:p>
          <a:p>
            <a:pPr marL="342900" indent="-342900">
              <a:buAutoNum type="arabicPeriod"/>
            </a:pPr>
            <a:r>
              <a:rPr lang="es-MX" sz="2400" dirty="0"/>
              <a:t>Si x &gt; 0</a:t>
            </a:r>
          </a:p>
          <a:p>
            <a:r>
              <a:rPr lang="es-MX" sz="2400" dirty="0"/>
              <a:t>    	Escribir(“x es un número positivo”)</a:t>
            </a:r>
          </a:p>
          <a:p>
            <a:r>
              <a:rPr lang="es-MX" sz="2400" dirty="0"/>
              <a:t>    SiNo</a:t>
            </a:r>
          </a:p>
          <a:p>
            <a:r>
              <a:rPr lang="es-MX" sz="2400" dirty="0"/>
              <a:t>        Si x &lt; 0</a:t>
            </a:r>
          </a:p>
          <a:p>
            <a:r>
              <a:rPr lang="es-MX" sz="2400" dirty="0"/>
              <a:t>             Escribir(“x es un número negativo”)</a:t>
            </a:r>
          </a:p>
          <a:p>
            <a:r>
              <a:rPr lang="es-MX" sz="2400" dirty="0"/>
              <a:t>        SiNo</a:t>
            </a:r>
          </a:p>
          <a:p>
            <a:r>
              <a:rPr lang="es-MX" sz="2400" dirty="0"/>
              <a:t>    	Escribir(“x es cero”)</a:t>
            </a:r>
          </a:p>
        </p:txBody>
      </p:sp>
    </p:spTree>
    <p:extLst>
      <p:ext uri="{BB962C8B-B14F-4D97-AF65-F5344CB8AC3E}">
        <p14:creationId xmlns:p14="http://schemas.microsoft.com/office/powerpoint/2010/main" val="3462819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 txBox="1"/>
          <p:nvPr/>
        </p:nvSpPr>
        <p:spPr>
          <a:xfrm>
            <a:off x="92455" y="4869178"/>
            <a:ext cx="244349" cy="2453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15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6" name="object 40">
            <a:extLst>
              <a:ext uri="{FF2B5EF4-FFF2-40B4-BE49-F238E27FC236}">
                <a16:creationId xmlns:a16="http://schemas.microsoft.com/office/drawing/2014/main" id="{1079DBFA-D193-48A1-B13C-A53F8DA4328A}"/>
              </a:ext>
            </a:extLst>
          </p:cNvPr>
          <p:cNvSpPr/>
          <p:nvPr/>
        </p:nvSpPr>
        <p:spPr>
          <a:xfrm>
            <a:off x="4316678" y="2991084"/>
            <a:ext cx="858774" cy="6774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49">
            <a:extLst>
              <a:ext uri="{FF2B5EF4-FFF2-40B4-BE49-F238E27FC236}">
                <a16:creationId xmlns:a16="http://schemas.microsoft.com/office/drawing/2014/main" id="{1DA0AFE1-4300-4AAB-BE71-0CE3275A38E6}"/>
              </a:ext>
            </a:extLst>
          </p:cNvPr>
          <p:cNvSpPr txBox="1"/>
          <p:nvPr/>
        </p:nvSpPr>
        <p:spPr>
          <a:xfrm>
            <a:off x="1677427" y="1913371"/>
            <a:ext cx="6137275" cy="22047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0" dirty="0">
                <a:solidFill>
                  <a:srgbClr val="FFFFFF"/>
                </a:solidFill>
                <a:latin typeface="Arial"/>
                <a:cs typeface="Arial"/>
              </a:rPr>
              <a:t>x &gt;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0" dirty="0">
                <a:solidFill>
                  <a:srgbClr val="FFFFFF"/>
                </a:solidFill>
                <a:latin typeface="Arial"/>
                <a:cs typeface="Arial"/>
              </a:rPr>
              <a:t>0:</a:t>
            </a:r>
            <a:endParaRPr sz="2400" dirty="0">
              <a:latin typeface="Arial"/>
              <a:cs typeface="Arial"/>
            </a:endParaRPr>
          </a:p>
          <a:p>
            <a:pPr marL="12700" marR="95885" indent="914400">
              <a:lnSpc>
                <a:spcPct val="100000"/>
              </a:lnSpc>
              <a:tabLst>
                <a:tab pos="622300" algn="l"/>
              </a:tabLst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print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lang="es-MX" sz="2400" b="1" spc="5" dirty="0">
                <a:solidFill>
                  <a:srgbClr val="FFFFFF"/>
                </a:solidFill>
                <a:latin typeface="Arial"/>
                <a:cs typeface="Arial"/>
              </a:rPr>
              <a:t>"x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spc="0" dirty="0">
                <a:solidFill>
                  <a:srgbClr val="FFFFFF"/>
                </a:solidFill>
                <a:latin typeface="Arial"/>
                <a:cs typeface="Arial"/>
              </a:rPr>
              <a:t>s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400" b="1" spc="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0" dirty="0" err="1">
                <a:solidFill>
                  <a:srgbClr val="FFFFFF"/>
                </a:solidFill>
                <a:latin typeface="Arial"/>
                <a:cs typeface="Arial"/>
              </a:rPr>
              <a:t>número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0" dirty="0" err="1">
                <a:solidFill>
                  <a:srgbClr val="FFFFFF"/>
                </a:solidFill>
                <a:latin typeface="Arial"/>
                <a:cs typeface="Arial"/>
              </a:rPr>
              <a:t>positiv</a:t>
            </a:r>
            <a:r>
              <a:rPr sz="2400" b="1" spc="-5" dirty="0" err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lang="es-MX" sz="2400" b="1" spc="0" dirty="0">
                <a:solidFill>
                  <a:srgbClr val="FFFFFF"/>
                </a:solidFill>
                <a:latin typeface="Arial"/>
                <a:cs typeface="Arial"/>
              </a:rPr>
              <a:t>"</a:t>
            </a:r>
            <a:r>
              <a:rPr sz="2400" b="1" spc="0" dirty="0">
                <a:solidFill>
                  <a:srgbClr val="FFFFFF"/>
                </a:solidFill>
                <a:latin typeface="Arial"/>
                <a:cs typeface="Arial"/>
              </a:rPr>
              <a:t>) elif	x&lt;0:</a:t>
            </a:r>
            <a:endParaRPr sz="240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print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lang="es-MX" sz="2400" b="1" spc="0" dirty="0">
                <a:solidFill>
                  <a:srgbClr val="FFFFFF"/>
                </a:solidFill>
                <a:latin typeface="Arial"/>
                <a:cs typeface="Arial"/>
              </a:rPr>
              <a:t>"x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spc="0" dirty="0">
                <a:solidFill>
                  <a:srgbClr val="FFFFFF"/>
                </a:solidFill>
                <a:latin typeface="Arial"/>
                <a:cs typeface="Arial"/>
              </a:rPr>
              <a:t>s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400" b="1" spc="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0" dirty="0" err="1">
                <a:solidFill>
                  <a:srgbClr val="FFFFFF"/>
                </a:solidFill>
                <a:latin typeface="Arial"/>
                <a:cs typeface="Arial"/>
              </a:rPr>
              <a:t>número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0" dirty="0" err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b="1" spc="-10" dirty="0" err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spc="0" dirty="0" err="1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400" b="1" spc="-10" dirty="0" err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b="1" spc="0" dirty="0" err="1">
                <a:solidFill>
                  <a:srgbClr val="FFFFFF"/>
                </a:solidFill>
                <a:latin typeface="Arial"/>
                <a:cs typeface="Arial"/>
              </a:rPr>
              <a:t>tiv</a:t>
            </a:r>
            <a:r>
              <a:rPr sz="2400" b="1" spc="-5" dirty="0" err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lang="es-MX" sz="2400" b="1" spc="-5" dirty="0">
                <a:solidFill>
                  <a:srgbClr val="FFFFFF"/>
                </a:solidFill>
                <a:latin typeface="Arial"/>
                <a:cs typeface="Arial"/>
              </a:rPr>
              <a:t>"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else:</a:t>
            </a:r>
            <a:endParaRPr sz="240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tabLst>
                <a:tab pos="3044190" algn="l"/>
              </a:tabLst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print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lang="es-MX" sz="2400" b="1" spc="5" dirty="0">
                <a:solidFill>
                  <a:srgbClr val="FFFFFF"/>
                </a:solidFill>
                <a:latin typeface="Arial"/>
                <a:cs typeface="Arial"/>
              </a:rPr>
              <a:t>"x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spc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lang="es-MX" sz="2400" b="1" spc="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0" dirty="0">
                <a:solidFill>
                  <a:srgbClr val="FFFFFF"/>
                </a:solidFill>
                <a:latin typeface="Arial"/>
                <a:cs typeface="Arial"/>
              </a:rPr>
              <a:t>cero</a:t>
            </a:r>
            <a:r>
              <a:rPr lang="es-MX" sz="2400" b="1" spc="0" dirty="0">
                <a:solidFill>
                  <a:srgbClr val="FFFFFF"/>
                </a:solidFill>
                <a:latin typeface="Arial"/>
                <a:cs typeface="Arial"/>
              </a:rPr>
              <a:t>"</a:t>
            </a:r>
            <a:r>
              <a:rPr sz="2400" b="1" spc="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E6D1B845-2AC6-4F1D-B137-9CC8A293170C}"/>
              </a:ext>
            </a:extLst>
          </p:cNvPr>
          <p:cNvSpPr/>
          <p:nvPr/>
        </p:nvSpPr>
        <p:spPr>
          <a:xfrm>
            <a:off x="1427706" y="1733550"/>
            <a:ext cx="6328615" cy="2564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0" name="object 20">
            <a:extLst>
              <a:ext uri="{FF2B5EF4-FFF2-40B4-BE49-F238E27FC236}">
                <a16:creationId xmlns:a16="http://schemas.microsoft.com/office/drawing/2014/main" id="{34630863-6A00-4F5A-ACE3-0B4AC532ED72}"/>
              </a:ext>
            </a:extLst>
          </p:cNvPr>
          <p:cNvSpPr/>
          <p:nvPr/>
        </p:nvSpPr>
        <p:spPr>
          <a:xfrm>
            <a:off x="2950855" y="2033418"/>
            <a:ext cx="683387" cy="171151"/>
          </a:xfrm>
          <a:custGeom>
            <a:avLst/>
            <a:gdLst/>
            <a:ahLst/>
            <a:cxnLst/>
            <a:rect l="l" t="t" r="r" b="b"/>
            <a:pathLst>
              <a:path w="683387" h="171151">
                <a:moveTo>
                  <a:pt x="608291" y="85892"/>
                </a:moveTo>
                <a:lnTo>
                  <a:pt x="515050" y="142554"/>
                </a:lnTo>
                <a:lnTo>
                  <a:pt x="513262" y="153234"/>
                </a:lnTo>
                <a:lnTo>
                  <a:pt x="518458" y="166299"/>
                </a:lnTo>
                <a:lnTo>
                  <a:pt x="529180" y="171151"/>
                </a:lnTo>
                <a:lnTo>
                  <a:pt x="540893" y="168740"/>
                </a:lnTo>
                <a:lnTo>
                  <a:pt x="650754" y="104605"/>
                </a:lnTo>
                <a:lnTo>
                  <a:pt x="645668" y="104605"/>
                </a:lnTo>
                <a:lnTo>
                  <a:pt x="645668" y="102065"/>
                </a:lnTo>
                <a:lnTo>
                  <a:pt x="636016" y="102065"/>
                </a:lnTo>
                <a:lnTo>
                  <a:pt x="608291" y="85892"/>
                </a:lnTo>
                <a:close/>
              </a:path>
              <a:path w="683387" h="171151">
                <a:moveTo>
                  <a:pt x="575056" y="66505"/>
                </a:moveTo>
                <a:lnTo>
                  <a:pt x="0" y="66505"/>
                </a:lnTo>
                <a:lnTo>
                  <a:pt x="0" y="104605"/>
                </a:lnTo>
                <a:lnTo>
                  <a:pt x="577499" y="104605"/>
                </a:lnTo>
                <a:lnTo>
                  <a:pt x="608291" y="85892"/>
                </a:lnTo>
                <a:lnTo>
                  <a:pt x="575056" y="66505"/>
                </a:lnTo>
                <a:close/>
              </a:path>
              <a:path w="683387" h="171151">
                <a:moveTo>
                  <a:pt x="650754" y="66505"/>
                </a:moveTo>
                <a:lnTo>
                  <a:pt x="645668" y="66505"/>
                </a:lnTo>
                <a:lnTo>
                  <a:pt x="645668" y="104605"/>
                </a:lnTo>
                <a:lnTo>
                  <a:pt x="650754" y="104605"/>
                </a:lnTo>
                <a:lnTo>
                  <a:pt x="683387" y="85555"/>
                </a:lnTo>
                <a:lnTo>
                  <a:pt x="650754" y="66505"/>
                </a:lnTo>
                <a:close/>
              </a:path>
              <a:path w="683387" h="171151">
                <a:moveTo>
                  <a:pt x="636016" y="69045"/>
                </a:moveTo>
                <a:lnTo>
                  <a:pt x="608291" y="85892"/>
                </a:lnTo>
                <a:lnTo>
                  <a:pt x="636016" y="102065"/>
                </a:lnTo>
                <a:lnTo>
                  <a:pt x="636016" y="69045"/>
                </a:lnTo>
                <a:close/>
              </a:path>
              <a:path w="683387" h="171151">
                <a:moveTo>
                  <a:pt x="645668" y="69045"/>
                </a:moveTo>
                <a:lnTo>
                  <a:pt x="636016" y="69045"/>
                </a:lnTo>
                <a:lnTo>
                  <a:pt x="636016" y="102065"/>
                </a:lnTo>
                <a:lnTo>
                  <a:pt x="645668" y="102065"/>
                </a:lnTo>
                <a:lnTo>
                  <a:pt x="645668" y="69045"/>
                </a:lnTo>
                <a:close/>
              </a:path>
              <a:path w="683387" h="171151">
                <a:moveTo>
                  <a:pt x="532253" y="0"/>
                </a:moveTo>
                <a:lnTo>
                  <a:pt x="521814" y="3565"/>
                </a:lnTo>
                <a:lnTo>
                  <a:pt x="512687" y="14753"/>
                </a:lnTo>
                <a:lnTo>
                  <a:pt x="513777" y="26420"/>
                </a:lnTo>
                <a:lnTo>
                  <a:pt x="521716" y="35390"/>
                </a:lnTo>
                <a:lnTo>
                  <a:pt x="608291" y="85892"/>
                </a:lnTo>
                <a:lnTo>
                  <a:pt x="636016" y="69045"/>
                </a:lnTo>
                <a:lnTo>
                  <a:pt x="645668" y="69045"/>
                </a:lnTo>
                <a:lnTo>
                  <a:pt x="645668" y="66505"/>
                </a:lnTo>
                <a:lnTo>
                  <a:pt x="650754" y="66505"/>
                </a:lnTo>
                <a:lnTo>
                  <a:pt x="540893" y="2370"/>
                </a:lnTo>
                <a:lnTo>
                  <a:pt x="532253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22">
            <a:extLst>
              <a:ext uri="{FF2B5EF4-FFF2-40B4-BE49-F238E27FC236}">
                <a16:creationId xmlns:a16="http://schemas.microsoft.com/office/drawing/2014/main" id="{BDEFE7D2-5487-4381-9B5B-707F174CACB1}"/>
              </a:ext>
            </a:extLst>
          </p:cNvPr>
          <p:cNvSpPr txBox="1"/>
          <p:nvPr/>
        </p:nvSpPr>
        <p:spPr>
          <a:xfrm>
            <a:off x="3703489" y="2005451"/>
            <a:ext cx="2953333" cy="19911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AFEF"/>
                </a:solidFill>
                <a:latin typeface="Arial"/>
                <a:cs typeface="Arial"/>
              </a:rPr>
              <a:t>Exp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r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es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ón</a:t>
            </a:r>
            <a:r>
              <a:rPr sz="1400" b="1" spc="-4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b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o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oleana:</a:t>
            </a:r>
            <a:r>
              <a:rPr sz="1400" b="1" spc="-4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FFC000"/>
                </a:solidFill>
                <a:latin typeface="Arial"/>
                <a:cs typeface="Arial"/>
              </a:rPr>
              <a:t>co</a:t>
            </a:r>
            <a:r>
              <a:rPr sz="1400" b="1" spc="-10" dirty="0">
                <a:solidFill>
                  <a:srgbClr val="FFC000"/>
                </a:solidFill>
                <a:latin typeface="Arial"/>
                <a:cs typeface="Arial"/>
              </a:rPr>
              <a:t>n</a:t>
            </a:r>
            <a:r>
              <a:rPr sz="1400" b="1" spc="0" dirty="0">
                <a:solidFill>
                  <a:srgbClr val="FFC000"/>
                </a:solidFill>
                <a:latin typeface="Arial"/>
                <a:cs typeface="Arial"/>
              </a:rPr>
              <a:t>dic</a:t>
            </a:r>
            <a:r>
              <a:rPr sz="1400" b="1" spc="5" dirty="0">
                <a:solidFill>
                  <a:srgbClr val="FFC000"/>
                </a:solidFill>
                <a:latin typeface="Arial"/>
                <a:cs typeface="Arial"/>
              </a:rPr>
              <a:t>i</a:t>
            </a:r>
            <a:r>
              <a:rPr sz="1400" b="1" spc="0" dirty="0">
                <a:solidFill>
                  <a:srgbClr val="FFC000"/>
                </a:solidFill>
                <a:latin typeface="Arial"/>
                <a:cs typeface="Arial"/>
              </a:rPr>
              <a:t>ón</a:t>
            </a:r>
            <a:r>
              <a:rPr lang="es-MX" sz="1400" b="1" spc="0" dirty="0">
                <a:solidFill>
                  <a:srgbClr val="FFC000"/>
                </a:solidFill>
                <a:latin typeface="Arial"/>
                <a:cs typeface="Arial"/>
              </a:rPr>
              <a:t> 1</a:t>
            </a:r>
            <a:endParaRPr sz="1400" dirty="0">
              <a:solidFill>
                <a:srgbClr val="FFC000"/>
              </a:solidFill>
              <a:latin typeface="Arial"/>
              <a:cs typeface="Arial"/>
            </a:endParaRPr>
          </a:p>
        </p:txBody>
      </p:sp>
      <p:sp>
        <p:nvSpPr>
          <p:cNvPr id="32" name="object 20">
            <a:extLst>
              <a:ext uri="{FF2B5EF4-FFF2-40B4-BE49-F238E27FC236}">
                <a16:creationId xmlns:a16="http://schemas.microsoft.com/office/drawing/2014/main" id="{1C4F8A90-8501-402A-80D7-289BAAC073D8}"/>
              </a:ext>
            </a:extLst>
          </p:cNvPr>
          <p:cNvSpPr/>
          <p:nvPr/>
        </p:nvSpPr>
        <p:spPr>
          <a:xfrm>
            <a:off x="3169329" y="2787544"/>
            <a:ext cx="683387" cy="171151"/>
          </a:xfrm>
          <a:custGeom>
            <a:avLst/>
            <a:gdLst/>
            <a:ahLst/>
            <a:cxnLst/>
            <a:rect l="l" t="t" r="r" b="b"/>
            <a:pathLst>
              <a:path w="683387" h="171151">
                <a:moveTo>
                  <a:pt x="608291" y="85892"/>
                </a:moveTo>
                <a:lnTo>
                  <a:pt x="515050" y="142554"/>
                </a:lnTo>
                <a:lnTo>
                  <a:pt x="513262" y="153234"/>
                </a:lnTo>
                <a:lnTo>
                  <a:pt x="518458" y="166299"/>
                </a:lnTo>
                <a:lnTo>
                  <a:pt x="529180" y="171151"/>
                </a:lnTo>
                <a:lnTo>
                  <a:pt x="540893" y="168740"/>
                </a:lnTo>
                <a:lnTo>
                  <a:pt x="650754" y="104605"/>
                </a:lnTo>
                <a:lnTo>
                  <a:pt x="645668" y="104605"/>
                </a:lnTo>
                <a:lnTo>
                  <a:pt x="645668" y="102065"/>
                </a:lnTo>
                <a:lnTo>
                  <a:pt x="636016" y="102065"/>
                </a:lnTo>
                <a:lnTo>
                  <a:pt x="608291" y="85892"/>
                </a:lnTo>
                <a:close/>
              </a:path>
              <a:path w="683387" h="171151">
                <a:moveTo>
                  <a:pt x="575056" y="66505"/>
                </a:moveTo>
                <a:lnTo>
                  <a:pt x="0" y="66505"/>
                </a:lnTo>
                <a:lnTo>
                  <a:pt x="0" y="104605"/>
                </a:lnTo>
                <a:lnTo>
                  <a:pt x="577499" y="104605"/>
                </a:lnTo>
                <a:lnTo>
                  <a:pt x="608291" y="85892"/>
                </a:lnTo>
                <a:lnTo>
                  <a:pt x="575056" y="66505"/>
                </a:lnTo>
                <a:close/>
              </a:path>
              <a:path w="683387" h="171151">
                <a:moveTo>
                  <a:pt x="650754" y="66505"/>
                </a:moveTo>
                <a:lnTo>
                  <a:pt x="645668" y="66505"/>
                </a:lnTo>
                <a:lnTo>
                  <a:pt x="645668" y="104605"/>
                </a:lnTo>
                <a:lnTo>
                  <a:pt x="650754" y="104605"/>
                </a:lnTo>
                <a:lnTo>
                  <a:pt x="683387" y="85555"/>
                </a:lnTo>
                <a:lnTo>
                  <a:pt x="650754" y="66505"/>
                </a:lnTo>
                <a:close/>
              </a:path>
              <a:path w="683387" h="171151">
                <a:moveTo>
                  <a:pt x="636016" y="69045"/>
                </a:moveTo>
                <a:lnTo>
                  <a:pt x="608291" y="85892"/>
                </a:lnTo>
                <a:lnTo>
                  <a:pt x="636016" y="102065"/>
                </a:lnTo>
                <a:lnTo>
                  <a:pt x="636016" y="69045"/>
                </a:lnTo>
                <a:close/>
              </a:path>
              <a:path w="683387" h="171151">
                <a:moveTo>
                  <a:pt x="645668" y="69045"/>
                </a:moveTo>
                <a:lnTo>
                  <a:pt x="636016" y="69045"/>
                </a:lnTo>
                <a:lnTo>
                  <a:pt x="636016" y="102065"/>
                </a:lnTo>
                <a:lnTo>
                  <a:pt x="645668" y="102065"/>
                </a:lnTo>
                <a:lnTo>
                  <a:pt x="645668" y="69045"/>
                </a:lnTo>
                <a:close/>
              </a:path>
              <a:path w="683387" h="171151">
                <a:moveTo>
                  <a:pt x="532253" y="0"/>
                </a:moveTo>
                <a:lnTo>
                  <a:pt x="521814" y="3565"/>
                </a:lnTo>
                <a:lnTo>
                  <a:pt x="512687" y="14753"/>
                </a:lnTo>
                <a:lnTo>
                  <a:pt x="513777" y="26420"/>
                </a:lnTo>
                <a:lnTo>
                  <a:pt x="521716" y="35390"/>
                </a:lnTo>
                <a:lnTo>
                  <a:pt x="608291" y="85892"/>
                </a:lnTo>
                <a:lnTo>
                  <a:pt x="636016" y="69045"/>
                </a:lnTo>
                <a:lnTo>
                  <a:pt x="645668" y="69045"/>
                </a:lnTo>
                <a:lnTo>
                  <a:pt x="645668" y="66505"/>
                </a:lnTo>
                <a:lnTo>
                  <a:pt x="650754" y="66505"/>
                </a:lnTo>
                <a:lnTo>
                  <a:pt x="540893" y="2370"/>
                </a:lnTo>
                <a:lnTo>
                  <a:pt x="532253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22">
            <a:extLst>
              <a:ext uri="{FF2B5EF4-FFF2-40B4-BE49-F238E27FC236}">
                <a16:creationId xmlns:a16="http://schemas.microsoft.com/office/drawing/2014/main" id="{576B8C73-FAC2-4EE2-80B5-572E9B3684B8}"/>
              </a:ext>
            </a:extLst>
          </p:cNvPr>
          <p:cNvSpPr txBox="1"/>
          <p:nvPr/>
        </p:nvSpPr>
        <p:spPr>
          <a:xfrm>
            <a:off x="3921963" y="2759577"/>
            <a:ext cx="2953333" cy="19911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AFEF"/>
                </a:solidFill>
                <a:latin typeface="Arial"/>
                <a:cs typeface="Arial"/>
              </a:rPr>
              <a:t>Exp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r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es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ón</a:t>
            </a:r>
            <a:r>
              <a:rPr sz="1400" b="1" spc="-4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b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o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oleana:</a:t>
            </a:r>
            <a:r>
              <a:rPr sz="1400" b="1" spc="-4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FFC000"/>
                </a:solidFill>
                <a:latin typeface="Arial"/>
                <a:cs typeface="Arial"/>
              </a:rPr>
              <a:t>co</a:t>
            </a:r>
            <a:r>
              <a:rPr sz="1400" b="1" spc="-10" dirty="0">
                <a:solidFill>
                  <a:srgbClr val="FFC000"/>
                </a:solidFill>
                <a:latin typeface="Arial"/>
                <a:cs typeface="Arial"/>
              </a:rPr>
              <a:t>n</a:t>
            </a:r>
            <a:r>
              <a:rPr sz="1400" b="1" spc="0" dirty="0">
                <a:solidFill>
                  <a:srgbClr val="FFC000"/>
                </a:solidFill>
                <a:latin typeface="Arial"/>
                <a:cs typeface="Arial"/>
              </a:rPr>
              <a:t>dic</a:t>
            </a:r>
            <a:r>
              <a:rPr sz="1400" b="1" spc="5" dirty="0">
                <a:solidFill>
                  <a:srgbClr val="FFC000"/>
                </a:solidFill>
                <a:latin typeface="Arial"/>
                <a:cs typeface="Arial"/>
              </a:rPr>
              <a:t>i</a:t>
            </a:r>
            <a:r>
              <a:rPr sz="1400" b="1" spc="0" dirty="0">
                <a:solidFill>
                  <a:srgbClr val="FFC000"/>
                </a:solidFill>
                <a:latin typeface="Arial"/>
                <a:cs typeface="Arial"/>
              </a:rPr>
              <a:t>ón</a:t>
            </a:r>
            <a:r>
              <a:rPr lang="es-MX" sz="1400" b="1" spc="0" dirty="0">
                <a:solidFill>
                  <a:srgbClr val="FFC000"/>
                </a:solidFill>
                <a:latin typeface="Arial"/>
                <a:cs typeface="Arial"/>
              </a:rPr>
              <a:t> 2</a:t>
            </a:r>
            <a:endParaRPr sz="1400" dirty="0">
              <a:solidFill>
                <a:srgbClr val="FFC000"/>
              </a:solidFill>
              <a:latin typeface="Arial"/>
              <a:cs typeface="Arial"/>
            </a:endParaRPr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DF7EFDFB-916F-4B20-B558-AEFA0ABE787C}"/>
              </a:ext>
            </a:extLst>
          </p:cNvPr>
          <p:cNvSpPr txBox="1"/>
          <p:nvPr/>
        </p:nvSpPr>
        <p:spPr>
          <a:xfrm>
            <a:off x="2787752" y="266191"/>
            <a:ext cx="3649700" cy="107312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chemeClr val="bg1"/>
                </a:solidFill>
                <a:latin typeface="Calibri"/>
                <a:cs typeface="Calibri"/>
              </a:rPr>
              <a:t>Programa</a:t>
            </a:r>
            <a:endParaRPr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8" name="object 26">
            <a:extLst>
              <a:ext uri="{FF2B5EF4-FFF2-40B4-BE49-F238E27FC236}">
                <a16:creationId xmlns:a16="http://schemas.microsoft.com/office/drawing/2014/main" id="{EA8F986F-5BA0-4441-9CCA-5688A99A74E9}"/>
              </a:ext>
            </a:extLst>
          </p:cNvPr>
          <p:cNvSpPr txBox="1"/>
          <p:nvPr/>
        </p:nvSpPr>
        <p:spPr>
          <a:xfrm>
            <a:off x="772668" y="438150"/>
            <a:ext cx="294132" cy="45262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4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7394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2582660" y="210029"/>
            <a:ext cx="5200183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25" dirty="0" err="1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400" spc="-20" dirty="0" err="1">
                <a:solidFill>
                  <a:srgbClr val="18BAD4"/>
                </a:solidFill>
                <a:latin typeface="Calibri"/>
                <a:cs typeface="Calibri"/>
              </a:rPr>
              <a:t>ondicional</a:t>
            </a:r>
            <a:r>
              <a:rPr sz="4400" spc="-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lang="es-MX" sz="4400" spc="-10" dirty="0">
                <a:solidFill>
                  <a:srgbClr val="18BAD4"/>
                </a:solidFill>
                <a:latin typeface="Calibri"/>
                <a:cs typeface="Calibri"/>
              </a:rPr>
              <a:t>if anidada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6726" y="4889650"/>
            <a:ext cx="218741" cy="2035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16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E6D1B845-2AC6-4F1D-B137-9CC8A293170C}"/>
              </a:ext>
            </a:extLst>
          </p:cNvPr>
          <p:cNvSpPr/>
          <p:nvPr/>
        </p:nvSpPr>
        <p:spPr>
          <a:xfrm>
            <a:off x="989979" y="1783384"/>
            <a:ext cx="7130654" cy="31500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0" name="object 20">
            <a:extLst>
              <a:ext uri="{FF2B5EF4-FFF2-40B4-BE49-F238E27FC236}">
                <a16:creationId xmlns:a16="http://schemas.microsoft.com/office/drawing/2014/main" id="{34630863-6A00-4F5A-ACE3-0B4AC532ED72}"/>
              </a:ext>
            </a:extLst>
          </p:cNvPr>
          <p:cNvSpPr/>
          <p:nvPr/>
        </p:nvSpPr>
        <p:spPr>
          <a:xfrm>
            <a:off x="4297478" y="2069458"/>
            <a:ext cx="683387" cy="171151"/>
          </a:xfrm>
          <a:custGeom>
            <a:avLst/>
            <a:gdLst/>
            <a:ahLst/>
            <a:cxnLst/>
            <a:rect l="l" t="t" r="r" b="b"/>
            <a:pathLst>
              <a:path w="683387" h="171151">
                <a:moveTo>
                  <a:pt x="608291" y="85892"/>
                </a:moveTo>
                <a:lnTo>
                  <a:pt x="515050" y="142554"/>
                </a:lnTo>
                <a:lnTo>
                  <a:pt x="513262" y="153234"/>
                </a:lnTo>
                <a:lnTo>
                  <a:pt x="518458" y="166299"/>
                </a:lnTo>
                <a:lnTo>
                  <a:pt x="529180" y="171151"/>
                </a:lnTo>
                <a:lnTo>
                  <a:pt x="540893" y="168740"/>
                </a:lnTo>
                <a:lnTo>
                  <a:pt x="650754" y="104605"/>
                </a:lnTo>
                <a:lnTo>
                  <a:pt x="645668" y="104605"/>
                </a:lnTo>
                <a:lnTo>
                  <a:pt x="645668" y="102065"/>
                </a:lnTo>
                <a:lnTo>
                  <a:pt x="636016" y="102065"/>
                </a:lnTo>
                <a:lnTo>
                  <a:pt x="608291" y="85892"/>
                </a:lnTo>
                <a:close/>
              </a:path>
              <a:path w="683387" h="171151">
                <a:moveTo>
                  <a:pt x="575056" y="66505"/>
                </a:moveTo>
                <a:lnTo>
                  <a:pt x="0" y="66505"/>
                </a:lnTo>
                <a:lnTo>
                  <a:pt x="0" y="104605"/>
                </a:lnTo>
                <a:lnTo>
                  <a:pt x="577499" y="104605"/>
                </a:lnTo>
                <a:lnTo>
                  <a:pt x="608291" y="85892"/>
                </a:lnTo>
                <a:lnTo>
                  <a:pt x="575056" y="66505"/>
                </a:lnTo>
                <a:close/>
              </a:path>
              <a:path w="683387" h="171151">
                <a:moveTo>
                  <a:pt x="650754" y="66505"/>
                </a:moveTo>
                <a:lnTo>
                  <a:pt x="645668" y="66505"/>
                </a:lnTo>
                <a:lnTo>
                  <a:pt x="645668" y="104605"/>
                </a:lnTo>
                <a:lnTo>
                  <a:pt x="650754" y="104605"/>
                </a:lnTo>
                <a:lnTo>
                  <a:pt x="683387" y="85555"/>
                </a:lnTo>
                <a:lnTo>
                  <a:pt x="650754" y="66505"/>
                </a:lnTo>
                <a:close/>
              </a:path>
              <a:path w="683387" h="171151">
                <a:moveTo>
                  <a:pt x="636016" y="69045"/>
                </a:moveTo>
                <a:lnTo>
                  <a:pt x="608291" y="85892"/>
                </a:lnTo>
                <a:lnTo>
                  <a:pt x="636016" y="102065"/>
                </a:lnTo>
                <a:lnTo>
                  <a:pt x="636016" y="69045"/>
                </a:lnTo>
                <a:close/>
              </a:path>
              <a:path w="683387" h="171151">
                <a:moveTo>
                  <a:pt x="645668" y="69045"/>
                </a:moveTo>
                <a:lnTo>
                  <a:pt x="636016" y="69045"/>
                </a:lnTo>
                <a:lnTo>
                  <a:pt x="636016" y="102065"/>
                </a:lnTo>
                <a:lnTo>
                  <a:pt x="645668" y="102065"/>
                </a:lnTo>
                <a:lnTo>
                  <a:pt x="645668" y="69045"/>
                </a:lnTo>
                <a:close/>
              </a:path>
              <a:path w="683387" h="171151">
                <a:moveTo>
                  <a:pt x="532253" y="0"/>
                </a:moveTo>
                <a:lnTo>
                  <a:pt x="521814" y="3565"/>
                </a:lnTo>
                <a:lnTo>
                  <a:pt x="512687" y="14753"/>
                </a:lnTo>
                <a:lnTo>
                  <a:pt x="513777" y="26420"/>
                </a:lnTo>
                <a:lnTo>
                  <a:pt x="521716" y="35390"/>
                </a:lnTo>
                <a:lnTo>
                  <a:pt x="608291" y="85892"/>
                </a:lnTo>
                <a:lnTo>
                  <a:pt x="636016" y="69045"/>
                </a:lnTo>
                <a:lnTo>
                  <a:pt x="645668" y="69045"/>
                </a:lnTo>
                <a:lnTo>
                  <a:pt x="645668" y="66505"/>
                </a:lnTo>
                <a:lnTo>
                  <a:pt x="650754" y="66505"/>
                </a:lnTo>
                <a:lnTo>
                  <a:pt x="540893" y="2370"/>
                </a:lnTo>
                <a:lnTo>
                  <a:pt x="532253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22">
            <a:extLst>
              <a:ext uri="{FF2B5EF4-FFF2-40B4-BE49-F238E27FC236}">
                <a16:creationId xmlns:a16="http://schemas.microsoft.com/office/drawing/2014/main" id="{BDEFE7D2-5487-4381-9B5B-707F174CACB1}"/>
              </a:ext>
            </a:extLst>
          </p:cNvPr>
          <p:cNvSpPr txBox="1"/>
          <p:nvPr/>
        </p:nvSpPr>
        <p:spPr>
          <a:xfrm>
            <a:off x="5050112" y="2041491"/>
            <a:ext cx="2953333" cy="19911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AFEF"/>
                </a:solidFill>
                <a:latin typeface="Arial"/>
                <a:cs typeface="Arial"/>
              </a:rPr>
              <a:t>Exp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r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es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ón</a:t>
            </a:r>
            <a:r>
              <a:rPr sz="1400" b="1" spc="-4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b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o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oleana:</a:t>
            </a:r>
            <a:r>
              <a:rPr sz="1400" b="1" spc="-4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FFC000"/>
                </a:solidFill>
                <a:latin typeface="Arial"/>
                <a:cs typeface="Arial"/>
              </a:rPr>
              <a:t>co</a:t>
            </a:r>
            <a:r>
              <a:rPr sz="1400" b="1" spc="-10" dirty="0">
                <a:solidFill>
                  <a:srgbClr val="FFC000"/>
                </a:solidFill>
                <a:latin typeface="Arial"/>
                <a:cs typeface="Arial"/>
              </a:rPr>
              <a:t>n</a:t>
            </a:r>
            <a:r>
              <a:rPr sz="1400" b="1" spc="0" dirty="0">
                <a:solidFill>
                  <a:srgbClr val="FFC000"/>
                </a:solidFill>
                <a:latin typeface="Arial"/>
                <a:cs typeface="Arial"/>
              </a:rPr>
              <a:t>dic</a:t>
            </a:r>
            <a:r>
              <a:rPr sz="1400" b="1" spc="5" dirty="0">
                <a:solidFill>
                  <a:srgbClr val="FFC000"/>
                </a:solidFill>
                <a:latin typeface="Arial"/>
                <a:cs typeface="Arial"/>
              </a:rPr>
              <a:t>i</a:t>
            </a:r>
            <a:r>
              <a:rPr sz="1400" b="1" spc="0" dirty="0">
                <a:solidFill>
                  <a:srgbClr val="FFC000"/>
                </a:solidFill>
                <a:latin typeface="Arial"/>
                <a:cs typeface="Arial"/>
              </a:rPr>
              <a:t>ón</a:t>
            </a:r>
            <a:r>
              <a:rPr lang="es-MX" sz="1400" b="1" spc="0" dirty="0">
                <a:solidFill>
                  <a:srgbClr val="FFC000"/>
                </a:solidFill>
                <a:latin typeface="Arial"/>
                <a:cs typeface="Arial"/>
              </a:rPr>
              <a:t> 1</a:t>
            </a:r>
            <a:endParaRPr sz="1400" dirty="0">
              <a:solidFill>
                <a:srgbClr val="FFC000"/>
              </a:solidFill>
              <a:latin typeface="Arial"/>
              <a:cs typeface="Arial"/>
            </a:endParaRPr>
          </a:p>
        </p:txBody>
      </p:sp>
      <p:sp>
        <p:nvSpPr>
          <p:cNvPr id="32" name="object 20">
            <a:extLst>
              <a:ext uri="{FF2B5EF4-FFF2-40B4-BE49-F238E27FC236}">
                <a16:creationId xmlns:a16="http://schemas.microsoft.com/office/drawing/2014/main" id="{1C4F8A90-8501-402A-80D7-289BAAC073D8}"/>
              </a:ext>
            </a:extLst>
          </p:cNvPr>
          <p:cNvSpPr/>
          <p:nvPr/>
        </p:nvSpPr>
        <p:spPr>
          <a:xfrm>
            <a:off x="4520263" y="2491379"/>
            <a:ext cx="683387" cy="171151"/>
          </a:xfrm>
          <a:custGeom>
            <a:avLst/>
            <a:gdLst/>
            <a:ahLst/>
            <a:cxnLst/>
            <a:rect l="l" t="t" r="r" b="b"/>
            <a:pathLst>
              <a:path w="683387" h="171151">
                <a:moveTo>
                  <a:pt x="608291" y="85892"/>
                </a:moveTo>
                <a:lnTo>
                  <a:pt x="515050" y="142554"/>
                </a:lnTo>
                <a:lnTo>
                  <a:pt x="513262" y="153234"/>
                </a:lnTo>
                <a:lnTo>
                  <a:pt x="518458" y="166299"/>
                </a:lnTo>
                <a:lnTo>
                  <a:pt x="529180" y="171151"/>
                </a:lnTo>
                <a:lnTo>
                  <a:pt x="540893" y="168740"/>
                </a:lnTo>
                <a:lnTo>
                  <a:pt x="650754" y="104605"/>
                </a:lnTo>
                <a:lnTo>
                  <a:pt x="645668" y="104605"/>
                </a:lnTo>
                <a:lnTo>
                  <a:pt x="645668" y="102065"/>
                </a:lnTo>
                <a:lnTo>
                  <a:pt x="636016" y="102065"/>
                </a:lnTo>
                <a:lnTo>
                  <a:pt x="608291" y="85892"/>
                </a:lnTo>
                <a:close/>
              </a:path>
              <a:path w="683387" h="171151">
                <a:moveTo>
                  <a:pt x="575056" y="66505"/>
                </a:moveTo>
                <a:lnTo>
                  <a:pt x="0" y="66505"/>
                </a:lnTo>
                <a:lnTo>
                  <a:pt x="0" y="104605"/>
                </a:lnTo>
                <a:lnTo>
                  <a:pt x="577499" y="104605"/>
                </a:lnTo>
                <a:lnTo>
                  <a:pt x="608291" y="85892"/>
                </a:lnTo>
                <a:lnTo>
                  <a:pt x="575056" y="66505"/>
                </a:lnTo>
                <a:close/>
              </a:path>
              <a:path w="683387" h="171151">
                <a:moveTo>
                  <a:pt x="650754" y="66505"/>
                </a:moveTo>
                <a:lnTo>
                  <a:pt x="645668" y="66505"/>
                </a:lnTo>
                <a:lnTo>
                  <a:pt x="645668" y="104605"/>
                </a:lnTo>
                <a:lnTo>
                  <a:pt x="650754" y="104605"/>
                </a:lnTo>
                <a:lnTo>
                  <a:pt x="683387" y="85555"/>
                </a:lnTo>
                <a:lnTo>
                  <a:pt x="650754" y="66505"/>
                </a:lnTo>
                <a:close/>
              </a:path>
              <a:path w="683387" h="171151">
                <a:moveTo>
                  <a:pt x="636016" y="69045"/>
                </a:moveTo>
                <a:lnTo>
                  <a:pt x="608291" y="85892"/>
                </a:lnTo>
                <a:lnTo>
                  <a:pt x="636016" y="102065"/>
                </a:lnTo>
                <a:lnTo>
                  <a:pt x="636016" y="69045"/>
                </a:lnTo>
                <a:close/>
              </a:path>
              <a:path w="683387" h="171151">
                <a:moveTo>
                  <a:pt x="645668" y="69045"/>
                </a:moveTo>
                <a:lnTo>
                  <a:pt x="636016" y="69045"/>
                </a:lnTo>
                <a:lnTo>
                  <a:pt x="636016" y="102065"/>
                </a:lnTo>
                <a:lnTo>
                  <a:pt x="645668" y="102065"/>
                </a:lnTo>
                <a:lnTo>
                  <a:pt x="645668" y="69045"/>
                </a:lnTo>
                <a:close/>
              </a:path>
              <a:path w="683387" h="171151">
                <a:moveTo>
                  <a:pt x="532253" y="0"/>
                </a:moveTo>
                <a:lnTo>
                  <a:pt x="521814" y="3565"/>
                </a:lnTo>
                <a:lnTo>
                  <a:pt x="512687" y="14753"/>
                </a:lnTo>
                <a:lnTo>
                  <a:pt x="513777" y="26420"/>
                </a:lnTo>
                <a:lnTo>
                  <a:pt x="521716" y="35390"/>
                </a:lnTo>
                <a:lnTo>
                  <a:pt x="608291" y="85892"/>
                </a:lnTo>
                <a:lnTo>
                  <a:pt x="636016" y="69045"/>
                </a:lnTo>
                <a:lnTo>
                  <a:pt x="645668" y="69045"/>
                </a:lnTo>
                <a:lnTo>
                  <a:pt x="645668" y="66505"/>
                </a:lnTo>
                <a:lnTo>
                  <a:pt x="650754" y="66505"/>
                </a:lnTo>
                <a:lnTo>
                  <a:pt x="540893" y="2370"/>
                </a:lnTo>
                <a:lnTo>
                  <a:pt x="532253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22">
            <a:extLst>
              <a:ext uri="{FF2B5EF4-FFF2-40B4-BE49-F238E27FC236}">
                <a16:creationId xmlns:a16="http://schemas.microsoft.com/office/drawing/2014/main" id="{576B8C73-FAC2-4EE2-80B5-572E9B3684B8}"/>
              </a:ext>
            </a:extLst>
          </p:cNvPr>
          <p:cNvSpPr txBox="1"/>
          <p:nvPr/>
        </p:nvSpPr>
        <p:spPr>
          <a:xfrm>
            <a:off x="5272897" y="2463412"/>
            <a:ext cx="2953333" cy="19911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AFEF"/>
                </a:solidFill>
                <a:latin typeface="Arial"/>
                <a:cs typeface="Arial"/>
              </a:rPr>
              <a:t>Exp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r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es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ón</a:t>
            </a:r>
            <a:r>
              <a:rPr sz="1400" b="1" spc="-4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b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o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oleana:</a:t>
            </a:r>
            <a:r>
              <a:rPr sz="1400" b="1" spc="-4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FFC000"/>
                </a:solidFill>
                <a:latin typeface="Arial"/>
                <a:cs typeface="Arial"/>
              </a:rPr>
              <a:t>co</a:t>
            </a:r>
            <a:r>
              <a:rPr sz="1400" b="1" spc="-10" dirty="0">
                <a:solidFill>
                  <a:srgbClr val="FFC000"/>
                </a:solidFill>
                <a:latin typeface="Arial"/>
                <a:cs typeface="Arial"/>
              </a:rPr>
              <a:t>n</a:t>
            </a:r>
            <a:r>
              <a:rPr sz="1400" b="1" spc="0" dirty="0">
                <a:solidFill>
                  <a:srgbClr val="FFC000"/>
                </a:solidFill>
                <a:latin typeface="Arial"/>
                <a:cs typeface="Arial"/>
              </a:rPr>
              <a:t>dic</a:t>
            </a:r>
            <a:r>
              <a:rPr sz="1400" b="1" spc="5" dirty="0">
                <a:solidFill>
                  <a:srgbClr val="FFC000"/>
                </a:solidFill>
                <a:latin typeface="Arial"/>
                <a:cs typeface="Arial"/>
              </a:rPr>
              <a:t>i</a:t>
            </a:r>
            <a:r>
              <a:rPr sz="1400" b="1" spc="0" dirty="0">
                <a:solidFill>
                  <a:srgbClr val="FFC000"/>
                </a:solidFill>
                <a:latin typeface="Arial"/>
                <a:cs typeface="Arial"/>
              </a:rPr>
              <a:t>ón</a:t>
            </a:r>
            <a:r>
              <a:rPr lang="es-MX" sz="1400" b="1" spc="0" dirty="0">
                <a:solidFill>
                  <a:srgbClr val="FFC000"/>
                </a:solidFill>
                <a:latin typeface="Arial"/>
                <a:cs typeface="Arial"/>
              </a:rPr>
              <a:t> 2</a:t>
            </a:r>
            <a:endParaRPr sz="1400" dirty="0">
              <a:solidFill>
                <a:srgbClr val="FFC000"/>
              </a:solidFill>
              <a:latin typeface="Arial"/>
              <a:cs typeface="Arial"/>
            </a:endParaRPr>
          </a:p>
        </p:txBody>
      </p:sp>
      <p:sp>
        <p:nvSpPr>
          <p:cNvPr id="34" name="object 15">
            <a:extLst>
              <a:ext uri="{FF2B5EF4-FFF2-40B4-BE49-F238E27FC236}">
                <a16:creationId xmlns:a16="http://schemas.microsoft.com/office/drawing/2014/main" id="{B8266518-765F-4826-BF48-BD687919E094}"/>
              </a:ext>
            </a:extLst>
          </p:cNvPr>
          <p:cNvSpPr txBox="1"/>
          <p:nvPr/>
        </p:nvSpPr>
        <p:spPr>
          <a:xfrm>
            <a:off x="1430415" y="1253369"/>
            <a:ext cx="7130654" cy="33896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2094230">
              <a:spcAft>
                <a:spcPts val="12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Otro e</a:t>
            </a:r>
            <a:r>
              <a:rPr sz="2000" dirty="0" err="1">
                <a:solidFill>
                  <a:srgbClr val="C5DAEB"/>
                </a:solidFill>
                <a:cs typeface="Calibri"/>
              </a:rPr>
              <a:t>jemplo</a:t>
            </a:r>
            <a:r>
              <a:rPr sz="2000" dirty="0">
                <a:solidFill>
                  <a:srgbClr val="C5DAEB"/>
                </a:solidFill>
                <a:cs typeface="Calibri"/>
              </a:rPr>
              <a:t> de 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condicional anidada:</a:t>
            </a:r>
            <a:endParaRPr sz="200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24" name="object 27">
            <a:extLst>
              <a:ext uri="{FF2B5EF4-FFF2-40B4-BE49-F238E27FC236}">
                <a16:creationId xmlns:a16="http://schemas.microsoft.com/office/drawing/2014/main" id="{38AB52DC-E9F4-41A5-82E5-103F8EF73AFA}"/>
              </a:ext>
            </a:extLst>
          </p:cNvPr>
          <p:cNvSpPr txBox="1"/>
          <p:nvPr/>
        </p:nvSpPr>
        <p:spPr>
          <a:xfrm>
            <a:off x="2570744" y="1896047"/>
            <a:ext cx="2118995" cy="34512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Consolas"/>
                <a:cs typeface="Consolas"/>
              </a:rPr>
              <a:t>if x==0:</a:t>
            </a:r>
            <a:endParaRPr sz="2800" dirty="0">
              <a:latin typeface="Consolas"/>
              <a:cs typeface="Consolas"/>
            </a:endParaRPr>
          </a:p>
          <a:p>
            <a:pPr marL="314325"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Consolas"/>
                <a:cs typeface="Consolas"/>
              </a:rPr>
              <a:t>if y&gt;25:</a:t>
            </a:r>
            <a:endParaRPr sz="2800" dirty="0">
              <a:latin typeface="Consolas"/>
              <a:cs typeface="Consolas"/>
            </a:endParaRPr>
          </a:p>
          <a:p>
            <a:pPr marL="817244"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Consolas"/>
                <a:cs typeface="Consolas"/>
              </a:rPr>
              <a:t>z=10</a:t>
            </a:r>
            <a:endParaRPr sz="2800" dirty="0">
              <a:latin typeface="Consolas"/>
              <a:cs typeface="Consolas"/>
            </a:endParaRPr>
          </a:p>
          <a:p>
            <a:pPr marL="314325"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Consolas"/>
                <a:cs typeface="Consolas"/>
              </a:rPr>
              <a:t>else:</a:t>
            </a:r>
            <a:endParaRPr sz="2800" dirty="0">
              <a:latin typeface="Consolas"/>
              <a:cs typeface="Consolas"/>
            </a:endParaRPr>
          </a:p>
          <a:p>
            <a:pPr marL="817244"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Consolas"/>
                <a:cs typeface="Consolas"/>
              </a:rPr>
              <a:t>z=-10</a:t>
            </a:r>
            <a:endParaRPr sz="2800" dirty="0">
              <a:latin typeface="Consolas"/>
              <a:cs typeface="Consolas"/>
            </a:endParaRPr>
          </a:p>
          <a:p>
            <a:pPr marL="21590"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Consolas"/>
                <a:cs typeface="Consolas"/>
              </a:rPr>
              <a:t>else:</a:t>
            </a:r>
            <a:endParaRPr sz="2800" dirty="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Consolas"/>
                <a:cs typeface="Consolas"/>
              </a:rPr>
              <a:t>z=y</a:t>
            </a:r>
            <a:endParaRPr sz="2800" dirty="0">
              <a:latin typeface="Consolas"/>
              <a:cs typeface="Consolas"/>
            </a:endParaRPr>
          </a:p>
        </p:txBody>
      </p:sp>
      <p:sp>
        <p:nvSpPr>
          <p:cNvPr id="28" name="object 29">
            <a:extLst>
              <a:ext uri="{FF2B5EF4-FFF2-40B4-BE49-F238E27FC236}">
                <a16:creationId xmlns:a16="http://schemas.microsoft.com/office/drawing/2014/main" id="{AFD7B74F-4E89-4303-941A-E393E40D3949}"/>
              </a:ext>
            </a:extLst>
          </p:cNvPr>
          <p:cNvSpPr/>
          <p:nvPr/>
        </p:nvSpPr>
        <p:spPr>
          <a:xfrm rot="10800000">
            <a:off x="2570744" y="2337781"/>
            <a:ext cx="142070" cy="1646379"/>
          </a:xfrm>
          <a:custGeom>
            <a:avLst/>
            <a:gdLst/>
            <a:ahLst/>
            <a:cxnLst/>
            <a:rect l="l" t="t" r="r" b="b"/>
            <a:pathLst>
              <a:path w="154594" h="2054050">
                <a:moveTo>
                  <a:pt x="0" y="0"/>
                </a:moveTo>
                <a:lnTo>
                  <a:pt x="38471" y="1519"/>
                </a:lnTo>
                <a:lnTo>
                  <a:pt x="78102" y="8326"/>
                </a:lnTo>
                <a:lnTo>
                  <a:pt x="86105" y="1012825"/>
                </a:lnTo>
                <a:lnTo>
                  <a:pt x="88466" y="1016157"/>
                </a:lnTo>
                <a:lnTo>
                  <a:pt x="135955" y="1025835"/>
                </a:lnTo>
                <a:lnTo>
                  <a:pt x="154594" y="1026872"/>
                </a:lnTo>
                <a:lnTo>
                  <a:pt x="137761" y="1027618"/>
                </a:lnTo>
                <a:lnTo>
                  <a:pt x="93864" y="1035453"/>
                </a:lnTo>
                <a:lnTo>
                  <a:pt x="86105" y="2040001"/>
                </a:lnTo>
                <a:lnTo>
                  <a:pt x="83745" y="2043349"/>
                </a:lnTo>
                <a:lnTo>
                  <a:pt x="77031" y="2046416"/>
                </a:lnTo>
                <a:lnTo>
                  <a:pt x="66512" y="2049111"/>
                </a:lnTo>
                <a:lnTo>
                  <a:pt x="52738" y="2051342"/>
                </a:lnTo>
                <a:lnTo>
                  <a:pt x="36256" y="2053019"/>
                </a:lnTo>
                <a:lnTo>
                  <a:pt x="17617" y="2054050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0">
            <a:extLst>
              <a:ext uri="{FF2B5EF4-FFF2-40B4-BE49-F238E27FC236}">
                <a16:creationId xmlns:a16="http://schemas.microsoft.com/office/drawing/2014/main" id="{D265C6CE-66D9-4493-AFCD-CFABD1FA028E}"/>
              </a:ext>
            </a:extLst>
          </p:cNvPr>
          <p:cNvSpPr txBox="1"/>
          <p:nvPr/>
        </p:nvSpPr>
        <p:spPr>
          <a:xfrm>
            <a:off x="696690" y="2693950"/>
            <a:ext cx="1859607" cy="86134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r">
              <a:lnSpc>
                <a:spcPct val="100000"/>
              </a:lnSpc>
            </a:pPr>
            <a:r>
              <a:rPr sz="1400" b="1" dirty="0">
                <a:solidFill>
                  <a:srgbClr val="00AFEF"/>
                </a:solidFill>
                <a:latin typeface="Arial"/>
                <a:cs typeface="Arial"/>
              </a:rPr>
              <a:t>Un if dentro de las acciones</a:t>
            </a:r>
          </a:p>
          <a:p>
            <a:pPr marL="12700" algn="r">
              <a:lnSpc>
                <a:spcPct val="100000"/>
              </a:lnSpc>
            </a:pPr>
            <a:r>
              <a:rPr sz="1400" b="1" dirty="0">
                <a:solidFill>
                  <a:srgbClr val="00AFEF"/>
                </a:solidFill>
                <a:latin typeface="Arial"/>
                <a:cs typeface="Arial"/>
              </a:rPr>
              <a:t>si la condición es verdadera</a:t>
            </a:r>
          </a:p>
        </p:txBody>
      </p:sp>
      <p:sp>
        <p:nvSpPr>
          <p:cNvPr id="37" name="object 30">
            <a:extLst>
              <a:ext uri="{FF2B5EF4-FFF2-40B4-BE49-F238E27FC236}">
                <a16:creationId xmlns:a16="http://schemas.microsoft.com/office/drawing/2014/main" id="{84B858B0-BFF8-4F12-87C3-9E7389D5526D}"/>
              </a:ext>
            </a:extLst>
          </p:cNvPr>
          <p:cNvSpPr txBox="1"/>
          <p:nvPr/>
        </p:nvSpPr>
        <p:spPr>
          <a:xfrm>
            <a:off x="4666403" y="4445584"/>
            <a:ext cx="2817019" cy="5146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400" b="1" dirty="0">
                <a:solidFill>
                  <a:srgbClr val="00AFEF"/>
                </a:solidFill>
                <a:latin typeface="Arial"/>
                <a:cs typeface="Arial"/>
              </a:rPr>
              <a:t>También puede ir un if dentro de las acciones del else.</a:t>
            </a:r>
          </a:p>
          <a:p>
            <a:pPr marL="12700" algn="r">
              <a:lnSpc>
                <a:spcPct val="100000"/>
              </a:lnSpc>
            </a:pPr>
            <a:endParaRPr sz="1400" b="1" dirty="0">
              <a:solidFill>
                <a:srgbClr val="00AFEF"/>
              </a:solidFill>
              <a:latin typeface="Arial"/>
              <a:cs typeface="Arial"/>
            </a:endParaRPr>
          </a:p>
        </p:txBody>
      </p:sp>
      <p:sp>
        <p:nvSpPr>
          <p:cNvPr id="38" name="object 20">
            <a:extLst>
              <a:ext uri="{FF2B5EF4-FFF2-40B4-BE49-F238E27FC236}">
                <a16:creationId xmlns:a16="http://schemas.microsoft.com/office/drawing/2014/main" id="{AA182FCE-A8DD-4157-9F5F-D953A1147B6C}"/>
              </a:ext>
            </a:extLst>
          </p:cNvPr>
          <p:cNvSpPr/>
          <p:nvPr/>
        </p:nvSpPr>
        <p:spPr>
          <a:xfrm>
            <a:off x="3883359" y="4577757"/>
            <a:ext cx="683387" cy="171151"/>
          </a:xfrm>
          <a:custGeom>
            <a:avLst/>
            <a:gdLst/>
            <a:ahLst/>
            <a:cxnLst/>
            <a:rect l="l" t="t" r="r" b="b"/>
            <a:pathLst>
              <a:path w="683387" h="171151">
                <a:moveTo>
                  <a:pt x="608291" y="85892"/>
                </a:moveTo>
                <a:lnTo>
                  <a:pt x="515050" y="142554"/>
                </a:lnTo>
                <a:lnTo>
                  <a:pt x="513262" y="153234"/>
                </a:lnTo>
                <a:lnTo>
                  <a:pt x="518458" y="166299"/>
                </a:lnTo>
                <a:lnTo>
                  <a:pt x="529180" y="171151"/>
                </a:lnTo>
                <a:lnTo>
                  <a:pt x="540893" y="168740"/>
                </a:lnTo>
                <a:lnTo>
                  <a:pt x="650754" y="104605"/>
                </a:lnTo>
                <a:lnTo>
                  <a:pt x="645668" y="104605"/>
                </a:lnTo>
                <a:lnTo>
                  <a:pt x="645668" y="102065"/>
                </a:lnTo>
                <a:lnTo>
                  <a:pt x="636016" y="102065"/>
                </a:lnTo>
                <a:lnTo>
                  <a:pt x="608291" y="85892"/>
                </a:lnTo>
                <a:close/>
              </a:path>
              <a:path w="683387" h="171151">
                <a:moveTo>
                  <a:pt x="575056" y="66505"/>
                </a:moveTo>
                <a:lnTo>
                  <a:pt x="0" y="66505"/>
                </a:lnTo>
                <a:lnTo>
                  <a:pt x="0" y="104605"/>
                </a:lnTo>
                <a:lnTo>
                  <a:pt x="577499" y="104605"/>
                </a:lnTo>
                <a:lnTo>
                  <a:pt x="608291" y="85892"/>
                </a:lnTo>
                <a:lnTo>
                  <a:pt x="575056" y="66505"/>
                </a:lnTo>
                <a:close/>
              </a:path>
              <a:path w="683387" h="171151">
                <a:moveTo>
                  <a:pt x="650754" y="66505"/>
                </a:moveTo>
                <a:lnTo>
                  <a:pt x="645668" y="66505"/>
                </a:lnTo>
                <a:lnTo>
                  <a:pt x="645668" y="104605"/>
                </a:lnTo>
                <a:lnTo>
                  <a:pt x="650754" y="104605"/>
                </a:lnTo>
                <a:lnTo>
                  <a:pt x="683387" y="85555"/>
                </a:lnTo>
                <a:lnTo>
                  <a:pt x="650754" y="66505"/>
                </a:lnTo>
                <a:close/>
              </a:path>
              <a:path w="683387" h="171151">
                <a:moveTo>
                  <a:pt x="636016" y="69045"/>
                </a:moveTo>
                <a:lnTo>
                  <a:pt x="608291" y="85892"/>
                </a:lnTo>
                <a:lnTo>
                  <a:pt x="636016" y="102065"/>
                </a:lnTo>
                <a:lnTo>
                  <a:pt x="636016" y="69045"/>
                </a:lnTo>
                <a:close/>
              </a:path>
              <a:path w="683387" h="171151">
                <a:moveTo>
                  <a:pt x="645668" y="69045"/>
                </a:moveTo>
                <a:lnTo>
                  <a:pt x="636016" y="69045"/>
                </a:lnTo>
                <a:lnTo>
                  <a:pt x="636016" y="102065"/>
                </a:lnTo>
                <a:lnTo>
                  <a:pt x="645668" y="102065"/>
                </a:lnTo>
                <a:lnTo>
                  <a:pt x="645668" y="69045"/>
                </a:lnTo>
                <a:close/>
              </a:path>
              <a:path w="683387" h="171151">
                <a:moveTo>
                  <a:pt x="532253" y="0"/>
                </a:moveTo>
                <a:lnTo>
                  <a:pt x="521814" y="3565"/>
                </a:lnTo>
                <a:lnTo>
                  <a:pt x="512687" y="14753"/>
                </a:lnTo>
                <a:lnTo>
                  <a:pt x="513777" y="26420"/>
                </a:lnTo>
                <a:lnTo>
                  <a:pt x="521716" y="35390"/>
                </a:lnTo>
                <a:lnTo>
                  <a:pt x="608291" y="85892"/>
                </a:lnTo>
                <a:lnTo>
                  <a:pt x="636016" y="69045"/>
                </a:lnTo>
                <a:lnTo>
                  <a:pt x="645668" y="69045"/>
                </a:lnTo>
                <a:lnTo>
                  <a:pt x="645668" y="66505"/>
                </a:lnTo>
                <a:lnTo>
                  <a:pt x="650754" y="66505"/>
                </a:lnTo>
                <a:lnTo>
                  <a:pt x="540893" y="2370"/>
                </a:lnTo>
                <a:lnTo>
                  <a:pt x="532253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48827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824966" y="1780032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Ejercicios</a:t>
            </a:r>
            <a:endParaRPr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7FE3A13B-DBB4-449A-B454-81AAB09D6EA8}"/>
              </a:ext>
            </a:extLst>
          </p:cNvPr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9819C0FA-A64B-452F-A66A-DAA2C2AA93FF}"/>
              </a:ext>
            </a:extLst>
          </p:cNvPr>
          <p:cNvSpPr/>
          <p:nvPr/>
        </p:nvSpPr>
        <p:spPr>
          <a:xfrm>
            <a:off x="2789188" y="2364232"/>
            <a:ext cx="5272219" cy="833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just">
              <a:lnSpc>
                <a:spcPts val="3000"/>
              </a:lnSpc>
              <a:spcBef>
                <a:spcPts val="600"/>
              </a:spcBef>
            </a:pPr>
            <a:r>
              <a:rPr lang="es-MX" sz="2000" b="1" spc="-10" dirty="0">
                <a:solidFill>
                  <a:srgbClr val="C5DAEB"/>
                </a:solidFill>
                <a:cs typeface="Calibri"/>
              </a:rPr>
              <a:t>Utili</a:t>
            </a:r>
            <a:r>
              <a:rPr lang="es-MX" sz="2000" b="1" spc="-5" dirty="0">
                <a:solidFill>
                  <a:srgbClr val="C5DAEB"/>
                </a:solidFill>
                <a:cs typeface="Calibri"/>
              </a:rPr>
              <a:t>z</a:t>
            </a:r>
            <a:r>
              <a:rPr lang="es-MX" sz="2000" b="1" spc="-10" dirty="0">
                <a:solidFill>
                  <a:srgbClr val="C5DAEB"/>
                </a:solidFill>
                <a:cs typeface="Calibri"/>
              </a:rPr>
              <a:t>a</a:t>
            </a:r>
            <a:r>
              <a:rPr lang="es-MX" sz="2000" b="1" spc="-2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2000" b="1" spc="-25" dirty="0" err="1">
                <a:solidFill>
                  <a:srgbClr val="C5DAEB"/>
                </a:solidFill>
                <a:cs typeface="Calibri"/>
              </a:rPr>
              <a:t>Thonny</a:t>
            </a:r>
            <a:r>
              <a:rPr lang="es-MX" sz="2000" b="1" spc="-25" dirty="0">
                <a:solidFill>
                  <a:srgbClr val="C5DAEB"/>
                </a:solidFill>
                <a:cs typeface="Calibri"/>
              </a:rPr>
              <a:t> para codificar las siguientes funciones en </a:t>
            </a:r>
            <a:r>
              <a:rPr lang="es-MX" sz="2000" b="1" spc="-2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Python</a:t>
            </a:r>
            <a:r>
              <a:rPr lang="es-MX" sz="2000" b="1" spc="-25" dirty="0">
                <a:solidFill>
                  <a:srgbClr val="C5DAEB"/>
                </a:solidFill>
                <a:cs typeface="Calibri"/>
              </a:rPr>
              <a:t> y ejecútalas.</a:t>
            </a:r>
            <a:endParaRPr lang="es-MX" sz="2000" dirty="0">
              <a:cs typeface="Calibri"/>
            </a:endParaRP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D8DAC7DC-81A5-4818-9A52-92350E3C973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3744640"/>
            <a:ext cx="1219200" cy="1219200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661262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25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023527" y="176214"/>
            <a:ext cx="4933950" cy="5842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 err="1">
                <a:solidFill>
                  <a:srgbClr val="18BAD4"/>
                </a:solidFill>
                <a:latin typeface="Calibri"/>
                <a:cs typeface="Calibri"/>
              </a:rPr>
              <a:t>Ejercicio</a:t>
            </a: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 1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19" name="Text Box 2">
            <a:extLst>
              <a:ext uri="{FF2B5EF4-FFF2-40B4-BE49-F238E27FC236}">
                <a16:creationId xmlns:a16="http://schemas.microsoft.com/office/drawing/2014/main" id="{B537437D-D23A-4BB3-95CC-8226A313E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8039" y="927682"/>
            <a:ext cx="6925692" cy="132343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355600" marR="127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Escriba la función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</a:rPr>
              <a:t>esPositivo</a:t>
            </a:r>
            <a:r>
              <a:rPr lang="es-MX" sz="2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, que recibe un número entero e imprime si el número es positivo, negativo o cero. </a:t>
            </a:r>
          </a:p>
          <a:p>
            <a:pPr marL="355600" marR="127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/>
              </a:rPr>
              <a:t>En el script principal, pedir un número y mandar llamar la función.</a:t>
            </a:r>
            <a:endParaRPr lang="es-ES" sz="2000" dirty="0"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20" name="Tabla 19">
            <a:extLst>
              <a:ext uri="{FF2B5EF4-FFF2-40B4-BE49-F238E27FC236}">
                <a16:creationId xmlns:a16="http://schemas.microsoft.com/office/drawing/2014/main" id="{040D218E-375F-4908-A2F5-882F1797EB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502918"/>
              </p:ext>
            </p:extLst>
          </p:nvPr>
        </p:nvGraphicFramePr>
        <p:xfrm>
          <a:off x="2047641" y="2778774"/>
          <a:ext cx="4664202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043">
                  <a:extLst>
                    <a:ext uri="{9D8B030D-6E8A-4147-A177-3AD203B41FA5}">
                      <a16:colId xmlns:a16="http://schemas.microsoft.com/office/drawing/2014/main" val="759293770"/>
                    </a:ext>
                  </a:extLst>
                </a:gridCol>
                <a:gridCol w="2468159">
                  <a:extLst>
                    <a:ext uri="{9D8B030D-6E8A-4147-A177-3AD203B41FA5}">
                      <a16:colId xmlns:a16="http://schemas.microsoft.com/office/drawing/2014/main" val="2658956394"/>
                    </a:ext>
                  </a:extLst>
                </a:gridCol>
              </a:tblGrid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Número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Mensaje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59547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El número 5 es positivo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202940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El número -3 es negativo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235849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El número 0 es cero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933158"/>
                  </a:ext>
                </a:extLst>
              </a:tr>
            </a:tbl>
          </a:graphicData>
        </a:graphic>
      </p:graphicFrame>
      <p:sp>
        <p:nvSpPr>
          <p:cNvPr id="21" name="object 25">
            <a:extLst>
              <a:ext uri="{FF2B5EF4-FFF2-40B4-BE49-F238E27FC236}">
                <a16:creationId xmlns:a16="http://schemas.microsoft.com/office/drawing/2014/main" id="{D5977E62-FCA7-4C79-8659-D5A80BA4B75F}"/>
              </a:ext>
            </a:extLst>
          </p:cNvPr>
          <p:cNvSpPr txBox="1"/>
          <p:nvPr/>
        </p:nvSpPr>
        <p:spPr>
          <a:xfrm>
            <a:off x="2047641" y="2390282"/>
            <a:ext cx="1692175" cy="388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b="1" spc="-20" dirty="0">
                <a:solidFill>
                  <a:schemeClr val="bg1"/>
                </a:solidFill>
                <a:cs typeface="Calibri"/>
              </a:rPr>
              <a:t>Casos de prueba:</a:t>
            </a:r>
            <a:endParaRPr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2" name="object 25">
            <a:extLst>
              <a:ext uri="{FF2B5EF4-FFF2-40B4-BE49-F238E27FC236}">
                <a16:creationId xmlns:a16="http://schemas.microsoft.com/office/drawing/2014/main" id="{C667367C-FBDB-48CB-9E31-73EDF37B2A42}"/>
              </a:ext>
            </a:extLst>
          </p:cNvPr>
          <p:cNvSpPr txBox="1"/>
          <p:nvPr/>
        </p:nvSpPr>
        <p:spPr>
          <a:xfrm>
            <a:off x="2047641" y="4350621"/>
            <a:ext cx="2740445" cy="59385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pc="-20" dirty="0">
                <a:solidFill>
                  <a:schemeClr val="bg1"/>
                </a:solidFill>
                <a:cs typeface="Calibri"/>
              </a:rPr>
              <a:t>Guarda tu programa:</a:t>
            </a:r>
            <a:r>
              <a:rPr lang="es-MX" b="1" spc="-20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FF00"/>
                </a:solidFill>
                <a:cs typeface="Calibri"/>
              </a:rPr>
              <a:t>condicionales_matricula.py</a:t>
            </a:r>
            <a:endParaRPr b="1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26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105025" y="109344"/>
            <a:ext cx="4933950" cy="5842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 err="1">
                <a:solidFill>
                  <a:srgbClr val="18BAD4"/>
                </a:solidFill>
                <a:latin typeface="Calibri"/>
                <a:cs typeface="Calibri"/>
              </a:rPr>
              <a:t>Ejercicio</a:t>
            </a: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 2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19" name="Text Box 2">
            <a:extLst>
              <a:ext uri="{FF2B5EF4-FFF2-40B4-BE49-F238E27FC236}">
                <a16:creationId xmlns:a16="http://schemas.microsoft.com/office/drawing/2014/main" id="{B537437D-D23A-4BB3-95CC-8226A313E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2880" y="679668"/>
            <a:ext cx="7152227" cy="181588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355600" marR="12700" indent="-342900" algn="just"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Escriba la función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</a:rPr>
              <a:t>calculadora</a:t>
            </a:r>
            <a:r>
              <a:rPr lang="es-MX" sz="1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, que recibe dos números (a y b) y un carácter que representa la operación a efectuar (* / + -).  Si el operador es:</a:t>
            </a:r>
          </a:p>
          <a:p>
            <a:pPr marL="469900" marR="12700" lvl="1"/>
            <a:r>
              <a:rPr lang="es-MX" sz="1400" dirty="0">
                <a:solidFill>
                  <a:srgbClr val="C5DAEB"/>
                </a:solidFill>
                <a:cs typeface="Calibri"/>
              </a:rPr>
              <a:t>+  mostrar el resultado de </a:t>
            </a:r>
            <a:r>
              <a:rPr lang="es-MX" sz="1400" dirty="0" err="1">
                <a:solidFill>
                  <a:srgbClr val="C5DAEB"/>
                </a:solidFill>
                <a:cs typeface="Calibri"/>
              </a:rPr>
              <a:t>a+b</a:t>
            </a:r>
            <a:endParaRPr lang="es-MX" sz="1400" dirty="0">
              <a:solidFill>
                <a:srgbClr val="C5DAEB"/>
              </a:solidFill>
              <a:cs typeface="Calibri"/>
            </a:endParaRPr>
          </a:p>
          <a:p>
            <a:pPr marL="469900" marR="12700" lvl="1"/>
            <a:r>
              <a:rPr lang="es-MX" sz="1400" spc="-10" dirty="0">
                <a:solidFill>
                  <a:srgbClr val="C5DAEB"/>
                </a:solidFill>
                <a:cs typeface="Calibri"/>
              </a:rPr>
              <a:t>-</a:t>
            </a:r>
            <a:r>
              <a:rPr lang="es-MX" sz="1400" spc="15" dirty="0">
                <a:solidFill>
                  <a:srgbClr val="C5DAEB"/>
                </a:solidFill>
                <a:cs typeface="Calibri"/>
              </a:rPr>
              <a:t>  </a:t>
            </a:r>
            <a:r>
              <a:rPr lang="es-MX" sz="1400" dirty="0">
                <a:solidFill>
                  <a:srgbClr val="C5DAEB"/>
                </a:solidFill>
                <a:cs typeface="Calibri"/>
              </a:rPr>
              <a:t>mostrar el resultado de a-b</a:t>
            </a:r>
          </a:p>
          <a:p>
            <a:pPr marL="469900" marR="12700" lvl="1"/>
            <a:r>
              <a:rPr lang="es-MX" sz="1400" dirty="0">
                <a:solidFill>
                  <a:srgbClr val="C5DAEB"/>
                </a:solidFill>
                <a:cs typeface="Calibri"/>
              </a:rPr>
              <a:t>*  mostrar el resultado de a*b</a:t>
            </a:r>
          </a:p>
          <a:p>
            <a:pPr marL="469900" marR="12700" lvl="1"/>
            <a:r>
              <a:rPr lang="es-MX" sz="1400" dirty="0">
                <a:solidFill>
                  <a:srgbClr val="C5DAEB"/>
                </a:solidFill>
                <a:cs typeface="Calibri"/>
              </a:rPr>
              <a:t>/  mostrar el resultado de a/b</a:t>
            </a:r>
          </a:p>
          <a:p>
            <a:pPr marL="469900" marR="12700" lvl="1"/>
            <a:r>
              <a:rPr lang="es-MX" sz="1400" dirty="0">
                <a:solidFill>
                  <a:srgbClr val="C5DAEB"/>
                </a:solidFill>
                <a:cs typeface="Calibri"/>
              </a:rPr>
              <a:t>Si el</a:t>
            </a:r>
            <a:r>
              <a:rPr lang="es-MX" sz="1400" spc="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400" dirty="0">
                <a:solidFill>
                  <a:srgbClr val="C5DAEB"/>
                </a:solidFill>
                <a:cs typeface="Calibri"/>
              </a:rPr>
              <a:t>operador</a:t>
            </a:r>
            <a:r>
              <a:rPr lang="es-MX" sz="1400" spc="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400" spc="-10" dirty="0">
                <a:solidFill>
                  <a:srgbClr val="C5DAEB"/>
                </a:solidFill>
                <a:cs typeface="Calibri"/>
              </a:rPr>
              <a:t>es</a:t>
            </a:r>
            <a:r>
              <a:rPr lang="es-MX" sz="1400" spc="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400" dirty="0">
                <a:solidFill>
                  <a:srgbClr val="C5DAEB"/>
                </a:solidFill>
                <a:cs typeface="Calibri"/>
              </a:rPr>
              <a:t>difere</a:t>
            </a:r>
            <a:r>
              <a:rPr lang="es-MX" sz="1400" spc="5" dirty="0">
                <a:solidFill>
                  <a:srgbClr val="C5DAEB"/>
                </a:solidFill>
                <a:cs typeface="Calibri"/>
              </a:rPr>
              <a:t>n</a:t>
            </a:r>
            <a:r>
              <a:rPr lang="es-MX" sz="1400" spc="-10" dirty="0">
                <a:solidFill>
                  <a:srgbClr val="C5DAEB"/>
                </a:solidFill>
                <a:cs typeface="Calibri"/>
              </a:rPr>
              <a:t>te</a:t>
            </a:r>
            <a:r>
              <a:rPr lang="es-MX" sz="1400" spc="10" dirty="0">
                <a:solidFill>
                  <a:srgbClr val="C5DAEB"/>
                </a:solidFill>
                <a:cs typeface="Calibri"/>
              </a:rPr>
              <a:t>  </a:t>
            </a:r>
            <a:r>
              <a:rPr lang="es-MX" sz="1400" spc="-10" dirty="0">
                <a:solidFill>
                  <a:srgbClr val="C5DAEB"/>
                </a:solidFill>
                <a:cs typeface="Calibri"/>
              </a:rPr>
              <a:t>mostrar operador</a:t>
            </a:r>
            <a:r>
              <a:rPr lang="es-MX" sz="1400" spc="1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400" dirty="0">
                <a:solidFill>
                  <a:srgbClr val="C5DAEB"/>
                </a:solidFill>
                <a:cs typeface="Calibri"/>
              </a:rPr>
              <a:t>no</a:t>
            </a:r>
            <a:r>
              <a:rPr lang="es-MX" sz="1400" spc="1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400" dirty="0">
                <a:solidFill>
                  <a:srgbClr val="C5DAEB"/>
                </a:solidFill>
                <a:cs typeface="Calibri"/>
              </a:rPr>
              <a:t>vál</a:t>
            </a:r>
            <a:r>
              <a:rPr lang="es-MX" sz="1400" spc="-5" dirty="0">
                <a:solidFill>
                  <a:srgbClr val="C5DAEB"/>
                </a:solidFill>
                <a:cs typeface="Calibri"/>
              </a:rPr>
              <a:t>i</a:t>
            </a:r>
            <a:r>
              <a:rPr lang="es-MX" sz="1400" dirty="0">
                <a:solidFill>
                  <a:srgbClr val="C5DAEB"/>
                </a:solidFill>
                <a:cs typeface="Calibri"/>
              </a:rPr>
              <a:t>do.</a:t>
            </a:r>
          </a:p>
          <a:p>
            <a:pPr marL="355600" marR="12700" lvl="1" indent="-342900" algn="just"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En el script principal, pedir dos números y el operador, y mandar llamar la función.</a:t>
            </a:r>
            <a:endParaRPr lang="es-ES" sz="1400" dirty="0"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1" name="object 25">
            <a:extLst>
              <a:ext uri="{FF2B5EF4-FFF2-40B4-BE49-F238E27FC236}">
                <a16:creationId xmlns:a16="http://schemas.microsoft.com/office/drawing/2014/main" id="{D5977E62-FCA7-4C79-8659-D5A80BA4B75F}"/>
              </a:ext>
            </a:extLst>
          </p:cNvPr>
          <p:cNvSpPr txBox="1"/>
          <p:nvPr/>
        </p:nvSpPr>
        <p:spPr>
          <a:xfrm>
            <a:off x="1545335" y="2621635"/>
            <a:ext cx="1692175" cy="388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b="1" spc="-20" dirty="0">
                <a:solidFill>
                  <a:schemeClr val="bg1"/>
                </a:solidFill>
                <a:cs typeface="Calibri"/>
              </a:rPr>
              <a:t>Casos de prueba:</a:t>
            </a:r>
            <a:endParaRPr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2" name="object 25">
            <a:extLst>
              <a:ext uri="{FF2B5EF4-FFF2-40B4-BE49-F238E27FC236}">
                <a16:creationId xmlns:a16="http://schemas.microsoft.com/office/drawing/2014/main" id="{C667367C-FBDB-48CB-9E31-73EDF37B2A42}"/>
              </a:ext>
            </a:extLst>
          </p:cNvPr>
          <p:cNvSpPr txBox="1"/>
          <p:nvPr/>
        </p:nvSpPr>
        <p:spPr>
          <a:xfrm>
            <a:off x="6277457" y="1276256"/>
            <a:ext cx="2740445" cy="59385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pc="-20" dirty="0">
                <a:solidFill>
                  <a:schemeClr val="bg1"/>
                </a:solidFill>
                <a:cs typeface="Calibri"/>
              </a:rPr>
              <a:t>Guarda tu programa:</a:t>
            </a:r>
            <a:r>
              <a:rPr lang="es-MX" b="1" spc="-20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FF00"/>
                </a:solidFill>
                <a:cs typeface="Calibri"/>
              </a:rPr>
              <a:t>condicionales_matricula.py</a:t>
            </a:r>
            <a:endParaRPr b="1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  <p:graphicFrame>
        <p:nvGraphicFramePr>
          <p:cNvPr id="14" name="Tabla 15">
            <a:extLst>
              <a:ext uri="{FF2B5EF4-FFF2-40B4-BE49-F238E27FC236}">
                <a16:creationId xmlns:a16="http://schemas.microsoft.com/office/drawing/2014/main" id="{F137AA55-CAF0-4A70-9042-12E098D1A2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389274"/>
              </p:ext>
            </p:extLst>
          </p:nvPr>
        </p:nvGraphicFramePr>
        <p:xfrm>
          <a:off x="1545335" y="2943790"/>
          <a:ext cx="668014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540">
                  <a:extLst>
                    <a:ext uri="{9D8B030D-6E8A-4147-A177-3AD203B41FA5}">
                      <a16:colId xmlns:a16="http://schemas.microsoft.com/office/drawing/2014/main" val="2558049104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28953650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23907665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2990306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operador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Mensaje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75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El resultado es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048181"/>
                  </a:ext>
                </a:extLst>
              </a:tr>
              <a:tr h="157595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El resultado es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511534"/>
                  </a:ext>
                </a:extLst>
              </a:tr>
              <a:tr h="322052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El resultado es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763306"/>
                  </a:ext>
                </a:extLst>
              </a:tr>
              <a:tr h="322052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El resultado es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753848"/>
                  </a:ext>
                </a:extLst>
              </a:tr>
              <a:tr h="333737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Operador </a:t>
                      </a:r>
                      <a:r>
                        <a:rPr lang="es-MX" sz="1600" dirty="0" err="1"/>
                        <a:t>nó</a:t>
                      </a:r>
                      <a:r>
                        <a:rPr lang="es-MX" sz="1600" dirty="0"/>
                        <a:t> valido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80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534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27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105025" y="626063"/>
            <a:ext cx="4933950" cy="5842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 err="1">
                <a:solidFill>
                  <a:srgbClr val="18BAD4"/>
                </a:solidFill>
                <a:latin typeface="Calibri"/>
                <a:cs typeface="Calibri"/>
              </a:rPr>
              <a:t>Ejercicio</a:t>
            </a: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 3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19" name="Text Box 2">
            <a:extLst>
              <a:ext uri="{FF2B5EF4-FFF2-40B4-BE49-F238E27FC236}">
                <a16:creationId xmlns:a16="http://schemas.microsoft.com/office/drawing/2014/main" id="{B537437D-D23A-4BB3-95CC-8226A313E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2880" y="1274605"/>
            <a:ext cx="5326095" cy="147732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355600" marR="12700" indent="-342900" algn="just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Escriba la función </a:t>
            </a:r>
            <a:r>
              <a:rPr lang="es-MX" b="1" dirty="0" err="1">
                <a:solidFill>
                  <a:schemeClr val="accent6">
                    <a:lumMod val="75000"/>
                  </a:schemeClr>
                </a:solidFill>
              </a:rPr>
              <a:t>areaCirculo</a:t>
            </a:r>
            <a:r>
              <a:rPr lang="es-MX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, que recibe el radio del círculo y regresa como resultado el área del círculo. Utiliza la función </a:t>
            </a:r>
            <a:r>
              <a:rPr lang="es-MX" b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math.pi</a:t>
            </a:r>
            <a:r>
              <a:rPr lang="es-MX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. Importar </a:t>
            </a:r>
            <a:r>
              <a:rPr lang="es-MX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math</a:t>
            </a:r>
            <a:r>
              <a:rPr lang="es-MX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.</a:t>
            </a:r>
          </a:p>
          <a:p>
            <a:pPr marL="355600" marR="12700" lvl="1" indent="-342900" algn="just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En el script principal, pedir un número. Mandar llamar la función e imprimir el resultado.</a:t>
            </a:r>
            <a:endParaRPr lang="es-ES" dirty="0"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1" name="object 25">
            <a:extLst>
              <a:ext uri="{FF2B5EF4-FFF2-40B4-BE49-F238E27FC236}">
                <a16:creationId xmlns:a16="http://schemas.microsoft.com/office/drawing/2014/main" id="{D5977E62-FCA7-4C79-8659-D5A80BA4B75F}"/>
              </a:ext>
            </a:extLst>
          </p:cNvPr>
          <p:cNvSpPr txBox="1"/>
          <p:nvPr/>
        </p:nvSpPr>
        <p:spPr>
          <a:xfrm>
            <a:off x="2159060" y="2952750"/>
            <a:ext cx="1692175" cy="388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b="1" spc="-20" dirty="0">
                <a:solidFill>
                  <a:schemeClr val="bg1"/>
                </a:solidFill>
                <a:cs typeface="Calibri"/>
              </a:rPr>
              <a:t>Casos de prueba:</a:t>
            </a:r>
            <a:endParaRPr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2" name="object 25">
            <a:extLst>
              <a:ext uri="{FF2B5EF4-FFF2-40B4-BE49-F238E27FC236}">
                <a16:creationId xmlns:a16="http://schemas.microsoft.com/office/drawing/2014/main" id="{C667367C-FBDB-48CB-9E31-73EDF37B2A42}"/>
              </a:ext>
            </a:extLst>
          </p:cNvPr>
          <p:cNvSpPr txBox="1"/>
          <p:nvPr/>
        </p:nvSpPr>
        <p:spPr>
          <a:xfrm>
            <a:off x="5206071" y="3648539"/>
            <a:ext cx="2740445" cy="59385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pc="-20" dirty="0">
                <a:solidFill>
                  <a:schemeClr val="bg1"/>
                </a:solidFill>
                <a:cs typeface="Calibri"/>
              </a:rPr>
              <a:t>Guarda tu programa:</a:t>
            </a:r>
            <a:r>
              <a:rPr lang="es-MX" b="1" spc="-20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FF00"/>
                </a:solidFill>
                <a:cs typeface="Calibri"/>
              </a:rPr>
              <a:t>condicionales_matricula.py</a:t>
            </a:r>
            <a:endParaRPr b="1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  <p:graphicFrame>
        <p:nvGraphicFramePr>
          <p:cNvPr id="14" name="Tabla 15">
            <a:extLst>
              <a:ext uri="{FF2B5EF4-FFF2-40B4-BE49-F238E27FC236}">
                <a16:creationId xmlns:a16="http://schemas.microsoft.com/office/drawing/2014/main" id="{F137AA55-CAF0-4A70-9042-12E098D1A201}"/>
              </a:ext>
            </a:extLst>
          </p:cNvPr>
          <p:cNvGraphicFramePr>
            <a:graphicFrameLocks noGrp="1"/>
          </p:cNvGraphicFramePr>
          <p:nvPr/>
        </p:nvGraphicFramePr>
        <p:xfrm>
          <a:off x="2159060" y="3274905"/>
          <a:ext cx="256534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540">
                  <a:extLst>
                    <a:ext uri="{9D8B030D-6E8A-4147-A177-3AD203B41FA5}">
                      <a16:colId xmlns:a16="http://schemas.microsoft.com/office/drawing/2014/main" val="2558049104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2895365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radio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err="1"/>
                        <a:t>Area</a:t>
                      </a:r>
                      <a:endParaRPr lang="es-MX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75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048181"/>
                  </a:ext>
                </a:extLst>
              </a:tr>
              <a:tr h="157595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511534"/>
                  </a:ext>
                </a:extLst>
              </a:tr>
              <a:tr h="322052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763306"/>
                  </a:ext>
                </a:extLst>
              </a:tr>
            </a:tbl>
          </a:graphicData>
        </a:graphic>
      </p:graphicFrame>
      <p:pic>
        <p:nvPicPr>
          <p:cNvPr id="17" name="Imagen 16">
            <a:extLst>
              <a:ext uri="{FF2B5EF4-FFF2-40B4-BE49-F238E27FC236}">
                <a16:creationId xmlns:a16="http://schemas.microsoft.com/office/drawing/2014/main" id="{B3BA59B6-3A73-4EB2-9899-023635F3B81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461" y="1197101"/>
            <a:ext cx="1656039" cy="165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56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28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105025" y="626063"/>
            <a:ext cx="4933950" cy="5842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 err="1">
                <a:solidFill>
                  <a:srgbClr val="18BAD4"/>
                </a:solidFill>
                <a:latin typeface="Calibri"/>
                <a:cs typeface="Calibri"/>
              </a:rPr>
              <a:t>Ejercicio</a:t>
            </a: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 4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19" name="Text Box 2">
            <a:extLst>
              <a:ext uri="{FF2B5EF4-FFF2-40B4-BE49-F238E27FC236}">
                <a16:creationId xmlns:a16="http://schemas.microsoft.com/office/drawing/2014/main" id="{B537437D-D23A-4BB3-95CC-8226A313E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2880" y="1274605"/>
            <a:ext cx="5326095" cy="147732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355600" marR="12700" indent="-342900" algn="just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Escriba la función </a:t>
            </a:r>
            <a:r>
              <a:rPr lang="es-MX" b="1" dirty="0" err="1">
                <a:solidFill>
                  <a:schemeClr val="accent6">
                    <a:lumMod val="75000"/>
                  </a:schemeClr>
                </a:solidFill>
              </a:rPr>
              <a:t>areaTriangulo</a:t>
            </a:r>
            <a:r>
              <a:rPr lang="es-MX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, que recibe el base y la altura del triángulo y regresa como resultado el área del triángulo. </a:t>
            </a:r>
          </a:p>
          <a:p>
            <a:pPr marL="355600" marR="12700" lvl="1" indent="-342900" algn="just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En el script principal, pedir la base y la altura. Mandar llamar la función e imprimir el resultado.</a:t>
            </a:r>
            <a:endParaRPr lang="es-ES" dirty="0"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1" name="object 25">
            <a:extLst>
              <a:ext uri="{FF2B5EF4-FFF2-40B4-BE49-F238E27FC236}">
                <a16:creationId xmlns:a16="http://schemas.microsoft.com/office/drawing/2014/main" id="{D5977E62-FCA7-4C79-8659-D5A80BA4B75F}"/>
              </a:ext>
            </a:extLst>
          </p:cNvPr>
          <p:cNvSpPr txBox="1"/>
          <p:nvPr/>
        </p:nvSpPr>
        <p:spPr>
          <a:xfrm>
            <a:off x="2159060" y="2952750"/>
            <a:ext cx="1692175" cy="388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b="1" spc="-20" dirty="0">
                <a:solidFill>
                  <a:schemeClr val="bg1"/>
                </a:solidFill>
                <a:cs typeface="Calibri"/>
              </a:rPr>
              <a:t>Casos de prueba:</a:t>
            </a:r>
            <a:endParaRPr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2" name="object 25">
            <a:extLst>
              <a:ext uri="{FF2B5EF4-FFF2-40B4-BE49-F238E27FC236}">
                <a16:creationId xmlns:a16="http://schemas.microsoft.com/office/drawing/2014/main" id="{C667367C-FBDB-48CB-9E31-73EDF37B2A42}"/>
              </a:ext>
            </a:extLst>
          </p:cNvPr>
          <p:cNvSpPr txBox="1"/>
          <p:nvPr/>
        </p:nvSpPr>
        <p:spPr>
          <a:xfrm>
            <a:off x="5206071" y="3648539"/>
            <a:ext cx="2740445" cy="59385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pc="-20" dirty="0">
                <a:solidFill>
                  <a:schemeClr val="bg1"/>
                </a:solidFill>
                <a:cs typeface="Calibri"/>
              </a:rPr>
              <a:t>Guarda tu programa:</a:t>
            </a:r>
            <a:r>
              <a:rPr lang="es-MX" b="1" spc="-20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FF00"/>
                </a:solidFill>
                <a:cs typeface="Calibri"/>
              </a:rPr>
              <a:t>condicionales_matricula.py</a:t>
            </a:r>
            <a:endParaRPr b="1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  <p:graphicFrame>
        <p:nvGraphicFramePr>
          <p:cNvPr id="14" name="Tabla 15">
            <a:extLst>
              <a:ext uri="{FF2B5EF4-FFF2-40B4-BE49-F238E27FC236}">
                <a16:creationId xmlns:a16="http://schemas.microsoft.com/office/drawing/2014/main" id="{F137AA55-CAF0-4A70-9042-12E098D1A2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298434"/>
              </p:ext>
            </p:extLst>
          </p:nvPr>
        </p:nvGraphicFramePr>
        <p:xfrm>
          <a:off x="2159060" y="3274905"/>
          <a:ext cx="256534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540">
                  <a:extLst>
                    <a:ext uri="{9D8B030D-6E8A-4147-A177-3AD203B41FA5}">
                      <a16:colId xmlns:a16="http://schemas.microsoft.com/office/drawing/2014/main" val="2558049104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2895365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radio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err="1"/>
                        <a:t>Area</a:t>
                      </a:r>
                      <a:endParaRPr lang="es-MX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75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048181"/>
                  </a:ext>
                </a:extLst>
              </a:tr>
              <a:tr h="157595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511534"/>
                  </a:ext>
                </a:extLst>
              </a:tr>
              <a:tr h="322052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763306"/>
                  </a:ext>
                </a:extLst>
              </a:tr>
            </a:tbl>
          </a:graphicData>
        </a:graphic>
      </p:graphicFrame>
      <p:pic>
        <p:nvPicPr>
          <p:cNvPr id="23" name="Imagen 22">
            <a:extLst>
              <a:ext uri="{FF2B5EF4-FFF2-40B4-BE49-F238E27FC236}">
                <a16:creationId xmlns:a16="http://schemas.microsoft.com/office/drawing/2014/main" id="{BAF82642-0584-4BCB-AA81-57AB119E3B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839" y="1148607"/>
            <a:ext cx="1539368" cy="153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37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360822" y="223266"/>
            <a:ext cx="3345135" cy="5842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 err="1">
                <a:solidFill>
                  <a:srgbClr val="18BAD4"/>
                </a:solidFill>
                <a:latin typeface="Calibri"/>
                <a:cs typeface="Calibri"/>
              </a:rPr>
              <a:t>Ejercicio</a:t>
            </a: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 5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37353" y="847344"/>
            <a:ext cx="4982053" cy="16710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Escriba la función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</a:rPr>
              <a:t>masaCorporal</a:t>
            </a: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, que recibe la </a:t>
            </a:r>
            <a:r>
              <a:rPr lang="es-MX" sz="16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altura </a:t>
            </a: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(metros) y el </a:t>
            </a:r>
            <a:r>
              <a:rPr lang="es-MX" sz="16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peso</a:t>
            </a: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(kilogramos) de una persona. La función debe calcular e imprimir el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índice de masa corporal (IMC) y el nivel al que corresponde de acuerdo a la siguiente tabla.</a:t>
            </a:r>
          </a:p>
          <a:p>
            <a:pPr marL="355600" marR="12700" indent="-342900" algn="just"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En el script principal, pedir la estatura y el peso. Mandar llamar la función.</a:t>
            </a:r>
            <a:endParaRPr lang="es-ES" sz="1600" dirty="0"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12700" marR="12700" algn="just">
              <a:spcAft>
                <a:spcPts val="600"/>
              </a:spcAft>
            </a:pPr>
            <a:endParaRPr sz="1600" dirty="0">
              <a:solidFill>
                <a:srgbClr val="C5DAEB"/>
              </a:solidFill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035377" y="2719369"/>
            <a:ext cx="2031492" cy="11231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29</a:t>
            </a:fld>
            <a:endParaRPr sz="1200">
              <a:latin typeface="Calibri"/>
              <a:cs typeface="Calibri"/>
            </a:endParaRPr>
          </a:p>
        </p:txBody>
      </p:sp>
      <p:graphicFrame>
        <p:nvGraphicFramePr>
          <p:cNvPr id="14" name="Tabla 20">
            <a:extLst>
              <a:ext uri="{FF2B5EF4-FFF2-40B4-BE49-F238E27FC236}">
                <a16:creationId xmlns:a16="http://schemas.microsoft.com/office/drawing/2014/main" id="{658CB74F-5DE5-44C9-B09A-2D885B5C4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223939"/>
              </p:ext>
            </p:extLst>
          </p:nvPr>
        </p:nvGraphicFramePr>
        <p:xfrm>
          <a:off x="6200273" y="99633"/>
          <a:ext cx="2866596" cy="2562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1931">
                  <a:extLst>
                    <a:ext uri="{9D8B030D-6E8A-4147-A177-3AD203B41FA5}">
                      <a16:colId xmlns:a16="http://schemas.microsoft.com/office/drawing/2014/main" val="3841737167"/>
                    </a:ext>
                  </a:extLst>
                </a:gridCol>
                <a:gridCol w="1874665">
                  <a:extLst>
                    <a:ext uri="{9D8B030D-6E8A-4147-A177-3AD203B41FA5}">
                      <a16:colId xmlns:a16="http://schemas.microsoft.com/office/drawing/2014/main" val="516758453"/>
                    </a:ext>
                  </a:extLst>
                </a:gridCol>
              </a:tblGrid>
              <a:tr h="319189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IMC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Nivel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098829"/>
                  </a:ext>
                </a:extLst>
              </a:tr>
              <a:tr h="319189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&lt;18.5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Peso insuficiente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229442"/>
                  </a:ext>
                </a:extLst>
              </a:tr>
              <a:tr h="319189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18.5 – 24.9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Peso adecuado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440568"/>
                  </a:ext>
                </a:extLst>
              </a:tr>
              <a:tr h="319189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25 – 26.9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Sobrepeso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320062"/>
                  </a:ext>
                </a:extLst>
              </a:tr>
              <a:tr h="319189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27 – 29.9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err="1"/>
                        <a:t>Pre_obesidad</a:t>
                      </a:r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791633"/>
                  </a:ext>
                </a:extLst>
              </a:tr>
              <a:tr h="319189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30 – 34.9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Obesidad leve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579072"/>
                  </a:ext>
                </a:extLst>
              </a:tr>
              <a:tr h="323622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35 – 39.9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Obesidad moderada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516276"/>
                  </a:ext>
                </a:extLst>
              </a:tr>
              <a:tr h="323622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&gt;=40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Obesidad grave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55042"/>
                  </a:ext>
                </a:extLst>
              </a:tr>
            </a:tbl>
          </a:graphicData>
        </a:graphic>
      </p:graphicFrame>
      <p:sp>
        <p:nvSpPr>
          <p:cNvPr id="22" name="object 25">
            <a:extLst>
              <a:ext uri="{FF2B5EF4-FFF2-40B4-BE49-F238E27FC236}">
                <a16:creationId xmlns:a16="http://schemas.microsoft.com/office/drawing/2014/main" id="{8E1901B5-A117-4469-A0AF-3AB37FDFC24A}"/>
              </a:ext>
            </a:extLst>
          </p:cNvPr>
          <p:cNvSpPr txBox="1"/>
          <p:nvPr/>
        </p:nvSpPr>
        <p:spPr>
          <a:xfrm>
            <a:off x="542543" y="2647950"/>
            <a:ext cx="1692175" cy="388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b="1" spc="-20" dirty="0">
                <a:solidFill>
                  <a:schemeClr val="bg1"/>
                </a:solidFill>
                <a:cs typeface="Calibri"/>
              </a:rPr>
              <a:t>Casos de prueba:</a:t>
            </a:r>
            <a:endParaRPr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3" name="object 25">
            <a:extLst>
              <a:ext uri="{FF2B5EF4-FFF2-40B4-BE49-F238E27FC236}">
                <a16:creationId xmlns:a16="http://schemas.microsoft.com/office/drawing/2014/main" id="{C5E70C3C-DF1B-40C6-AB3D-05645AC06032}"/>
              </a:ext>
            </a:extLst>
          </p:cNvPr>
          <p:cNvSpPr txBox="1"/>
          <p:nvPr/>
        </p:nvSpPr>
        <p:spPr>
          <a:xfrm>
            <a:off x="5658945" y="4341218"/>
            <a:ext cx="2740445" cy="59385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pc="-20" dirty="0">
                <a:solidFill>
                  <a:schemeClr val="bg1"/>
                </a:solidFill>
                <a:cs typeface="Calibri"/>
              </a:rPr>
              <a:t>Guarda tu programa:</a:t>
            </a:r>
            <a:r>
              <a:rPr lang="es-MX" b="1" spc="-20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FF00"/>
                </a:solidFill>
                <a:cs typeface="Calibri"/>
              </a:rPr>
              <a:t>condicionales_matricula.py</a:t>
            </a:r>
            <a:endParaRPr b="1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  <p:graphicFrame>
        <p:nvGraphicFramePr>
          <p:cNvPr id="25" name="Tabla 15">
            <a:extLst>
              <a:ext uri="{FF2B5EF4-FFF2-40B4-BE49-F238E27FC236}">
                <a16:creationId xmlns:a16="http://schemas.microsoft.com/office/drawing/2014/main" id="{2C3891AA-9F3C-4425-A740-B0D6A38B03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498971"/>
              </p:ext>
            </p:extLst>
          </p:nvPr>
        </p:nvGraphicFramePr>
        <p:xfrm>
          <a:off x="504065" y="3054887"/>
          <a:ext cx="4651064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964">
                  <a:extLst>
                    <a:ext uri="{9D8B030D-6E8A-4147-A177-3AD203B41FA5}">
                      <a16:colId xmlns:a16="http://schemas.microsoft.com/office/drawing/2014/main" val="2558049104"/>
                    </a:ext>
                  </a:extLst>
                </a:gridCol>
                <a:gridCol w="727714">
                  <a:extLst>
                    <a:ext uri="{9D8B030D-6E8A-4147-A177-3AD203B41FA5}">
                      <a16:colId xmlns:a16="http://schemas.microsoft.com/office/drawing/2014/main" val="2289536505"/>
                    </a:ext>
                  </a:extLst>
                </a:gridCol>
                <a:gridCol w="823440">
                  <a:extLst>
                    <a:ext uri="{9D8B030D-6E8A-4147-A177-3AD203B41FA5}">
                      <a16:colId xmlns:a16="http://schemas.microsoft.com/office/drawing/2014/main" val="3404614168"/>
                    </a:ext>
                  </a:extLst>
                </a:gridCol>
                <a:gridCol w="2222946">
                  <a:extLst>
                    <a:ext uri="{9D8B030D-6E8A-4147-A177-3AD203B41FA5}">
                      <a16:colId xmlns:a16="http://schemas.microsoft.com/office/drawing/2014/main" val="20329068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altura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peso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IMC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Nivel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75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23.11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Peso adecuado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048181"/>
                  </a:ext>
                </a:extLst>
              </a:tr>
              <a:tr h="157595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Peso insuficiente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511534"/>
                  </a:ext>
                </a:extLst>
              </a:tr>
              <a:tr h="322052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41.52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Obesidad grave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763306"/>
                  </a:ext>
                </a:extLst>
              </a:tr>
              <a:tr h="322052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39.06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Obesidad moderada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031026"/>
                  </a:ext>
                </a:extLst>
              </a:tr>
              <a:tr h="322052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31.22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Obesidad leve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213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3807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770379" y="2255271"/>
            <a:ext cx="5829174" cy="6832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 err="1">
                <a:solidFill>
                  <a:srgbClr val="18BAD4"/>
                </a:solidFill>
                <a:latin typeface="Calibri"/>
                <a:cs typeface="Calibri"/>
              </a:rPr>
              <a:t>Condicional</a:t>
            </a: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 simple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071117" y="389493"/>
            <a:ext cx="3345135" cy="5842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 err="1">
                <a:solidFill>
                  <a:srgbClr val="18BAD4"/>
                </a:solidFill>
                <a:latin typeface="Calibri"/>
                <a:cs typeface="Calibri"/>
              </a:rPr>
              <a:t>Ejercicio</a:t>
            </a: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 6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29788" y="1161287"/>
            <a:ext cx="6192776" cy="30548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/>
            <a:r>
              <a:rPr lang="es-MX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Escriba la función </a:t>
            </a:r>
            <a:r>
              <a:rPr lang="es-MX" sz="2400" b="1" dirty="0" err="1">
                <a:solidFill>
                  <a:schemeClr val="accent6">
                    <a:lumMod val="75000"/>
                  </a:schemeClr>
                </a:solidFill>
              </a:rPr>
              <a:t>menu</a:t>
            </a:r>
            <a:r>
              <a:rPr lang="es-MX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, que imprima el siguiente menú en pantalla: </a:t>
            </a:r>
          </a:p>
          <a:p>
            <a:pPr marL="12700" marR="12700" algn="just"/>
            <a:endParaRPr lang="es-MX" sz="24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marL="12700" marR="12700" algn="just"/>
            <a:r>
              <a:rPr lang="es-MX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1. Es positivo</a:t>
            </a:r>
          </a:p>
          <a:p>
            <a:pPr marL="12700" marR="12700" algn="just"/>
            <a:r>
              <a:rPr lang="es-MX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2. Calculadora</a:t>
            </a:r>
          </a:p>
          <a:p>
            <a:pPr marL="12700" marR="12700" algn="just"/>
            <a:r>
              <a:rPr lang="es-MX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3. Área del círculo</a:t>
            </a:r>
          </a:p>
          <a:p>
            <a:pPr marL="12700" marR="12700" algn="just"/>
            <a:r>
              <a:rPr lang="es-MX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4. Área del triángulo</a:t>
            </a:r>
          </a:p>
          <a:p>
            <a:pPr marL="12700" marR="12700" algn="just"/>
            <a:r>
              <a:rPr lang="es-MX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5. Masa corporal</a:t>
            </a:r>
            <a:endParaRPr lang="es-MX" sz="2400" dirty="0">
              <a:solidFill>
                <a:srgbClr val="C5DAEB"/>
              </a:solidFill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30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3" name="object 25">
            <a:extLst>
              <a:ext uri="{FF2B5EF4-FFF2-40B4-BE49-F238E27FC236}">
                <a16:creationId xmlns:a16="http://schemas.microsoft.com/office/drawing/2014/main" id="{C5E70C3C-DF1B-40C6-AB3D-05645AC06032}"/>
              </a:ext>
            </a:extLst>
          </p:cNvPr>
          <p:cNvSpPr txBox="1"/>
          <p:nvPr/>
        </p:nvSpPr>
        <p:spPr>
          <a:xfrm>
            <a:off x="2129529" y="4411726"/>
            <a:ext cx="4692062" cy="59385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pc="-20" dirty="0">
                <a:solidFill>
                  <a:schemeClr val="bg1"/>
                </a:solidFill>
                <a:cs typeface="Calibri"/>
              </a:rPr>
              <a:t>Guarda tu programa:</a:t>
            </a:r>
            <a:r>
              <a:rPr lang="es-MX" b="1" spc="-20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FF00"/>
                </a:solidFill>
                <a:cs typeface="Calibri"/>
              </a:rPr>
              <a:t>condicionales_matricula.py</a:t>
            </a:r>
            <a:endParaRPr b="1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071117" y="389493"/>
            <a:ext cx="3345135" cy="5842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 err="1">
                <a:solidFill>
                  <a:srgbClr val="18BAD4"/>
                </a:solidFill>
                <a:latin typeface="Calibri"/>
                <a:cs typeface="Calibri"/>
              </a:rPr>
              <a:t>Ejercicio</a:t>
            </a: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 7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71117" y="1219801"/>
            <a:ext cx="6192776" cy="211394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/>
            <a:r>
              <a:rPr lang="es-MX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Escriba el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script principal</a:t>
            </a:r>
            <a:r>
              <a:rPr lang="es-MX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, que despliegue el menú, pida una opción y de acuerdo a la opción seleccionada por el usuario le dé la oportunidad de ejecutar cualquiera de las funciones que han sido construidas, haciendo uso del </a:t>
            </a:r>
            <a:r>
              <a:rPr lang="es-MX" sz="2400" b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if</a:t>
            </a:r>
            <a:r>
              <a:rPr lang="es-MX" sz="2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- anidado</a:t>
            </a:r>
            <a:r>
              <a:rPr lang="es-MX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.</a:t>
            </a:r>
            <a:endParaRPr lang="es-MX" sz="2400" dirty="0">
              <a:solidFill>
                <a:srgbClr val="C5DAEB"/>
              </a:solidFill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31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3" name="object 25">
            <a:extLst>
              <a:ext uri="{FF2B5EF4-FFF2-40B4-BE49-F238E27FC236}">
                <a16:creationId xmlns:a16="http://schemas.microsoft.com/office/drawing/2014/main" id="{C5E70C3C-DF1B-40C6-AB3D-05645AC06032}"/>
              </a:ext>
            </a:extLst>
          </p:cNvPr>
          <p:cNvSpPr txBox="1"/>
          <p:nvPr/>
        </p:nvSpPr>
        <p:spPr>
          <a:xfrm>
            <a:off x="2071117" y="3933189"/>
            <a:ext cx="4692062" cy="59385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pc="-20" dirty="0">
                <a:solidFill>
                  <a:schemeClr val="bg1"/>
                </a:solidFill>
                <a:cs typeface="Calibri"/>
              </a:rPr>
              <a:t>Guarda tu programa:</a:t>
            </a:r>
            <a:r>
              <a:rPr lang="es-MX" b="1" spc="-20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FF00"/>
                </a:solidFill>
                <a:cs typeface="Calibri"/>
              </a:rPr>
              <a:t>condicionales_matricula.py</a:t>
            </a:r>
            <a:endParaRPr b="1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80345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913382" y="1048003"/>
            <a:ext cx="4745355" cy="647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Fuen</a:t>
            </a:r>
            <a:r>
              <a:rPr sz="4000" spc="-10" dirty="0">
                <a:solidFill>
                  <a:srgbClr val="18BAD4"/>
                </a:solidFill>
                <a:latin typeface="Calibri"/>
                <a:cs typeface="Calibri"/>
              </a:rPr>
              <a:t>t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es para</a:t>
            </a:r>
            <a:r>
              <a:rPr sz="4000" spc="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consult</a:t>
            </a:r>
            <a:r>
              <a:rPr sz="4000" spc="-15" dirty="0">
                <a:solidFill>
                  <a:srgbClr val="18BAD4"/>
                </a:solidFill>
                <a:latin typeface="Calibri"/>
                <a:cs typeface="Calibri"/>
              </a:rPr>
              <a:t>ar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52400" y="4709157"/>
            <a:ext cx="456945" cy="2413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32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178091" y="2119505"/>
            <a:ext cx="8051130" cy="64541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600"/>
              </a:lnSpc>
            </a:pPr>
            <a:endParaRPr sz="600" dirty="0"/>
          </a:p>
          <a:p>
            <a:pPr marL="12700">
              <a:lnSpc>
                <a:spcPct val="100000"/>
              </a:lnSpc>
              <a:tabLst>
                <a:tab pos="329565" algn="l"/>
              </a:tabLst>
            </a:pPr>
            <a:r>
              <a:rPr lang="es-MX" sz="2000" u="heavy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h</a:t>
            </a:r>
            <a:r>
              <a:rPr sz="2000" u="heavy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ttp</a:t>
            </a:r>
            <a:r>
              <a:rPr sz="2000" u="heavy" spc="5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:</a:t>
            </a:r>
            <a:r>
              <a:rPr sz="2000" u="heavy" spc="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/</a:t>
            </a:r>
            <a:r>
              <a:rPr sz="2000" u="heavy" spc="5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/</a:t>
            </a:r>
            <a:r>
              <a:rPr sz="2000" u="heavy" spc="-1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www</a:t>
            </a:r>
            <a:r>
              <a:rPr sz="2000" u="heavy" spc="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.</a:t>
            </a:r>
            <a:r>
              <a:rPr sz="2000" u="heavy" spc="-1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m</a:t>
            </a:r>
            <a:r>
              <a:rPr sz="2000" u="heavy" spc="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cl</a:t>
            </a:r>
            <a:r>
              <a:rPr sz="2000" u="heavy" spc="-1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i</a:t>
            </a:r>
            <a:r>
              <a:rPr sz="2000" u="heavy" spc="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bre</a:t>
            </a:r>
            <a:r>
              <a:rPr sz="2000" u="heavy" spc="-1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.</a:t>
            </a:r>
            <a:r>
              <a:rPr sz="2000" u="heavy" spc="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org/c</a:t>
            </a:r>
            <a:r>
              <a:rPr sz="2000" u="heavy" spc="-15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o</a:t>
            </a:r>
            <a:r>
              <a:rPr sz="2000" u="heavy" spc="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nsulta</a:t>
            </a:r>
            <a:r>
              <a:rPr sz="2000" u="heavy" spc="-1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r</a:t>
            </a:r>
            <a:r>
              <a:rPr sz="2000" u="heavy" spc="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/p</a:t>
            </a:r>
            <a:r>
              <a:rPr sz="2000" u="heavy" spc="-1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y</a:t>
            </a:r>
            <a:r>
              <a:rPr sz="2000" u="heavy" spc="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tho</a:t>
            </a:r>
            <a:r>
              <a:rPr sz="2000" u="heavy" spc="-15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n</a:t>
            </a:r>
            <a:r>
              <a:rPr sz="2000" u="heavy" spc="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/leccione</a:t>
            </a:r>
            <a:r>
              <a:rPr sz="2000" u="heavy" spc="-1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s</a:t>
            </a:r>
            <a:r>
              <a:rPr sz="2000" u="heavy" spc="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/p</a:t>
            </a:r>
            <a:r>
              <a:rPr sz="2000" u="heavy" spc="-1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y</a:t>
            </a:r>
            <a:r>
              <a:rPr sz="2000" u="heavy" spc="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th</a:t>
            </a:r>
            <a:r>
              <a:rPr sz="2000" u="heavy" spc="-15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o</a:t>
            </a:r>
            <a:r>
              <a:rPr sz="2000" u="heavy" spc="1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n</a:t>
            </a:r>
            <a:r>
              <a:rPr sz="2000" u="heavy" spc="-5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-i</a:t>
            </a:r>
            <a:r>
              <a:rPr sz="2000" u="heavy" spc="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f-</a:t>
            </a:r>
            <a:r>
              <a:rPr sz="2000" u="heavy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e</a:t>
            </a:r>
            <a:r>
              <a:rPr sz="2000" u="heavy" spc="-5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l</a:t>
            </a:r>
            <a:r>
              <a:rPr sz="2000" u="heavy" spc="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se</a:t>
            </a:r>
            <a:r>
              <a:rPr sz="2000" u="heavy" spc="-1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.</a:t>
            </a:r>
            <a:r>
              <a:rPr sz="2000" u="heavy" spc="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html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09827" y="67665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3429000" y="1593215"/>
            <a:ext cx="3056890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8000" dirty="0">
                <a:solidFill>
                  <a:srgbClr val="18BAD4"/>
                </a:solidFill>
                <a:latin typeface="Calibri"/>
                <a:cs typeface="Calibri"/>
              </a:rPr>
              <a:t>Gracias</a:t>
            </a:r>
            <a:endParaRPr sz="8000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91055" y="121310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5" y="4869178"/>
            <a:ext cx="423163" cy="2240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33</a:t>
            </a:fld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1611645" y="1161288"/>
            <a:ext cx="6912086" cy="15628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spcAft>
                <a:spcPts val="600"/>
              </a:spcAft>
            </a:pPr>
            <a:r>
              <a:rPr lang="es-MX" dirty="0">
                <a:solidFill>
                  <a:srgbClr val="C5DAEB"/>
                </a:solidFill>
                <a:cs typeface="Calibri"/>
              </a:rPr>
              <a:t>Toma una decisión referente a la acción de ejecutar un bloque de código, basándose en el resultado (verdadero o falso) de una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condición</a:t>
            </a:r>
            <a:r>
              <a:rPr lang="es-MX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12700" marR="12700" algn="just">
              <a:spcAft>
                <a:spcPts val="600"/>
              </a:spcAft>
            </a:pPr>
            <a:r>
              <a:rPr lang="es-MX" dirty="0">
                <a:solidFill>
                  <a:srgbClr val="C5DAEB"/>
                </a:solidFill>
                <a:cs typeface="Calibri"/>
              </a:rPr>
              <a:t>Cuando se ejecuta la condicional simple, primero se evalúa la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condición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(</a:t>
            </a:r>
            <a:r>
              <a:rPr lang="es-MX" i="1" dirty="0">
                <a:solidFill>
                  <a:srgbClr val="C5DAEB"/>
                </a:solidFill>
                <a:cs typeface="Calibri"/>
              </a:rPr>
              <a:t>Expresión lógica</a:t>
            </a:r>
            <a:r>
              <a:rPr lang="es-MX" dirty="0">
                <a:solidFill>
                  <a:srgbClr val="C5DAEB"/>
                </a:solidFill>
                <a:cs typeface="Calibri"/>
              </a:rPr>
              <a:t>), si el resultado es verdadero (true) entonces se ejecutan las instrucciones del Código del if.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92456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4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7" name="object 14">
            <a:extLst>
              <a:ext uri="{FF2B5EF4-FFF2-40B4-BE49-F238E27FC236}">
                <a16:creationId xmlns:a16="http://schemas.microsoft.com/office/drawing/2014/main" id="{3377A7EF-D2C8-413B-A257-11F71BB5E82C}"/>
              </a:ext>
            </a:extLst>
          </p:cNvPr>
          <p:cNvSpPr txBox="1"/>
          <p:nvPr/>
        </p:nvSpPr>
        <p:spPr>
          <a:xfrm>
            <a:off x="2539945" y="223237"/>
            <a:ext cx="5200183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25" dirty="0" err="1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400" spc="-20" dirty="0" err="1">
                <a:solidFill>
                  <a:srgbClr val="18BAD4"/>
                </a:solidFill>
                <a:latin typeface="Calibri"/>
                <a:cs typeface="Calibri"/>
              </a:rPr>
              <a:t>ondicional</a:t>
            </a:r>
            <a:r>
              <a:rPr sz="4400" spc="-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lang="es-MX" sz="4400" spc="-10" dirty="0">
                <a:solidFill>
                  <a:srgbClr val="18BAD4"/>
                </a:solidFill>
                <a:latin typeface="Calibri"/>
                <a:cs typeface="Calibri"/>
              </a:rPr>
              <a:t>if simple</a:t>
            </a:r>
            <a:endParaRPr sz="4400" dirty="0">
              <a:latin typeface="Calibri"/>
              <a:cs typeface="Calibri"/>
            </a:endParaRP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33B862AD-C940-46C1-A0C5-13F297C832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0" y="2803963"/>
            <a:ext cx="4724399" cy="219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329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1611645" y="1257500"/>
            <a:ext cx="6846555" cy="59435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spcAft>
                <a:spcPts val="6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La estructura básica de la condicional simple en Python tiene la siguiente forma: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92456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5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7" name="object 14">
            <a:extLst>
              <a:ext uri="{FF2B5EF4-FFF2-40B4-BE49-F238E27FC236}">
                <a16:creationId xmlns:a16="http://schemas.microsoft.com/office/drawing/2014/main" id="{3377A7EF-D2C8-413B-A257-11F71BB5E82C}"/>
              </a:ext>
            </a:extLst>
          </p:cNvPr>
          <p:cNvSpPr txBox="1"/>
          <p:nvPr/>
        </p:nvSpPr>
        <p:spPr>
          <a:xfrm>
            <a:off x="2539945" y="223237"/>
            <a:ext cx="5200183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25" dirty="0" err="1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400" spc="-20" dirty="0" err="1">
                <a:solidFill>
                  <a:srgbClr val="18BAD4"/>
                </a:solidFill>
                <a:latin typeface="Calibri"/>
                <a:cs typeface="Calibri"/>
              </a:rPr>
              <a:t>ondicional</a:t>
            </a:r>
            <a:r>
              <a:rPr sz="4400" spc="-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lang="es-MX" sz="4400" spc="-10" dirty="0">
                <a:solidFill>
                  <a:srgbClr val="18BAD4"/>
                </a:solidFill>
                <a:latin typeface="Calibri"/>
                <a:cs typeface="Calibri"/>
              </a:rPr>
              <a:t>if simple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19" name="Google Shape;65;p9">
            <a:extLst>
              <a:ext uri="{FF2B5EF4-FFF2-40B4-BE49-F238E27FC236}">
                <a16:creationId xmlns:a16="http://schemas.microsoft.com/office/drawing/2014/main" id="{DD55D289-0BCE-4A13-8697-AACC8060C7AC}"/>
              </a:ext>
            </a:extLst>
          </p:cNvPr>
          <p:cNvSpPr txBox="1"/>
          <p:nvPr/>
        </p:nvSpPr>
        <p:spPr>
          <a:xfrm>
            <a:off x="1611645" y="2111950"/>
            <a:ext cx="4673636" cy="149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59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32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1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condición</a:t>
            </a:r>
            <a:r>
              <a:rPr lang="en-US" sz="32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3200" b="1" dirty="0">
              <a:solidFill>
                <a:schemeClr val="bg1"/>
              </a:solidFill>
            </a:endParaRPr>
          </a:p>
          <a:p>
            <a:pPr marL="74549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código</a:t>
            </a:r>
            <a:endParaRPr lang="en-US" sz="3200" dirty="0">
              <a:solidFill>
                <a:schemeClr val="bg1"/>
              </a:solidFill>
            </a:endParaRPr>
          </a:p>
          <a:p>
            <a:pPr marL="74549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600" dirty="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EDCA369E-85A1-4EA3-A25B-5F1ED51121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786" y="3150246"/>
            <a:ext cx="4283214" cy="199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677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ángulo 27">
            <a:extLst>
              <a:ext uri="{FF2B5EF4-FFF2-40B4-BE49-F238E27FC236}">
                <a16:creationId xmlns:a16="http://schemas.microsoft.com/office/drawing/2014/main" id="{A0381DFF-E6A5-492B-ABFE-F1384AC64533}"/>
              </a:ext>
            </a:extLst>
          </p:cNvPr>
          <p:cNvSpPr/>
          <p:nvPr/>
        </p:nvSpPr>
        <p:spPr>
          <a:xfrm>
            <a:off x="1828800" y="2038350"/>
            <a:ext cx="5562600" cy="2234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2582660" y="210029"/>
            <a:ext cx="5200183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25" dirty="0" err="1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400" spc="-20" dirty="0" err="1">
                <a:solidFill>
                  <a:srgbClr val="18BAD4"/>
                </a:solidFill>
                <a:latin typeface="Calibri"/>
                <a:cs typeface="Calibri"/>
              </a:rPr>
              <a:t>ondicional</a:t>
            </a:r>
            <a:r>
              <a:rPr sz="4400" spc="-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lang="es-MX" sz="4400" spc="-10" dirty="0">
                <a:solidFill>
                  <a:srgbClr val="18BAD4"/>
                </a:solidFill>
                <a:latin typeface="Calibri"/>
                <a:cs typeface="Calibri"/>
              </a:rPr>
              <a:t>if simple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70851" y="1408851"/>
            <a:ext cx="7130654" cy="33896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2094230">
              <a:spcAft>
                <a:spcPts val="1200"/>
              </a:spcAft>
            </a:pPr>
            <a:r>
              <a:rPr sz="2000" dirty="0" err="1">
                <a:solidFill>
                  <a:srgbClr val="C5DAEB"/>
                </a:solidFill>
                <a:cs typeface="Calibri"/>
              </a:rPr>
              <a:t>Ejemplo</a:t>
            </a:r>
            <a:r>
              <a:rPr sz="2000" dirty="0">
                <a:solidFill>
                  <a:srgbClr val="C5DAEB"/>
                </a:solidFill>
                <a:cs typeface="Calibri"/>
              </a:rPr>
              <a:t> de sentencia if en su forma </a:t>
            </a:r>
            <a:r>
              <a:rPr sz="2000" dirty="0" err="1">
                <a:solidFill>
                  <a:srgbClr val="C5DAEB"/>
                </a:solidFill>
                <a:cs typeface="Calibri"/>
              </a:rPr>
              <a:t>más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 simple:</a:t>
            </a:r>
            <a:endParaRPr sz="200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70660" y="2256524"/>
            <a:ext cx="692150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chemeClr val="bg1"/>
                </a:solidFill>
                <a:latin typeface="Arial"/>
                <a:cs typeface="Arial"/>
              </a:rPr>
              <a:t>if</a:t>
            </a:r>
            <a:r>
              <a:rPr sz="1800" b="1" spc="-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800" b="1" spc="0" dirty="0">
                <a:solidFill>
                  <a:schemeClr val="bg1"/>
                </a:solidFill>
                <a:latin typeface="Arial"/>
                <a:cs typeface="Arial"/>
              </a:rPr>
              <a:t>x&gt;0:</a:t>
            </a:r>
            <a:endParaRPr sz="18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85060" y="2805519"/>
            <a:ext cx="3923029" cy="38039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pri</a:t>
            </a:r>
            <a:r>
              <a:rPr b="1" spc="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b="1" spc="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spc="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lang="es-MX" b="1" spc="0" dirty="0">
                <a:solidFill>
                  <a:srgbClr val="FFFFFF"/>
                </a:solidFill>
                <a:latin typeface="Arial"/>
                <a:cs typeface="Arial"/>
              </a:rPr>
              <a:t>"</a:t>
            </a:r>
            <a:r>
              <a:rPr b="1" spc="-1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spc="0" dirty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spc="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b="1" spc="0" dirty="0">
                <a:solidFill>
                  <a:srgbClr val="FFFFFF"/>
                </a:solidFill>
                <a:latin typeface="Arial"/>
                <a:cs typeface="Arial"/>
              </a:rPr>
              <a:t>n </a:t>
            </a:r>
            <a:r>
              <a:rPr b="1" spc="0" dirty="0" err="1">
                <a:solidFill>
                  <a:srgbClr val="FFFFFF"/>
                </a:solidFill>
                <a:latin typeface="Arial"/>
                <a:cs typeface="Arial"/>
              </a:rPr>
              <a:t>núme</a:t>
            </a:r>
            <a:r>
              <a:rPr b="1" spc="-10" dirty="0" err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b="1" spc="0" dirty="0" err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spc="0" dirty="0" err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b="1" spc="5" dirty="0" err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b="1" spc="0" dirty="0" err="1">
                <a:solidFill>
                  <a:srgbClr val="FFFFFF"/>
                </a:solidFill>
                <a:latin typeface="Arial"/>
                <a:cs typeface="Arial"/>
              </a:rPr>
              <a:t>siti</a:t>
            </a:r>
            <a:r>
              <a:rPr b="1" spc="-40" dirty="0" err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b="1" spc="0" dirty="0" err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lang="es-MX" b="1" spc="0" dirty="0">
                <a:solidFill>
                  <a:srgbClr val="FFFFFF"/>
                </a:solidFill>
                <a:latin typeface="Arial"/>
                <a:cs typeface="Arial"/>
              </a:rPr>
              <a:t>"</a:t>
            </a:r>
            <a:r>
              <a:rPr b="1" spc="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b="1" dirty="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 dirty="0"/>
          </a:p>
        </p:txBody>
      </p:sp>
      <p:sp>
        <p:nvSpPr>
          <p:cNvPr id="20" name="object 20"/>
          <p:cNvSpPr/>
          <p:nvPr/>
        </p:nvSpPr>
        <p:spPr>
          <a:xfrm>
            <a:off x="2756537" y="2314352"/>
            <a:ext cx="683387" cy="171151"/>
          </a:xfrm>
          <a:custGeom>
            <a:avLst/>
            <a:gdLst/>
            <a:ahLst/>
            <a:cxnLst/>
            <a:rect l="l" t="t" r="r" b="b"/>
            <a:pathLst>
              <a:path w="683387" h="171151">
                <a:moveTo>
                  <a:pt x="608291" y="85892"/>
                </a:moveTo>
                <a:lnTo>
                  <a:pt x="515050" y="142554"/>
                </a:lnTo>
                <a:lnTo>
                  <a:pt x="513262" y="153234"/>
                </a:lnTo>
                <a:lnTo>
                  <a:pt x="518458" y="166299"/>
                </a:lnTo>
                <a:lnTo>
                  <a:pt x="529180" y="171151"/>
                </a:lnTo>
                <a:lnTo>
                  <a:pt x="540893" y="168740"/>
                </a:lnTo>
                <a:lnTo>
                  <a:pt x="650754" y="104605"/>
                </a:lnTo>
                <a:lnTo>
                  <a:pt x="645668" y="104605"/>
                </a:lnTo>
                <a:lnTo>
                  <a:pt x="645668" y="102065"/>
                </a:lnTo>
                <a:lnTo>
                  <a:pt x="636016" y="102065"/>
                </a:lnTo>
                <a:lnTo>
                  <a:pt x="608291" y="85892"/>
                </a:lnTo>
                <a:close/>
              </a:path>
              <a:path w="683387" h="171151">
                <a:moveTo>
                  <a:pt x="575056" y="66505"/>
                </a:moveTo>
                <a:lnTo>
                  <a:pt x="0" y="66505"/>
                </a:lnTo>
                <a:lnTo>
                  <a:pt x="0" y="104605"/>
                </a:lnTo>
                <a:lnTo>
                  <a:pt x="577499" y="104605"/>
                </a:lnTo>
                <a:lnTo>
                  <a:pt x="608291" y="85892"/>
                </a:lnTo>
                <a:lnTo>
                  <a:pt x="575056" y="66505"/>
                </a:lnTo>
                <a:close/>
              </a:path>
              <a:path w="683387" h="171151">
                <a:moveTo>
                  <a:pt x="650754" y="66505"/>
                </a:moveTo>
                <a:lnTo>
                  <a:pt x="645668" y="66505"/>
                </a:lnTo>
                <a:lnTo>
                  <a:pt x="645668" y="104605"/>
                </a:lnTo>
                <a:lnTo>
                  <a:pt x="650754" y="104605"/>
                </a:lnTo>
                <a:lnTo>
                  <a:pt x="683387" y="85555"/>
                </a:lnTo>
                <a:lnTo>
                  <a:pt x="650754" y="66505"/>
                </a:lnTo>
                <a:close/>
              </a:path>
              <a:path w="683387" h="171151">
                <a:moveTo>
                  <a:pt x="636016" y="69045"/>
                </a:moveTo>
                <a:lnTo>
                  <a:pt x="608291" y="85892"/>
                </a:lnTo>
                <a:lnTo>
                  <a:pt x="636016" y="102065"/>
                </a:lnTo>
                <a:lnTo>
                  <a:pt x="636016" y="69045"/>
                </a:lnTo>
                <a:close/>
              </a:path>
              <a:path w="683387" h="171151">
                <a:moveTo>
                  <a:pt x="645668" y="69045"/>
                </a:moveTo>
                <a:lnTo>
                  <a:pt x="636016" y="69045"/>
                </a:lnTo>
                <a:lnTo>
                  <a:pt x="636016" y="102065"/>
                </a:lnTo>
                <a:lnTo>
                  <a:pt x="645668" y="102065"/>
                </a:lnTo>
                <a:lnTo>
                  <a:pt x="645668" y="69045"/>
                </a:lnTo>
                <a:close/>
              </a:path>
              <a:path w="683387" h="171151">
                <a:moveTo>
                  <a:pt x="532253" y="0"/>
                </a:moveTo>
                <a:lnTo>
                  <a:pt x="521814" y="3565"/>
                </a:lnTo>
                <a:lnTo>
                  <a:pt x="512687" y="14753"/>
                </a:lnTo>
                <a:lnTo>
                  <a:pt x="513777" y="26420"/>
                </a:lnTo>
                <a:lnTo>
                  <a:pt x="521716" y="35390"/>
                </a:lnTo>
                <a:lnTo>
                  <a:pt x="608291" y="85892"/>
                </a:lnTo>
                <a:lnTo>
                  <a:pt x="636016" y="69045"/>
                </a:lnTo>
                <a:lnTo>
                  <a:pt x="645668" y="69045"/>
                </a:lnTo>
                <a:lnTo>
                  <a:pt x="645668" y="66505"/>
                </a:lnTo>
                <a:lnTo>
                  <a:pt x="650754" y="66505"/>
                </a:lnTo>
                <a:lnTo>
                  <a:pt x="540893" y="2370"/>
                </a:lnTo>
                <a:lnTo>
                  <a:pt x="532253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 txBox="1"/>
          <p:nvPr/>
        </p:nvSpPr>
        <p:spPr>
          <a:xfrm>
            <a:off x="3621788" y="2285618"/>
            <a:ext cx="2663190" cy="2247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AFEF"/>
                </a:solidFill>
                <a:latin typeface="Arial"/>
                <a:cs typeface="Arial"/>
              </a:rPr>
              <a:t>Exp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r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es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ón</a:t>
            </a:r>
            <a:r>
              <a:rPr sz="1400" b="1" spc="-4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b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o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oleana:</a:t>
            </a:r>
            <a:r>
              <a:rPr sz="1400" b="1" spc="-4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co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n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dic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ón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415920" y="3136379"/>
            <a:ext cx="171152" cy="436880"/>
          </a:xfrm>
          <a:custGeom>
            <a:avLst/>
            <a:gdLst/>
            <a:ahLst/>
            <a:cxnLst/>
            <a:rect l="l" t="t" r="r" b="b"/>
            <a:pathLst>
              <a:path w="171152" h="436879">
                <a:moveTo>
                  <a:pt x="17930" y="266740"/>
                </a:moveTo>
                <a:lnTo>
                  <a:pt x="4846" y="271900"/>
                </a:lnTo>
                <a:lnTo>
                  <a:pt x="0" y="282609"/>
                </a:lnTo>
                <a:lnTo>
                  <a:pt x="2411" y="294360"/>
                </a:lnTo>
                <a:lnTo>
                  <a:pt x="85596" y="436880"/>
                </a:lnTo>
                <a:lnTo>
                  <a:pt x="107664" y="399072"/>
                </a:lnTo>
                <a:lnTo>
                  <a:pt x="66546" y="399072"/>
                </a:lnTo>
                <a:lnTo>
                  <a:pt x="66546" y="328510"/>
                </a:lnTo>
                <a:lnTo>
                  <a:pt x="35431" y="275170"/>
                </a:lnTo>
                <a:lnTo>
                  <a:pt x="28619" y="268547"/>
                </a:lnTo>
                <a:lnTo>
                  <a:pt x="17930" y="266740"/>
                </a:lnTo>
                <a:close/>
              </a:path>
              <a:path w="171152" h="436879">
                <a:moveTo>
                  <a:pt x="66546" y="328510"/>
                </a:moveTo>
                <a:lnTo>
                  <a:pt x="66546" y="399072"/>
                </a:lnTo>
                <a:lnTo>
                  <a:pt x="104646" y="399072"/>
                </a:lnTo>
                <a:lnTo>
                  <a:pt x="104646" y="389470"/>
                </a:lnTo>
                <a:lnTo>
                  <a:pt x="69086" y="389470"/>
                </a:lnTo>
                <a:lnTo>
                  <a:pt x="85596" y="361168"/>
                </a:lnTo>
                <a:lnTo>
                  <a:pt x="66546" y="328510"/>
                </a:lnTo>
                <a:close/>
              </a:path>
              <a:path w="171152" h="436879">
                <a:moveTo>
                  <a:pt x="156419" y="266161"/>
                </a:moveTo>
                <a:lnTo>
                  <a:pt x="144740" y="267257"/>
                </a:lnTo>
                <a:lnTo>
                  <a:pt x="135761" y="275170"/>
                </a:lnTo>
                <a:lnTo>
                  <a:pt x="104646" y="328510"/>
                </a:lnTo>
                <a:lnTo>
                  <a:pt x="104646" y="399072"/>
                </a:lnTo>
                <a:lnTo>
                  <a:pt x="107664" y="399072"/>
                </a:lnTo>
                <a:lnTo>
                  <a:pt x="168781" y="294360"/>
                </a:lnTo>
                <a:lnTo>
                  <a:pt x="171152" y="285693"/>
                </a:lnTo>
                <a:lnTo>
                  <a:pt x="167595" y="275251"/>
                </a:lnTo>
                <a:lnTo>
                  <a:pt x="156419" y="266161"/>
                </a:lnTo>
                <a:close/>
              </a:path>
              <a:path w="171152" h="436879">
                <a:moveTo>
                  <a:pt x="85596" y="361168"/>
                </a:moveTo>
                <a:lnTo>
                  <a:pt x="69086" y="389470"/>
                </a:lnTo>
                <a:lnTo>
                  <a:pt x="102106" y="389470"/>
                </a:lnTo>
                <a:lnTo>
                  <a:pt x="85596" y="361168"/>
                </a:lnTo>
                <a:close/>
              </a:path>
              <a:path w="171152" h="436879">
                <a:moveTo>
                  <a:pt x="104646" y="328510"/>
                </a:moveTo>
                <a:lnTo>
                  <a:pt x="85596" y="361168"/>
                </a:lnTo>
                <a:lnTo>
                  <a:pt x="102106" y="389470"/>
                </a:lnTo>
                <a:lnTo>
                  <a:pt x="104646" y="389470"/>
                </a:lnTo>
                <a:lnTo>
                  <a:pt x="104646" y="328510"/>
                </a:lnTo>
                <a:close/>
              </a:path>
              <a:path w="171152" h="436879">
                <a:moveTo>
                  <a:pt x="104646" y="0"/>
                </a:moveTo>
                <a:lnTo>
                  <a:pt x="66546" y="0"/>
                </a:lnTo>
                <a:lnTo>
                  <a:pt x="66546" y="328510"/>
                </a:lnTo>
                <a:lnTo>
                  <a:pt x="85596" y="361168"/>
                </a:lnTo>
                <a:lnTo>
                  <a:pt x="104646" y="328510"/>
                </a:lnTo>
                <a:lnTo>
                  <a:pt x="104646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935354" y="3608566"/>
            <a:ext cx="3717289" cy="5911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just"/>
            <a:r>
              <a:rPr lang="es-MX" sz="1400" b="1" dirty="0">
                <a:solidFill>
                  <a:srgbClr val="00AFEF"/>
                </a:solidFill>
                <a:latin typeface="Arial"/>
                <a:cs typeface="Arial"/>
              </a:rPr>
              <a:t>Si</a:t>
            </a:r>
            <a:r>
              <a:rPr lang="es-MX" sz="1400" b="1" spc="-1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lang="es-MX" sz="1400" b="1" dirty="0">
                <a:solidFill>
                  <a:srgbClr val="00AFEF"/>
                </a:solidFill>
                <a:latin typeface="Arial"/>
                <a:cs typeface="Arial"/>
              </a:rPr>
              <a:t>la </a:t>
            </a:r>
            <a:r>
              <a:rPr lang="es-MX" sz="1400" b="1" spc="-10" dirty="0">
                <a:solidFill>
                  <a:srgbClr val="00AFEF"/>
                </a:solidFill>
                <a:latin typeface="Arial"/>
                <a:cs typeface="Arial"/>
              </a:rPr>
              <a:t>c</a:t>
            </a:r>
            <a:r>
              <a:rPr lang="es-MX" sz="1400" b="1" dirty="0">
                <a:solidFill>
                  <a:srgbClr val="00AFEF"/>
                </a:solidFill>
                <a:latin typeface="Arial"/>
                <a:cs typeface="Arial"/>
              </a:rPr>
              <a:t>ondi</a:t>
            </a:r>
            <a:r>
              <a:rPr lang="es-MX" sz="1400" b="1" spc="-10" dirty="0">
                <a:solidFill>
                  <a:srgbClr val="00AFEF"/>
                </a:solidFill>
                <a:latin typeface="Arial"/>
                <a:cs typeface="Arial"/>
              </a:rPr>
              <a:t>c</a:t>
            </a:r>
            <a:r>
              <a:rPr lang="es-MX" sz="1400" b="1" dirty="0">
                <a:solidFill>
                  <a:srgbClr val="00AFEF"/>
                </a:solidFill>
                <a:latin typeface="Arial"/>
                <a:cs typeface="Arial"/>
              </a:rPr>
              <a:t>ión</a:t>
            </a:r>
            <a:r>
              <a:rPr lang="es-MX" sz="1400" b="1" spc="-2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lang="es-MX" sz="1400" b="1" spc="-10" dirty="0">
                <a:solidFill>
                  <a:srgbClr val="00AFEF"/>
                </a:solidFill>
                <a:latin typeface="Arial"/>
                <a:cs typeface="Arial"/>
              </a:rPr>
              <a:t>s</a:t>
            </a:r>
            <a:r>
              <a:rPr lang="es-MX" sz="1400" b="1" dirty="0">
                <a:solidFill>
                  <a:srgbClr val="00AFEF"/>
                </a:solidFill>
                <a:latin typeface="Arial"/>
                <a:cs typeface="Arial"/>
              </a:rPr>
              <a:t>e</a:t>
            </a:r>
            <a:r>
              <a:rPr lang="es-MX" sz="1400" b="1" spc="-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lang="es-MX" sz="1400" b="1" dirty="0">
                <a:solidFill>
                  <a:srgbClr val="00AFEF"/>
                </a:solidFill>
                <a:latin typeface="Arial"/>
                <a:cs typeface="Arial"/>
              </a:rPr>
              <a:t>cu</a:t>
            </a:r>
            <a:r>
              <a:rPr lang="es-MX" sz="1400" b="1" spc="-10" dirty="0">
                <a:solidFill>
                  <a:srgbClr val="00AFEF"/>
                </a:solidFill>
                <a:latin typeface="Arial"/>
                <a:cs typeface="Arial"/>
              </a:rPr>
              <a:t>m</a:t>
            </a:r>
            <a:r>
              <a:rPr lang="es-MX" sz="1400" b="1" dirty="0">
                <a:solidFill>
                  <a:srgbClr val="00AFEF"/>
                </a:solidFill>
                <a:latin typeface="Arial"/>
                <a:cs typeface="Arial"/>
              </a:rPr>
              <a:t>ple s</a:t>
            </a:r>
            <a:r>
              <a:rPr sz="1400" b="1" dirty="0">
                <a:solidFill>
                  <a:srgbClr val="00AFEF"/>
                </a:solidFill>
                <a:latin typeface="Arial"/>
                <a:cs typeface="Arial"/>
              </a:rPr>
              <a:t>e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eje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c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utan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las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nstruc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c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o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nes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d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el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b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l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o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q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ue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6200" y="4869178"/>
            <a:ext cx="239268" cy="2453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6</a:t>
            </a:r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667000" y="609091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99795" y="2108199"/>
            <a:ext cx="5609718" cy="13573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sz="2000" spc="-20" dirty="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sz="2000" spc="-1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spc="-5" dirty="0">
                <a:solidFill>
                  <a:srgbClr val="C5DAEB"/>
                </a:solidFill>
                <a:latin typeface="Calibri"/>
                <a:cs typeface="Calibri"/>
              </a:rPr>
              <a:t>di</a:t>
            </a:r>
            <a:r>
              <a:rPr sz="2000" spc="-10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20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spc="0" dirty="0">
                <a:solidFill>
                  <a:srgbClr val="C5DAEB"/>
                </a:solidFill>
                <a:latin typeface="Calibri"/>
                <a:cs typeface="Calibri"/>
              </a:rPr>
              <a:t>al</a:t>
            </a:r>
            <a:r>
              <a:rPr sz="20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spc="0" dirty="0">
                <a:solidFill>
                  <a:srgbClr val="C5DAEB"/>
                </a:solidFill>
                <a:latin typeface="Calibri"/>
                <a:cs typeface="Calibri"/>
              </a:rPr>
              <a:t>usuario</a:t>
            </a:r>
            <a:r>
              <a:rPr sz="2000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spc="0" dirty="0" err="1">
                <a:solidFill>
                  <a:srgbClr val="C5DAEB"/>
                </a:solidFill>
                <a:latin typeface="Calibri"/>
                <a:cs typeface="Calibri"/>
              </a:rPr>
              <a:t>su</a:t>
            </a:r>
            <a:r>
              <a:rPr sz="2000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spc="-5" dirty="0" err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spc="0" dirty="0" err="1">
                <a:solidFill>
                  <a:srgbClr val="C5DAEB"/>
                </a:solidFill>
                <a:latin typeface="Calibri"/>
                <a:cs typeface="Calibri"/>
              </a:rPr>
              <a:t>dad</a:t>
            </a:r>
            <a:r>
              <a:rPr lang="es-MX" sz="2000" spc="0" dirty="0">
                <a:solidFill>
                  <a:srgbClr val="C5DAEB"/>
                </a:solidFill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sz="2000" dirty="0">
                <a:solidFill>
                  <a:srgbClr val="C5DAEB"/>
                </a:solidFill>
                <a:latin typeface="Calibri"/>
                <a:cs typeface="Calibri"/>
              </a:rPr>
              <a:t>Si edad</a:t>
            </a:r>
            <a:r>
              <a:rPr sz="2000" spc="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5DAEB"/>
                </a:solidFill>
                <a:latin typeface="Calibri"/>
                <a:cs typeface="Calibri"/>
              </a:rPr>
              <a:t>es</a:t>
            </a:r>
            <a:r>
              <a:rPr sz="20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5DAEB"/>
                </a:solidFill>
                <a:latin typeface="Calibri"/>
                <a:cs typeface="Calibri"/>
              </a:rPr>
              <a:t>mayor o</a:t>
            </a:r>
            <a:r>
              <a:rPr sz="2000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2000" spc="0" dirty="0">
                <a:solidFill>
                  <a:srgbClr val="C5DAEB"/>
                </a:solidFill>
                <a:latin typeface="Calibri"/>
                <a:cs typeface="Calibri"/>
              </a:rPr>
              <a:t>g</a:t>
            </a:r>
            <a:r>
              <a:rPr sz="2000" spc="5" dirty="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sz="2000" spc="0" dirty="0">
                <a:solidFill>
                  <a:srgbClr val="C5DAEB"/>
                </a:solidFill>
                <a:latin typeface="Calibri"/>
                <a:cs typeface="Calibri"/>
              </a:rPr>
              <a:t>al</a:t>
            </a:r>
            <a:r>
              <a:rPr sz="20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spc="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2000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5DAEB"/>
                </a:solidFill>
                <a:latin typeface="Calibri"/>
                <a:cs typeface="Calibri"/>
              </a:rPr>
              <a:t>18 </a:t>
            </a:r>
            <a:r>
              <a:rPr sz="2000" spc="-5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2000" spc="0" dirty="0">
                <a:solidFill>
                  <a:srgbClr val="C5DAEB"/>
                </a:solidFill>
                <a:latin typeface="Calibri"/>
                <a:cs typeface="Calibri"/>
              </a:rPr>
              <a:t>nd</a:t>
            </a:r>
            <a:r>
              <a:rPr sz="2000" spc="-5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2000" spc="-20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2000" spc="0" dirty="0">
                <a:solidFill>
                  <a:srgbClr val="C5DAEB"/>
                </a:solidFill>
                <a:latin typeface="Calibri"/>
                <a:cs typeface="Calibri"/>
              </a:rPr>
              <a:t>ar</a:t>
            </a:r>
            <a:r>
              <a:rPr sz="2000" spc="-10" dirty="0">
                <a:solidFill>
                  <a:srgbClr val="C5DAEB"/>
                </a:solidFill>
                <a:latin typeface="Calibri"/>
                <a:cs typeface="Calibri"/>
              </a:rPr>
              <a:t>le</a:t>
            </a:r>
            <a:r>
              <a:rPr sz="2000" spc="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spc="0" dirty="0">
                <a:solidFill>
                  <a:srgbClr val="C5DAEB"/>
                </a:solidFill>
                <a:latin typeface="Calibri"/>
                <a:cs typeface="Calibri"/>
              </a:rPr>
              <a:t>qu</a:t>
            </a:r>
            <a:r>
              <a:rPr sz="2000" spc="-1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5DAEB"/>
                </a:solidFill>
                <a:latin typeface="Calibri"/>
                <a:cs typeface="Calibri"/>
              </a:rPr>
              <a:t>es</a:t>
            </a:r>
            <a:r>
              <a:rPr sz="20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5DAEB"/>
                </a:solidFill>
                <a:latin typeface="Calibri"/>
                <a:cs typeface="Calibri"/>
              </a:rPr>
              <a:t>mayor de </a:t>
            </a:r>
            <a:r>
              <a:rPr sz="2000" spc="-5" dirty="0" err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spc="0" dirty="0" err="1">
                <a:solidFill>
                  <a:srgbClr val="C5DAEB"/>
                </a:solidFill>
                <a:latin typeface="Calibri"/>
                <a:cs typeface="Calibri"/>
              </a:rPr>
              <a:t>dad</a:t>
            </a:r>
            <a:r>
              <a:rPr lang="es-MX" sz="2000" spc="0" dirty="0">
                <a:solidFill>
                  <a:srgbClr val="C5DAEB"/>
                </a:solidFill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670857" y="1549966"/>
            <a:ext cx="6108601" cy="5028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z="2000" spc="-20" dirty="0">
                <a:solidFill>
                  <a:srgbClr val="C5DAEB"/>
                </a:solidFill>
                <a:latin typeface="Calibri"/>
                <a:cs typeface="Calibri"/>
              </a:rPr>
              <a:t>Definir el algoritmo</a:t>
            </a:r>
            <a:r>
              <a:rPr lang="es-MX" sz="20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s-MX" sz="2000" spc="-20" dirty="0">
                <a:solidFill>
                  <a:srgbClr val="C5DAEB"/>
                </a:solidFill>
                <a:latin typeface="Calibri"/>
                <a:cs typeface="Calibri"/>
              </a:rPr>
              <a:t>y el programa en </a:t>
            </a:r>
            <a:r>
              <a:rPr lang="es-MX" sz="2000" b="1" spc="-20" dirty="0">
                <a:solidFill>
                  <a:srgbClr val="FFC000"/>
                </a:solidFill>
                <a:latin typeface="Calibri"/>
                <a:cs typeface="Calibri"/>
              </a:rPr>
              <a:t>Python</a:t>
            </a:r>
            <a:r>
              <a:rPr lang="es-MX" sz="2000" spc="-20" dirty="0">
                <a:solidFill>
                  <a:srgbClr val="C5DAEB"/>
                </a:solidFill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8BBC9BD6-B05D-4DB3-BED2-301CAA8052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3168154"/>
            <a:ext cx="2065020" cy="1386444"/>
          </a:xfrm>
          <a:prstGeom prst="rect">
            <a:avLst/>
          </a:prstGeom>
        </p:spPr>
      </p:pic>
      <p:sp>
        <p:nvSpPr>
          <p:cNvPr id="32" name="object 26">
            <a:extLst>
              <a:ext uri="{FF2B5EF4-FFF2-40B4-BE49-F238E27FC236}">
                <a16:creationId xmlns:a16="http://schemas.microsoft.com/office/drawing/2014/main" id="{96D9A129-C789-411B-AA78-1367C71B2FBE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3454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787752" y="266191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chemeClr val="bg1"/>
                </a:solidFill>
                <a:latin typeface="Calibri"/>
                <a:cs typeface="Calibri"/>
              </a:rPr>
              <a:t>Algoritmo</a:t>
            </a:r>
            <a:endParaRPr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7" name="object 3">
            <a:extLst>
              <a:ext uri="{FF2B5EF4-FFF2-40B4-BE49-F238E27FC236}">
                <a16:creationId xmlns:a16="http://schemas.microsoft.com/office/drawing/2014/main" id="{0A3F522B-39E5-49DC-BBF2-4B9B39163ED1}"/>
              </a:ext>
            </a:extLst>
          </p:cNvPr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object 26">
            <a:extLst>
              <a:ext uri="{FF2B5EF4-FFF2-40B4-BE49-F238E27FC236}">
                <a16:creationId xmlns:a16="http://schemas.microsoft.com/office/drawing/2014/main" id="{E19F8F01-05D7-4A66-BEDB-7CAE9A25BD4A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B4E5043-8BD4-4BD1-A2E4-E4D8C11F4763}"/>
              </a:ext>
            </a:extLst>
          </p:cNvPr>
          <p:cNvSpPr txBox="1"/>
          <p:nvPr/>
        </p:nvSpPr>
        <p:spPr>
          <a:xfrm>
            <a:off x="2747770" y="1713140"/>
            <a:ext cx="4972686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s-MX" sz="2400" dirty="0"/>
          </a:p>
          <a:p>
            <a:pPr marL="342900" indent="-342900">
              <a:buAutoNum type="arabicPeriod"/>
            </a:pPr>
            <a:r>
              <a:rPr lang="es-MX" sz="2400" dirty="0"/>
              <a:t>Pedir la edad</a:t>
            </a:r>
          </a:p>
          <a:p>
            <a:pPr marL="342900" indent="-342900">
              <a:buAutoNum type="arabicPeriod"/>
            </a:pPr>
            <a:r>
              <a:rPr lang="es-MX" sz="2400" dirty="0"/>
              <a:t>Si edad &gt;= 18</a:t>
            </a:r>
          </a:p>
          <a:p>
            <a:r>
              <a:rPr lang="es-MX" sz="2400" dirty="0"/>
              <a:t>           Escribir(“Eres mayor de edad”)</a:t>
            </a:r>
          </a:p>
          <a:p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2185813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787752" y="266191"/>
            <a:ext cx="3649700" cy="11115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chemeClr val="bg1"/>
                </a:solidFill>
                <a:latin typeface="Calibri"/>
                <a:cs typeface="Calibri"/>
              </a:rPr>
              <a:t>Programa</a:t>
            </a:r>
            <a:endParaRPr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9" name="object 3">
            <a:extLst>
              <a:ext uri="{FF2B5EF4-FFF2-40B4-BE49-F238E27FC236}">
                <a16:creationId xmlns:a16="http://schemas.microsoft.com/office/drawing/2014/main" id="{A525328C-784D-4E43-B52C-66C9899CC64E}"/>
              </a:ext>
            </a:extLst>
          </p:cNvPr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pic>
        <p:nvPicPr>
          <p:cNvPr id="40" name="Imagen 39">
            <a:extLst>
              <a:ext uri="{FF2B5EF4-FFF2-40B4-BE49-F238E27FC236}">
                <a16:creationId xmlns:a16="http://schemas.microsoft.com/office/drawing/2014/main" id="{BBC8D6D7-BAE4-4157-808B-3F212D5AF5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3200" y="1698400"/>
            <a:ext cx="6112456" cy="1635350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92CAD75B-0586-4CEB-A051-AE58F6A7B66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2906228"/>
            <a:ext cx="855044" cy="855044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  <a:softEdge rad="25400"/>
          </a:effectLst>
        </p:spPr>
      </p:pic>
      <p:sp>
        <p:nvSpPr>
          <p:cNvPr id="41" name="object 26">
            <a:extLst>
              <a:ext uri="{FF2B5EF4-FFF2-40B4-BE49-F238E27FC236}">
                <a16:creationId xmlns:a16="http://schemas.microsoft.com/office/drawing/2014/main" id="{D13731EE-52D3-4A63-BB6D-961F6EE8714D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9307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</TotalTime>
  <Words>1449</Words>
  <Application>Microsoft Office PowerPoint</Application>
  <PresentationFormat>Presentación en pantalla (16:9)</PresentationFormat>
  <Paragraphs>297</Paragraphs>
  <Slides>33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Ejercicio 1</vt:lpstr>
      <vt:lpstr>Ejercicio 2</vt:lpstr>
      <vt:lpstr>Ejercicio 3</vt:lpstr>
      <vt:lpstr>Ejercicio 4</vt:lpstr>
      <vt:lpstr>Ejercicio 5</vt:lpstr>
      <vt:lpstr>Ejercicio 6</vt:lpstr>
      <vt:lpstr>Ejercicio 7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Pavilion</dc:creator>
  <cp:lastModifiedBy>Lizethe Pérez Fuertes</cp:lastModifiedBy>
  <cp:revision>70</cp:revision>
  <dcterms:created xsi:type="dcterms:W3CDTF">2019-07-18T13:32:30Z</dcterms:created>
  <dcterms:modified xsi:type="dcterms:W3CDTF">2019-11-14T23:21:29Z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2019-06-28T00:00:00Z</vt:filetime>
  </property>
  <property fmtid="{D5CDD505-2E9C-101B-9397-08002B2CF9AE}" pid="3" name="LastSaved">
    <vt:filetime>2019-07-18T00:00:00Z</vt:filetime>
  </property>
</Properties>
</file>