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320" r:id="rId13"/>
    <p:sldId id="321" r:id="rId14"/>
    <p:sldId id="318" r:id="rId15"/>
    <p:sldId id="271" r:id="rId16"/>
    <p:sldId id="272" r:id="rId17"/>
    <p:sldId id="322" r:id="rId18"/>
    <p:sldId id="324" r:id="rId19"/>
    <p:sldId id="325" r:id="rId20"/>
    <p:sldId id="275" r:id="rId21"/>
    <p:sldId id="276" r:id="rId22"/>
    <p:sldId id="277" r:id="rId23"/>
    <p:sldId id="278" r:id="rId24"/>
    <p:sldId id="279" r:id="rId25"/>
    <p:sldId id="280" r:id="rId26"/>
    <p:sldId id="282" r:id="rId27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413" autoAdjust="0"/>
    <p:restoredTop sz="94660"/>
  </p:normalViewPr>
  <p:slideViewPr>
    <p:cSldViewPr>
      <p:cViewPr varScale="1">
        <p:scale>
          <a:sx n="59" d="100"/>
          <a:sy n="59" d="100"/>
        </p:scale>
        <p:origin x="143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E7A054-6D4F-4ED4-B3E7-62AC408CF793}" type="datetimeFigureOut">
              <a:rPr lang="es-MX" smtClean="0"/>
              <a:t>28/09/2020</a:t>
            </a:fld>
            <a:endParaRPr lang="es-MX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4A5C2F-87B0-4382-B452-9CF1E6F7248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488020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4A5C2F-87B0-4382-B452-9CF1E6F7248D}" type="slidenum">
              <a:rPr lang="es-MX" smtClean="0"/>
              <a:t>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8225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A5C2F-87B0-4382-B452-9CF1E6F7248D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96212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A5C2F-87B0-4382-B452-9CF1E6F7248D}" type="slidenum">
              <a:rPr lang="es-MX" smtClean="0"/>
              <a:t>10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027700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A5C2F-87B0-4382-B452-9CF1E6F7248D}" type="slidenum">
              <a:rPr lang="es-MX" smtClean="0"/>
              <a:t>12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127935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A5C2F-87B0-4382-B452-9CF1E6F7248D}" type="slidenum">
              <a:rPr lang="es-MX" smtClean="0"/>
              <a:t>13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501416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4A5C2F-87B0-4382-B452-9CF1E6F7248D}" type="slidenum">
              <a:rPr lang="es-MX" smtClean="0"/>
              <a:t>15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1301135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4A5C2F-87B0-4382-B452-9CF1E6F7248D}" type="slidenum">
              <a:rPr lang="es-MX" smtClean="0"/>
              <a:t>20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411245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4A5C2F-87B0-4382-B452-9CF1E6F7248D}" type="slidenum">
              <a:rPr lang="es-MX" smtClean="0"/>
              <a:t>23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14411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28/09/2020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12921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28/09/2020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21250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28/09/2020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76146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9/28/2020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/>
            <a:fld id="{81D60167-4931-47E6-BA6A-407CBD079E47}" type="slidenum">
              <a:rPr lang="es-MX" spc="-10" smtClean="0">
                <a:solidFill>
                  <a:srgbClr val="18BAD4"/>
                </a:solidFill>
                <a:cs typeface="Calibri"/>
              </a:rPr>
              <a:pPr marL="25400"/>
              <a:t>‹Nº›</a:t>
            </a:fld>
            <a:endParaRPr lang="es-MX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47339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28/09/2020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01615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28/09/2020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38926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28/09/2020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07365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28/09/2020</a:t>
            </a:fld>
            <a:endParaRPr lang="es-MX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05413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28/09/2020</a:t>
            </a:fld>
            <a:endParaRPr lang="es-MX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55668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28/09/2020</a:t>
            </a:fld>
            <a:endParaRPr lang="es-MX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17581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28/09/2020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77896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1B184-8162-40A9-BCCC-182276235E4C}" type="datetimeFigureOut">
              <a:rPr lang="es-MX" smtClean="0"/>
              <a:t>28/09/2020</a:t>
            </a:fld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39599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B1B184-8162-40A9-BCCC-182276235E4C}" type="datetimeFigureOut">
              <a:rPr lang="es-MX" smtClean="0"/>
              <a:t>28/09/2020</a:t>
            </a:fld>
            <a:endParaRPr lang="es-MX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E33FAF-ABAD-49D1-A35B-BBEFD2E5CCCF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180596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27584" y="1988840"/>
            <a:ext cx="6728792" cy="128128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Matrices o listas anidadas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776" y="3140968"/>
            <a:ext cx="4104456" cy="3036929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C76FDE9F-BE31-4C18-94A8-6C66B7C80D3B}"/>
              </a:ext>
            </a:extLst>
          </p:cNvPr>
          <p:cNvSpPr txBox="1">
            <a:spLocks/>
          </p:cNvSpPr>
          <p:nvPr/>
        </p:nvSpPr>
        <p:spPr>
          <a:xfrm>
            <a:off x="1006630" y="404664"/>
            <a:ext cx="7342584" cy="14700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defRPr/>
            </a:pPr>
            <a:r>
              <a:rPr lang="es-MX" sz="3200">
                <a:solidFill>
                  <a:schemeClr val="bg2">
                    <a:lumMod val="50000"/>
                  </a:schemeClr>
                </a:solidFill>
              </a:rPr>
              <a:t>TC1028 </a:t>
            </a:r>
            <a:br>
              <a:rPr lang="es-MX" sz="320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>
                <a:solidFill>
                  <a:schemeClr val="bg2">
                    <a:lumMod val="50000"/>
                  </a:schemeClr>
                </a:solidFill>
              </a:rPr>
              <a:t>Pensamiento Computacional para Ingeniería</a:t>
            </a:r>
            <a:endParaRPr lang="es-MX" sz="32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21321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102681"/>
            <a:ext cx="8784976" cy="1143000"/>
          </a:xfrm>
        </p:spPr>
        <p:txBody>
          <a:bodyPr>
            <a:normAutofit fontScale="90000"/>
          </a:bodyPr>
          <a:lstStyle/>
          <a:p>
            <a:pPr eaLnBrk="1" hangingPunct="1">
              <a:lnSpc>
                <a:spcPct val="150000"/>
              </a:lnSpc>
            </a:pPr>
            <a:r>
              <a:rPr lang="es-ES_tradnl" sz="3200" b="1" dirty="0">
                <a:solidFill>
                  <a:schemeClr val="accent6">
                    <a:lumMod val="75000"/>
                  </a:schemeClr>
                </a:solidFill>
                <a:latin typeface="Dom Casual"/>
              </a:rPr>
              <a:t>¿Cómo quedaría la matriz siguiente al ejecutar las instrucciones descritas?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10272" y="1151905"/>
            <a:ext cx="8784976" cy="4267200"/>
          </a:xfrm>
        </p:spPr>
        <p:txBody>
          <a:bodyPr>
            <a:normAutofit/>
          </a:bodyPr>
          <a:lstStyle/>
          <a:p>
            <a:pPr eaLnBrk="1" hangingPunct="1"/>
            <a:endParaRPr lang="es-ES_tradnl" sz="2400" dirty="0"/>
          </a:p>
          <a:p>
            <a:pPr>
              <a:lnSpc>
                <a:spcPct val="120000"/>
              </a:lnSpc>
              <a:buNone/>
            </a:pPr>
            <a:r>
              <a:rPr lang="es-ES_tradnl" sz="2400" dirty="0">
                <a:latin typeface="Arial" pitchFamily="34" charset="0"/>
                <a:cs typeface="Arial" pitchFamily="34" charset="0"/>
              </a:rPr>
              <a:t>M = [ [1,20,30,40], [2,10,20,20], [30,20,10,20], [40,20,20,10] ]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800" dirty="0">
                <a:latin typeface="Arial" pitchFamily="34" charset="0"/>
                <a:cs typeface="Arial" pitchFamily="34" charset="0"/>
              </a:rPr>
              <a:t>x1=10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800" dirty="0">
                <a:latin typeface="Arial" pitchFamily="34" charset="0"/>
                <a:cs typeface="Arial" pitchFamily="34" charset="0"/>
              </a:rPr>
              <a:t>x2 = 20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800" dirty="0">
                <a:latin typeface="Arial" pitchFamily="34" charset="0"/>
                <a:cs typeface="Arial" pitchFamily="34" charset="0"/>
              </a:rPr>
              <a:t>M[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][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 = X1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800" dirty="0">
                <a:latin typeface="Arial" pitchFamily="34" charset="0"/>
                <a:cs typeface="Arial" pitchFamily="34" charset="0"/>
              </a:rPr>
              <a:t>M[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][</a:t>
            </a:r>
            <a:r>
              <a:rPr lang="es-ES_tradnl" sz="2800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 = X2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800" dirty="0">
                <a:latin typeface="Arial" pitchFamily="34" charset="0"/>
                <a:cs typeface="Arial" pitchFamily="34" charset="0"/>
              </a:rPr>
              <a:t>M[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][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 = M[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][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 * x2  </a:t>
            </a:r>
          </a:p>
        </p:txBody>
      </p:sp>
      <p:pic>
        <p:nvPicPr>
          <p:cNvPr id="30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2488" y="5196421"/>
            <a:ext cx="2282000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4" name="Group 3">
            <a:extLst>
              <a:ext uri="{FF2B5EF4-FFF2-40B4-BE49-F238E27FC236}">
                <a16:creationId xmlns:a16="http://schemas.microsoft.com/office/drawing/2014/main" id="{37A705C9-A08B-4A81-890C-6FA5AD3BB686}"/>
              </a:ext>
            </a:extLst>
          </p:cNvPr>
          <p:cNvGrpSpPr>
            <a:grpSpLocks/>
          </p:cNvGrpSpPr>
          <p:nvPr/>
        </p:nvGrpSpPr>
        <p:grpSpPr bwMode="auto">
          <a:xfrm>
            <a:off x="4902760" y="2348880"/>
            <a:ext cx="2489200" cy="2613025"/>
            <a:chOff x="3520" y="2290"/>
            <a:chExt cx="1568" cy="1646"/>
          </a:xfrm>
        </p:grpSpPr>
        <p:sp>
          <p:nvSpPr>
            <p:cNvPr id="55" name="Text Box 4">
              <a:extLst>
                <a:ext uri="{FF2B5EF4-FFF2-40B4-BE49-F238E27FC236}">
                  <a16:creationId xmlns:a16="http://schemas.microsoft.com/office/drawing/2014/main" id="{7A4E7EFB-1788-4D43-8741-1EF34C5D26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6" y="229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56" name="Text Box 5">
              <a:extLst>
                <a:ext uri="{FF2B5EF4-FFF2-40B4-BE49-F238E27FC236}">
                  <a16:creationId xmlns:a16="http://schemas.microsoft.com/office/drawing/2014/main" id="{55BD07DF-E6D2-45D7-BCDE-A1762CCF658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6" y="229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57" name="Text Box 6">
              <a:extLst>
                <a:ext uri="{FF2B5EF4-FFF2-40B4-BE49-F238E27FC236}">
                  <a16:creationId xmlns:a16="http://schemas.microsoft.com/office/drawing/2014/main" id="{646AFFEC-6534-4EAB-801A-33FF109EE5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4" y="229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58" name="Text Box 7">
              <a:extLst>
                <a:ext uri="{FF2B5EF4-FFF2-40B4-BE49-F238E27FC236}">
                  <a16:creationId xmlns:a16="http://schemas.microsoft.com/office/drawing/2014/main" id="{C233627F-E666-4C28-A040-BA56A06F3F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0" y="229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59" name="Rectangle 8">
              <a:extLst>
                <a:ext uri="{FF2B5EF4-FFF2-40B4-BE49-F238E27FC236}">
                  <a16:creationId xmlns:a16="http://schemas.microsoft.com/office/drawing/2014/main" id="{FAC1658E-CE69-44A1-ABF6-B6361B5A0E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2592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endParaRPr lang="es-MX" sz="2400">
                <a:latin typeface="Times New Roman" pitchFamily="18" charset="0"/>
              </a:endParaRPr>
            </a:p>
          </p:txBody>
        </p:sp>
        <p:sp>
          <p:nvSpPr>
            <p:cNvPr id="60" name="Rectangle 9">
              <a:extLst>
                <a:ext uri="{FF2B5EF4-FFF2-40B4-BE49-F238E27FC236}">
                  <a16:creationId xmlns:a16="http://schemas.microsoft.com/office/drawing/2014/main" id="{39599660-CEEC-4174-B3C0-8411A0A8825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2592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endParaRPr lang="es-ES" sz="2400">
                <a:latin typeface="Times New Roman" pitchFamily="18" charset="0"/>
              </a:endParaRPr>
            </a:p>
          </p:txBody>
        </p:sp>
        <p:sp>
          <p:nvSpPr>
            <p:cNvPr id="61" name="Rectangle 10">
              <a:extLst>
                <a:ext uri="{FF2B5EF4-FFF2-40B4-BE49-F238E27FC236}">
                  <a16:creationId xmlns:a16="http://schemas.microsoft.com/office/drawing/2014/main" id="{978D411C-3615-4D0F-8B1C-B57CBC8441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2592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2" name="Rectangle 11">
              <a:extLst>
                <a:ext uri="{FF2B5EF4-FFF2-40B4-BE49-F238E27FC236}">
                  <a16:creationId xmlns:a16="http://schemas.microsoft.com/office/drawing/2014/main" id="{44E8A624-811B-4F91-8580-5F189F87DC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2592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3" name="Rectangle 12">
              <a:extLst>
                <a:ext uri="{FF2B5EF4-FFF2-40B4-BE49-F238E27FC236}">
                  <a16:creationId xmlns:a16="http://schemas.microsoft.com/office/drawing/2014/main" id="{811F4D38-8AE1-4885-95A0-019EE8736C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2928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4" name="Rectangle 13">
              <a:extLst>
                <a:ext uri="{FF2B5EF4-FFF2-40B4-BE49-F238E27FC236}">
                  <a16:creationId xmlns:a16="http://schemas.microsoft.com/office/drawing/2014/main" id="{79076F2C-997D-4BEC-AD89-508B72926B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2928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5" name="Rectangle 14">
              <a:extLst>
                <a:ext uri="{FF2B5EF4-FFF2-40B4-BE49-F238E27FC236}">
                  <a16:creationId xmlns:a16="http://schemas.microsoft.com/office/drawing/2014/main" id="{83C510DD-0700-4C72-9102-121088BD1B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2928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6" name="Rectangle 15">
              <a:extLst>
                <a:ext uri="{FF2B5EF4-FFF2-40B4-BE49-F238E27FC236}">
                  <a16:creationId xmlns:a16="http://schemas.microsoft.com/office/drawing/2014/main" id="{39673BF3-81B5-4662-91E2-DE2723FEB8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3264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7" name="Rectangle 16">
              <a:extLst>
                <a:ext uri="{FF2B5EF4-FFF2-40B4-BE49-F238E27FC236}">
                  <a16:creationId xmlns:a16="http://schemas.microsoft.com/office/drawing/2014/main" id="{C9B25319-8B73-43F2-BF28-3B59151CF0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3264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8" name="Rectangle 17">
              <a:extLst>
                <a:ext uri="{FF2B5EF4-FFF2-40B4-BE49-F238E27FC236}">
                  <a16:creationId xmlns:a16="http://schemas.microsoft.com/office/drawing/2014/main" id="{20D4D491-3F0F-4040-B249-E8895FEC7D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3264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9" name="Rectangle 18">
              <a:extLst>
                <a:ext uri="{FF2B5EF4-FFF2-40B4-BE49-F238E27FC236}">
                  <a16:creationId xmlns:a16="http://schemas.microsoft.com/office/drawing/2014/main" id="{130A0E60-1AE0-4857-B1C7-2F4E68153D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3600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0" name="Rectangle 19">
              <a:extLst>
                <a:ext uri="{FF2B5EF4-FFF2-40B4-BE49-F238E27FC236}">
                  <a16:creationId xmlns:a16="http://schemas.microsoft.com/office/drawing/2014/main" id="{345615AB-B981-44C1-A0CE-E9B578D35F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3600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1" name="Rectangle 20">
              <a:extLst>
                <a:ext uri="{FF2B5EF4-FFF2-40B4-BE49-F238E27FC236}">
                  <a16:creationId xmlns:a16="http://schemas.microsoft.com/office/drawing/2014/main" id="{2B41C90C-3177-40A7-9858-A94F043356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3600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2" name="Rectangle 21">
              <a:extLst>
                <a:ext uri="{FF2B5EF4-FFF2-40B4-BE49-F238E27FC236}">
                  <a16:creationId xmlns:a16="http://schemas.microsoft.com/office/drawing/2014/main" id="{67AFA5E8-6066-4561-A9D4-1CBF52BAC3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3600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73" name="Text Box 22">
              <a:extLst>
                <a:ext uri="{FF2B5EF4-FFF2-40B4-BE49-F238E27FC236}">
                  <a16:creationId xmlns:a16="http://schemas.microsoft.com/office/drawing/2014/main" id="{8A959CC5-77DF-4583-A759-C9041D8EE0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0" y="259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74" name="Text Box 23">
              <a:extLst>
                <a:ext uri="{FF2B5EF4-FFF2-40B4-BE49-F238E27FC236}">
                  <a16:creationId xmlns:a16="http://schemas.microsoft.com/office/drawing/2014/main" id="{0E335216-D18E-43B5-9DB6-FDFAF2DE36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0" y="295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75" name="Text Box 24">
              <a:extLst>
                <a:ext uri="{FF2B5EF4-FFF2-40B4-BE49-F238E27FC236}">
                  <a16:creationId xmlns:a16="http://schemas.microsoft.com/office/drawing/2014/main" id="{9AB70145-1C79-4BA0-BD9B-B591D67231E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0" y="328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76" name="Text Box 25">
              <a:extLst>
                <a:ext uri="{FF2B5EF4-FFF2-40B4-BE49-F238E27FC236}">
                  <a16:creationId xmlns:a16="http://schemas.microsoft.com/office/drawing/2014/main" id="{BFD862A3-8D5E-49BC-9630-755D770EB3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0" y="360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3</a:t>
              </a:r>
            </a:p>
          </p:txBody>
        </p:sp>
      </p:grpSp>
      <p:sp>
        <p:nvSpPr>
          <p:cNvPr id="77" name="Rectangle 26">
            <a:extLst>
              <a:ext uri="{FF2B5EF4-FFF2-40B4-BE49-F238E27FC236}">
                <a16:creationId xmlns:a16="http://schemas.microsoft.com/office/drawing/2014/main" id="{727177E7-5690-423C-BCE6-9C4658FD20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8360" y="282830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000099"/>
                </a:solidFill>
                <a:latin typeface="Times New Roman" pitchFamily="18" charset="0"/>
              </a:rPr>
              <a:t>1</a:t>
            </a:r>
            <a:endParaRPr lang="es-ES_tradnl" sz="2400" dirty="0">
              <a:latin typeface="Times New Roman" pitchFamily="18" charset="0"/>
            </a:endParaRPr>
          </a:p>
        </p:txBody>
      </p:sp>
      <p:sp>
        <p:nvSpPr>
          <p:cNvPr id="78" name="Rectangle 27">
            <a:extLst>
              <a:ext uri="{FF2B5EF4-FFF2-40B4-BE49-F238E27FC236}">
                <a16:creationId xmlns:a16="http://schemas.microsoft.com/office/drawing/2014/main" id="{62C4CEAE-25BF-4BA5-BD76-DE7D9468A0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760" y="336170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10</a:t>
            </a:r>
          </a:p>
        </p:txBody>
      </p:sp>
      <p:sp>
        <p:nvSpPr>
          <p:cNvPr id="79" name="Rectangle 28">
            <a:extLst>
              <a:ext uri="{FF2B5EF4-FFF2-40B4-BE49-F238E27FC236}">
                <a16:creationId xmlns:a16="http://schemas.microsoft.com/office/drawing/2014/main" id="{7261A5AE-B6D7-44F1-9EB6-55D642E20D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8360" y="336170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000099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80" name="Rectangle 29">
            <a:extLst>
              <a:ext uri="{FF2B5EF4-FFF2-40B4-BE49-F238E27FC236}">
                <a16:creationId xmlns:a16="http://schemas.microsoft.com/office/drawing/2014/main" id="{79FB3390-2201-40B4-8732-9FAEAAB1FA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5160" y="336170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81" name="Rectangle 30">
            <a:extLst>
              <a:ext uri="{FF2B5EF4-FFF2-40B4-BE49-F238E27FC236}">
                <a16:creationId xmlns:a16="http://schemas.microsoft.com/office/drawing/2014/main" id="{2F32D0FC-2177-4FE5-A2BB-40CE1FE6A9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560" y="336170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82" name="Rectangle 31">
            <a:extLst>
              <a:ext uri="{FF2B5EF4-FFF2-40B4-BE49-F238E27FC236}">
                <a16:creationId xmlns:a16="http://schemas.microsoft.com/office/drawing/2014/main" id="{B6F9AE56-9F81-41DA-8230-1B56EE382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560" y="442850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10</a:t>
            </a:r>
          </a:p>
        </p:txBody>
      </p:sp>
      <p:sp>
        <p:nvSpPr>
          <p:cNvPr id="83" name="Rectangle 32">
            <a:extLst>
              <a:ext uri="{FF2B5EF4-FFF2-40B4-BE49-F238E27FC236}">
                <a16:creationId xmlns:a16="http://schemas.microsoft.com/office/drawing/2014/main" id="{66AF5E5A-7806-4CBE-BE8A-01E1993223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5160" y="442850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84" name="Rectangle 33">
            <a:extLst>
              <a:ext uri="{FF2B5EF4-FFF2-40B4-BE49-F238E27FC236}">
                <a16:creationId xmlns:a16="http://schemas.microsoft.com/office/drawing/2014/main" id="{CFAC6F7D-29B9-446A-8453-3CEA28263F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760" y="442850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85" name="Rectangle 34">
            <a:extLst>
              <a:ext uri="{FF2B5EF4-FFF2-40B4-BE49-F238E27FC236}">
                <a16:creationId xmlns:a16="http://schemas.microsoft.com/office/drawing/2014/main" id="{DF3C5BE3-FE71-43E1-9C3A-9E03BEB6FB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8360" y="442850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40</a:t>
            </a:r>
          </a:p>
        </p:txBody>
      </p:sp>
      <p:sp>
        <p:nvSpPr>
          <p:cNvPr id="86" name="Rectangle 35">
            <a:extLst>
              <a:ext uri="{FF2B5EF4-FFF2-40B4-BE49-F238E27FC236}">
                <a16:creationId xmlns:a16="http://schemas.microsoft.com/office/drawing/2014/main" id="{503801EE-BABA-4CF9-A2C9-98F73560D1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8360" y="389510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30</a:t>
            </a:r>
          </a:p>
        </p:txBody>
      </p:sp>
      <p:sp>
        <p:nvSpPr>
          <p:cNvPr id="87" name="Rectangle 36">
            <a:extLst>
              <a:ext uri="{FF2B5EF4-FFF2-40B4-BE49-F238E27FC236}">
                <a16:creationId xmlns:a16="http://schemas.microsoft.com/office/drawing/2014/main" id="{373C3BD1-82B2-4CA2-A90C-BD65E2F676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760" y="389510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000099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88" name="Rectangle 37">
            <a:extLst>
              <a:ext uri="{FF2B5EF4-FFF2-40B4-BE49-F238E27FC236}">
                <a16:creationId xmlns:a16="http://schemas.microsoft.com/office/drawing/2014/main" id="{83166C8E-9273-416E-A6CB-DC568B441B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5160" y="389510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10</a:t>
            </a:r>
          </a:p>
        </p:txBody>
      </p:sp>
      <p:sp>
        <p:nvSpPr>
          <p:cNvPr id="89" name="Rectangle 38">
            <a:extLst>
              <a:ext uri="{FF2B5EF4-FFF2-40B4-BE49-F238E27FC236}">
                <a16:creationId xmlns:a16="http://schemas.microsoft.com/office/drawing/2014/main" id="{BCEDE0D4-5545-4D25-90AE-A65FF72685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560" y="389510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000099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91" name="Rectangle 40">
            <a:extLst>
              <a:ext uri="{FF2B5EF4-FFF2-40B4-BE49-F238E27FC236}">
                <a16:creationId xmlns:a16="http://schemas.microsoft.com/office/drawing/2014/main" id="{0C0228A0-D65F-4CF1-AA7A-CD615FE52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5160" y="282830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000099"/>
                </a:solidFill>
                <a:latin typeface="Times New Roman" pitchFamily="18" charset="0"/>
              </a:rPr>
              <a:t>30</a:t>
            </a:r>
          </a:p>
        </p:txBody>
      </p:sp>
      <p:sp>
        <p:nvSpPr>
          <p:cNvPr id="92" name="Rectangle 41">
            <a:extLst>
              <a:ext uri="{FF2B5EF4-FFF2-40B4-BE49-F238E27FC236}">
                <a16:creationId xmlns:a16="http://schemas.microsoft.com/office/drawing/2014/main" id="{75AD48DA-5A25-450B-8FB5-841E55E4CF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760" y="282830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000099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93" name="Rectangle 26">
            <a:extLst>
              <a:ext uri="{FF2B5EF4-FFF2-40B4-BE49-F238E27FC236}">
                <a16:creationId xmlns:a16="http://schemas.microsoft.com/office/drawing/2014/main" id="{E1AF121D-C7A8-4E3D-B9E0-5A6B2DF148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2736" y="282830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FF0000"/>
                </a:solidFill>
                <a:latin typeface="Times New Roman" pitchFamily="18" charset="0"/>
              </a:rPr>
              <a:t>10</a:t>
            </a:r>
            <a:endParaRPr lang="es-ES_tradnl" sz="2400" dirty="0">
              <a:solidFill>
                <a:srgbClr val="FF0000"/>
              </a:solidFill>
              <a:latin typeface="Times New Roman" pitchFamily="18" charset="0"/>
            </a:endParaRPr>
          </a:p>
        </p:txBody>
      </p:sp>
      <p:sp>
        <p:nvSpPr>
          <p:cNvPr id="94" name="Rectangle 28">
            <a:extLst>
              <a:ext uri="{FF2B5EF4-FFF2-40B4-BE49-F238E27FC236}">
                <a16:creationId xmlns:a16="http://schemas.microsoft.com/office/drawing/2014/main" id="{F4BA7F07-6D87-4A00-AF56-2422A4B97B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2736" y="336170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FF0000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95" name="Rectangle 40">
            <a:extLst>
              <a:ext uri="{FF2B5EF4-FFF2-40B4-BE49-F238E27FC236}">
                <a16:creationId xmlns:a16="http://schemas.microsoft.com/office/drawing/2014/main" id="{622D979B-24A6-4E92-ABFA-A747D1D781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560" y="2828305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000099"/>
                </a:solidFill>
                <a:latin typeface="Times New Roman" pitchFamily="18" charset="0"/>
              </a:rPr>
              <a:t>40</a:t>
            </a:r>
          </a:p>
        </p:txBody>
      </p:sp>
      <p:sp>
        <p:nvSpPr>
          <p:cNvPr id="90" name="Rectangle 39">
            <a:extLst>
              <a:ext uri="{FF2B5EF4-FFF2-40B4-BE49-F238E27FC236}">
                <a16:creationId xmlns:a16="http://schemas.microsoft.com/office/drawing/2014/main" id="{1147D832-8290-4D62-A948-48D8821807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560" y="2834585"/>
            <a:ext cx="533400" cy="52240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FF0000"/>
                </a:solidFill>
                <a:latin typeface="Times New Roman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570570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9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6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" grpId="0" animBg="1" autoUpdateAnimBg="0"/>
      <p:bldP spid="78" grpId="0" animBg="1" autoUpdateAnimBg="0"/>
      <p:bldP spid="79" grpId="0" animBg="1" autoUpdateAnimBg="0"/>
      <p:bldP spid="80" grpId="0" animBg="1" autoUpdateAnimBg="0"/>
      <p:bldP spid="81" grpId="0" animBg="1" autoUpdateAnimBg="0"/>
      <p:bldP spid="82" grpId="0" animBg="1" autoUpdateAnimBg="0"/>
      <p:bldP spid="83" grpId="0" animBg="1" autoUpdateAnimBg="0"/>
      <p:bldP spid="84" grpId="0" animBg="1" autoUpdateAnimBg="0"/>
      <p:bldP spid="85" grpId="0" animBg="1" autoUpdateAnimBg="0"/>
      <p:bldP spid="86" grpId="0" animBg="1" autoUpdateAnimBg="0"/>
      <p:bldP spid="87" grpId="0" animBg="1" autoUpdateAnimBg="0"/>
      <p:bldP spid="88" grpId="0" animBg="1" autoUpdateAnimBg="0"/>
      <p:bldP spid="89" grpId="0" animBg="1" autoUpdateAnimBg="0"/>
      <p:bldP spid="91" grpId="0" animBg="1" autoUpdateAnimBg="0"/>
      <p:bldP spid="92" grpId="0" animBg="1" autoUpdateAnimBg="0"/>
      <p:bldP spid="93" grpId="0" animBg="1" autoUpdateAnimBg="0"/>
      <p:bldP spid="94" grpId="0" animBg="1" autoUpdateAnimBg="0"/>
      <p:bldP spid="95" grpId="0" animBg="1" autoUpdateAnimBg="0"/>
      <p:bldP spid="90" grpId="0" animBg="1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9420" y="128602"/>
            <a:ext cx="8239696" cy="1143000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pPr>
              <a:lnSpc>
                <a:spcPct val="150000"/>
              </a:lnSpc>
            </a:pPr>
            <a:r>
              <a:rPr lang="es-ES_tradnl" sz="3200" b="1" dirty="0">
                <a:solidFill>
                  <a:schemeClr val="accent6">
                    <a:lumMod val="75000"/>
                  </a:schemeClr>
                </a:solidFill>
                <a:latin typeface="Dom Casual"/>
              </a:rPr>
              <a:t>¿Cual sería el valor de X dada la siguiente matriz?</a:t>
            </a:r>
          </a:p>
        </p:txBody>
      </p:sp>
      <p:sp>
        <p:nvSpPr>
          <p:cNvPr id="13332" name="Rectangle 42"/>
          <p:cNvSpPr>
            <a:spLocks noGrp="1" noChangeArrowheads="1"/>
          </p:cNvSpPr>
          <p:nvPr>
            <p:ph type="body" idx="1"/>
          </p:nvPr>
        </p:nvSpPr>
        <p:spPr>
          <a:xfrm>
            <a:off x="251520" y="1393802"/>
            <a:ext cx="8892480" cy="1524000"/>
          </a:xfrm>
          <a:noFill/>
        </p:spPr>
        <p:txBody>
          <a:bodyPr>
            <a:normAutofit fontScale="85000" lnSpcReduction="10000"/>
          </a:bodyPr>
          <a:lstStyle/>
          <a:p>
            <a:pPr eaLnBrk="1" hangingPunct="1"/>
            <a:endParaRPr lang="es-ES_tradnl" sz="900" dirty="0"/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s-ES_tradnl" sz="2800" dirty="0">
                <a:latin typeface="Arial" pitchFamily="34" charset="0"/>
                <a:cs typeface="Arial" pitchFamily="34" charset="0"/>
              </a:rPr>
              <a:t>M = [ [10,20,30,40], [20,10,20,20], [30,20,10,20], [40,20,20,10] ]</a:t>
            </a:r>
          </a:p>
          <a:p>
            <a:pPr eaLnBrk="1" hangingPunct="1">
              <a:lnSpc>
                <a:spcPct val="120000"/>
              </a:lnSpc>
              <a:buFontTx/>
              <a:buNone/>
            </a:pPr>
            <a:r>
              <a:rPr lang="es-ES_tradnl" sz="2800" dirty="0">
                <a:latin typeface="Arial" pitchFamily="34" charset="0"/>
                <a:cs typeface="Arial" pitchFamily="34" charset="0"/>
              </a:rPr>
              <a:t>X=  M[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][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]+M[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][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]+ M[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][</a:t>
            </a:r>
            <a:r>
              <a:rPr lang="es-ES_tradnl" sz="2800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]+M[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][</a:t>
            </a:r>
            <a:r>
              <a:rPr lang="es-ES_tradnl" sz="2800" dirty="0">
                <a:solidFill>
                  <a:srgbClr val="3333CC"/>
                </a:solidFill>
                <a:latin typeface="Arial" pitchFamily="34" charset="0"/>
                <a:cs typeface="Arial" pitchFamily="34" charset="0"/>
              </a:rPr>
              <a:t>3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]</a:t>
            </a:r>
          </a:p>
        </p:txBody>
      </p:sp>
      <p:pic>
        <p:nvPicPr>
          <p:cNvPr id="43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4305202"/>
            <a:ext cx="2282000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4" name="Group 3">
            <a:extLst>
              <a:ext uri="{FF2B5EF4-FFF2-40B4-BE49-F238E27FC236}">
                <a16:creationId xmlns:a16="http://schemas.microsoft.com/office/drawing/2014/main" id="{E3CBD33A-8059-46E7-8D85-DB9EE804C96C}"/>
              </a:ext>
            </a:extLst>
          </p:cNvPr>
          <p:cNvGrpSpPr>
            <a:grpSpLocks/>
          </p:cNvGrpSpPr>
          <p:nvPr/>
        </p:nvGrpSpPr>
        <p:grpSpPr bwMode="auto">
          <a:xfrm>
            <a:off x="2483768" y="2852936"/>
            <a:ext cx="2489200" cy="2613025"/>
            <a:chOff x="3520" y="2290"/>
            <a:chExt cx="1568" cy="1646"/>
          </a:xfrm>
        </p:grpSpPr>
        <p:sp>
          <p:nvSpPr>
            <p:cNvPr id="45" name="Text Box 4">
              <a:extLst>
                <a:ext uri="{FF2B5EF4-FFF2-40B4-BE49-F238E27FC236}">
                  <a16:creationId xmlns:a16="http://schemas.microsoft.com/office/drawing/2014/main" id="{BF334854-8EFB-4517-ADF1-F99EF29B495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6" y="229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46" name="Text Box 5">
              <a:extLst>
                <a:ext uri="{FF2B5EF4-FFF2-40B4-BE49-F238E27FC236}">
                  <a16:creationId xmlns:a16="http://schemas.microsoft.com/office/drawing/2014/main" id="{7DE230FF-11FC-4332-A364-21F25CADAD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56" y="229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7" name="Text Box 6">
              <a:extLst>
                <a:ext uri="{FF2B5EF4-FFF2-40B4-BE49-F238E27FC236}">
                  <a16:creationId xmlns:a16="http://schemas.microsoft.com/office/drawing/2014/main" id="{E971C6C5-2EB1-473E-8F39-794A7DAD2CC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64" y="229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48" name="Text Box 7">
              <a:extLst>
                <a:ext uri="{FF2B5EF4-FFF2-40B4-BE49-F238E27FC236}">
                  <a16:creationId xmlns:a16="http://schemas.microsoft.com/office/drawing/2014/main" id="{D5DBDF15-8E51-46BC-AC77-549EDBD2B6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0" y="229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49" name="Rectangle 8">
              <a:extLst>
                <a:ext uri="{FF2B5EF4-FFF2-40B4-BE49-F238E27FC236}">
                  <a16:creationId xmlns:a16="http://schemas.microsoft.com/office/drawing/2014/main" id="{509EA363-F50F-4BBC-9545-D0C052F179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2592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endParaRPr lang="es-MX" sz="2400">
                <a:latin typeface="Times New Roman" pitchFamily="18" charset="0"/>
              </a:endParaRPr>
            </a:p>
          </p:txBody>
        </p:sp>
        <p:sp>
          <p:nvSpPr>
            <p:cNvPr id="50" name="Rectangle 9">
              <a:extLst>
                <a:ext uri="{FF2B5EF4-FFF2-40B4-BE49-F238E27FC236}">
                  <a16:creationId xmlns:a16="http://schemas.microsoft.com/office/drawing/2014/main" id="{F5FF256E-3CD7-4FB1-8C8D-B7257FA98D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2592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endParaRPr lang="es-ES" sz="2400">
                <a:latin typeface="Times New Roman" pitchFamily="18" charset="0"/>
              </a:endParaRPr>
            </a:p>
          </p:txBody>
        </p:sp>
        <p:sp>
          <p:nvSpPr>
            <p:cNvPr id="51" name="Rectangle 10">
              <a:extLst>
                <a:ext uri="{FF2B5EF4-FFF2-40B4-BE49-F238E27FC236}">
                  <a16:creationId xmlns:a16="http://schemas.microsoft.com/office/drawing/2014/main" id="{178724B2-D365-43D7-BC46-6A47D3FB13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2592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2" name="Rectangle 11">
              <a:extLst>
                <a:ext uri="{FF2B5EF4-FFF2-40B4-BE49-F238E27FC236}">
                  <a16:creationId xmlns:a16="http://schemas.microsoft.com/office/drawing/2014/main" id="{D420FA7F-E0A3-4BD1-880D-906894B2E6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2592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3" name="Rectangle 12">
              <a:extLst>
                <a:ext uri="{FF2B5EF4-FFF2-40B4-BE49-F238E27FC236}">
                  <a16:creationId xmlns:a16="http://schemas.microsoft.com/office/drawing/2014/main" id="{09E0AEB1-B61C-4C35-82AD-1F3042DA273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2928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4" name="Rectangle 13">
              <a:extLst>
                <a:ext uri="{FF2B5EF4-FFF2-40B4-BE49-F238E27FC236}">
                  <a16:creationId xmlns:a16="http://schemas.microsoft.com/office/drawing/2014/main" id="{1920C7EC-F192-4BB0-8235-005C6EEDD00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2928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5" name="Rectangle 14">
              <a:extLst>
                <a:ext uri="{FF2B5EF4-FFF2-40B4-BE49-F238E27FC236}">
                  <a16:creationId xmlns:a16="http://schemas.microsoft.com/office/drawing/2014/main" id="{A7BDE5E8-ADF9-4AC0-AC87-F1395ED4F9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2928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6" name="Rectangle 15">
              <a:extLst>
                <a:ext uri="{FF2B5EF4-FFF2-40B4-BE49-F238E27FC236}">
                  <a16:creationId xmlns:a16="http://schemas.microsoft.com/office/drawing/2014/main" id="{EA4F1622-97EC-4D75-B2F8-5AB5247F78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3264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7" name="Rectangle 16">
              <a:extLst>
                <a:ext uri="{FF2B5EF4-FFF2-40B4-BE49-F238E27FC236}">
                  <a16:creationId xmlns:a16="http://schemas.microsoft.com/office/drawing/2014/main" id="{14DE676D-43AF-452D-8240-AB79567B95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3264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8" name="Rectangle 17">
              <a:extLst>
                <a:ext uri="{FF2B5EF4-FFF2-40B4-BE49-F238E27FC236}">
                  <a16:creationId xmlns:a16="http://schemas.microsoft.com/office/drawing/2014/main" id="{82540073-9FC9-4877-826F-A384266C8B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3264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59" name="Rectangle 18">
              <a:extLst>
                <a:ext uri="{FF2B5EF4-FFF2-40B4-BE49-F238E27FC236}">
                  <a16:creationId xmlns:a16="http://schemas.microsoft.com/office/drawing/2014/main" id="{7B439CD8-FC2F-4AA2-B27C-8CB2B05A09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3600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0" name="Rectangle 19">
              <a:extLst>
                <a:ext uri="{FF2B5EF4-FFF2-40B4-BE49-F238E27FC236}">
                  <a16:creationId xmlns:a16="http://schemas.microsoft.com/office/drawing/2014/main" id="{87C231E1-219D-4EA1-A2A9-722D1F56BA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3600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1" name="Rectangle 20">
              <a:extLst>
                <a:ext uri="{FF2B5EF4-FFF2-40B4-BE49-F238E27FC236}">
                  <a16:creationId xmlns:a16="http://schemas.microsoft.com/office/drawing/2014/main" id="{7C1AA59F-F19C-4CAD-ACC3-466CE5CBA19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16" y="3600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2" name="Rectangle 21">
              <a:extLst>
                <a:ext uri="{FF2B5EF4-FFF2-40B4-BE49-F238E27FC236}">
                  <a16:creationId xmlns:a16="http://schemas.microsoft.com/office/drawing/2014/main" id="{F7394665-2EAB-4A96-A9C1-0F0378A551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3600"/>
              <a:ext cx="336" cy="336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/>
            </a:p>
          </p:txBody>
        </p:sp>
        <p:sp>
          <p:nvSpPr>
            <p:cNvPr id="63" name="Text Box 22">
              <a:extLst>
                <a:ext uri="{FF2B5EF4-FFF2-40B4-BE49-F238E27FC236}">
                  <a16:creationId xmlns:a16="http://schemas.microsoft.com/office/drawing/2014/main" id="{989EE7D3-3900-424F-9B49-A78CEF1274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0" y="259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64" name="Text Box 23">
              <a:extLst>
                <a:ext uri="{FF2B5EF4-FFF2-40B4-BE49-F238E27FC236}">
                  <a16:creationId xmlns:a16="http://schemas.microsoft.com/office/drawing/2014/main" id="{8146F86E-3E45-4DDD-B81A-84561415C55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0" y="2952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65" name="Text Box 24">
              <a:extLst>
                <a:ext uri="{FF2B5EF4-FFF2-40B4-BE49-F238E27FC236}">
                  <a16:creationId xmlns:a16="http://schemas.microsoft.com/office/drawing/2014/main" id="{1798303F-9BAE-4A1D-93B0-9E821FC758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0" y="328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66" name="Text Box 25">
              <a:extLst>
                <a:ext uri="{FF2B5EF4-FFF2-40B4-BE49-F238E27FC236}">
                  <a16:creationId xmlns:a16="http://schemas.microsoft.com/office/drawing/2014/main" id="{70465187-75A5-452A-BC51-AED6EFA722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520" y="360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3</a:t>
              </a:r>
            </a:p>
          </p:txBody>
        </p:sp>
      </p:grpSp>
      <p:sp>
        <p:nvSpPr>
          <p:cNvPr id="67" name="Rectangle 26">
            <a:extLst>
              <a:ext uri="{FF2B5EF4-FFF2-40B4-BE49-F238E27FC236}">
                <a16:creationId xmlns:a16="http://schemas.microsoft.com/office/drawing/2014/main" id="{BB084626-30B1-4492-B8E2-2EF65A13F2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9368" y="3332361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000099"/>
                </a:solidFill>
                <a:latin typeface="Times New Roman" pitchFamily="18" charset="0"/>
              </a:rPr>
              <a:t>10</a:t>
            </a:r>
            <a:endParaRPr lang="es-ES_tradnl" sz="2400" dirty="0">
              <a:latin typeface="Times New Roman" pitchFamily="18" charset="0"/>
            </a:endParaRPr>
          </a:p>
        </p:txBody>
      </p:sp>
      <p:sp>
        <p:nvSpPr>
          <p:cNvPr id="68" name="Rectangle 27">
            <a:extLst>
              <a:ext uri="{FF2B5EF4-FFF2-40B4-BE49-F238E27FC236}">
                <a16:creationId xmlns:a16="http://schemas.microsoft.com/office/drawing/2014/main" id="{88478D0C-6828-43DD-9DA0-D965C114DC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2768" y="3865761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10</a:t>
            </a:r>
          </a:p>
        </p:txBody>
      </p:sp>
      <p:sp>
        <p:nvSpPr>
          <p:cNvPr id="69" name="Rectangle 28">
            <a:extLst>
              <a:ext uri="{FF2B5EF4-FFF2-40B4-BE49-F238E27FC236}">
                <a16:creationId xmlns:a16="http://schemas.microsoft.com/office/drawing/2014/main" id="{3C3403C3-6C86-4A04-A97E-B1538F4829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9368" y="3865761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000099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70" name="Rectangle 29">
            <a:extLst>
              <a:ext uri="{FF2B5EF4-FFF2-40B4-BE49-F238E27FC236}">
                <a16:creationId xmlns:a16="http://schemas.microsoft.com/office/drawing/2014/main" id="{37E30471-D8BA-4694-86FE-692F6691BB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168" y="3865761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71" name="Rectangle 30">
            <a:extLst>
              <a:ext uri="{FF2B5EF4-FFF2-40B4-BE49-F238E27FC236}">
                <a16:creationId xmlns:a16="http://schemas.microsoft.com/office/drawing/2014/main" id="{8B43B5FA-8820-4433-9ED7-AB6178572D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9568" y="3865761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72" name="Rectangle 31">
            <a:extLst>
              <a:ext uri="{FF2B5EF4-FFF2-40B4-BE49-F238E27FC236}">
                <a16:creationId xmlns:a16="http://schemas.microsoft.com/office/drawing/2014/main" id="{317A76C8-5A33-4739-B414-11D77A1AE4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9568" y="4932561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10</a:t>
            </a:r>
          </a:p>
        </p:txBody>
      </p:sp>
      <p:sp>
        <p:nvSpPr>
          <p:cNvPr id="73" name="Rectangle 32">
            <a:extLst>
              <a:ext uri="{FF2B5EF4-FFF2-40B4-BE49-F238E27FC236}">
                <a16:creationId xmlns:a16="http://schemas.microsoft.com/office/drawing/2014/main" id="{DAD3ED71-08A0-49FC-BE20-C9C192768B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168" y="4932561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74" name="Rectangle 33">
            <a:extLst>
              <a:ext uri="{FF2B5EF4-FFF2-40B4-BE49-F238E27FC236}">
                <a16:creationId xmlns:a16="http://schemas.microsoft.com/office/drawing/2014/main" id="{41AEB901-D0A1-4E1B-B2FC-EABC16EA6D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2768" y="4932561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75" name="Rectangle 34">
            <a:extLst>
              <a:ext uri="{FF2B5EF4-FFF2-40B4-BE49-F238E27FC236}">
                <a16:creationId xmlns:a16="http://schemas.microsoft.com/office/drawing/2014/main" id="{150CE726-37C2-49EB-B744-990782C7BD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9368" y="4932561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40</a:t>
            </a:r>
          </a:p>
        </p:txBody>
      </p:sp>
      <p:sp>
        <p:nvSpPr>
          <p:cNvPr id="76" name="Rectangle 35">
            <a:extLst>
              <a:ext uri="{FF2B5EF4-FFF2-40B4-BE49-F238E27FC236}">
                <a16:creationId xmlns:a16="http://schemas.microsoft.com/office/drawing/2014/main" id="{85C5AF03-EFB2-4577-8680-BBA3F65F8C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39368" y="4399161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30</a:t>
            </a:r>
          </a:p>
        </p:txBody>
      </p:sp>
      <p:sp>
        <p:nvSpPr>
          <p:cNvPr id="77" name="Rectangle 36">
            <a:extLst>
              <a:ext uri="{FF2B5EF4-FFF2-40B4-BE49-F238E27FC236}">
                <a16:creationId xmlns:a16="http://schemas.microsoft.com/office/drawing/2014/main" id="{582FD61E-32B9-4C27-9BB5-CFDAC10FFC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2768" y="4399161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000099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78" name="Rectangle 37">
            <a:extLst>
              <a:ext uri="{FF2B5EF4-FFF2-40B4-BE49-F238E27FC236}">
                <a16:creationId xmlns:a16="http://schemas.microsoft.com/office/drawing/2014/main" id="{B5728A2B-7F21-4417-B9E6-8873F574E1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168" y="4399161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10</a:t>
            </a:r>
          </a:p>
        </p:txBody>
      </p:sp>
      <p:sp>
        <p:nvSpPr>
          <p:cNvPr id="79" name="Rectangle 38">
            <a:extLst>
              <a:ext uri="{FF2B5EF4-FFF2-40B4-BE49-F238E27FC236}">
                <a16:creationId xmlns:a16="http://schemas.microsoft.com/office/drawing/2014/main" id="{96212ED1-A917-443F-A430-074C006026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9568" y="4399161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000099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80" name="Rectangle 40">
            <a:extLst>
              <a:ext uri="{FF2B5EF4-FFF2-40B4-BE49-F238E27FC236}">
                <a16:creationId xmlns:a16="http://schemas.microsoft.com/office/drawing/2014/main" id="{F3F755E8-034B-4D7C-A38D-98AC17053B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06168" y="3332361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000099"/>
                </a:solidFill>
                <a:latin typeface="Times New Roman" pitchFamily="18" charset="0"/>
              </a:rPr>
              <a:t>30</a:t>
            </a:r>
          </a:p>
        </p:txBody>
      </p:sp>
      <p:sp>
        <p:nvSpPr>
          <p:cNvPr id="81" name="Rectangle 41">
            <a:extLst>
              <a:ext uri="{FF2B5EF4-FFF2-40B4-BE49-F238E27FC236}">
                <a16:creationId xmlns:a16="http://schemas.microsoft.com/office/drawing/2014/main" id="{1DC6AB29-F245-4ED6-B463-023ED2590C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2768" y="3332361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000099"/>
                </a:solidFill>
                <a:latin typeface="Times New Roman" pitchFamily="18" charset="0"/>
              </a:rPr>
              <a:t>20</a:t>
            </a:r>
          </a:p>
        </p:txBody>
      </p:sp>
      <p:sp>
        <p:nvSpPr>
          <p:cNvPr id="82" name="Rectangle 40">
            <a:extLst>
              <a:ext uri="{FF2B5EF4-FFF2-40B4-BE49-F238E27FC236}">
                <a16:creationId xmlns:a16="http://schemas.microsoft.com/office/drawing/2014/main" id="{325DD2B9-04CC-4662-B44C-A2869B2791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9568" y="3332361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000099"/>
                </a:solidFill>
                <a:latin typeface="Times New Roman" pitchFamily="18" charset="0"/>
              </a:rPr>
              <a:t>40</a:t>
            </a:r>
          </a:p>
        </p:txBody>
      </p:sp>
    </p:spTree>
    <p:extLst>
      <p:ext uri="{BB962C8B-B14F-4D97-AF65-F5344CB8AC3E}">
        <p14:creationId xmlns:p14="http://schemas.microsoft.com/office/powerpoint/2010/main" val="1233519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8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 autoUpdateAnimBg="0"/>
      <p:bldP spid="68" grpId="0" animBg="1" autoUpdateAnimBg="0"/>
      <p:bldP spid="69" grpId="0" animBg="1" autoUpdateAnimBg="0"/>
      <p:bldP spid="70" grpId="0" animBg="1" autoUpdateAnimBg="0"/>
      <p:bldP spid="71" grpId="0" animBg="1" autoUpdateAnimBg="0"/>
      <p:bldP spid="72" grpId="0" animBg="1" autoUpdateAnimBg="0"/>
      <p:bldP spid="73" grpId="0" animBg="1" autoUpdateAnimBg="0"/>
      <p:bldP spid="74" grpId="0" animBg="1" autoUpdateAnimBg="0"/>
      <p:bldP spid="75" grpId="0" animBg="1" autoUpdateAnimBg="0"/>
      <p:bldP spid="76" grpId="0" animBg="1" autoUpdateAnimBg="0"/>
      <p:bldP spid="77" grpId="0" animBg="1" autoUpdateAnimBg="0"/>
      <p:bldP spid="78" grpId="0" animBg="1" autoUpdateAnimBg="0"/>
      <p:bldP spid="79" grpId="0" animBg="1" autoUpdateAnimBg="0"/>
      <p:bldP spid="80" grpId="0" animBg="1" autoUpdateAnimBg="0"/>
      <p:bldP spid="81" grpId="0" animBg="1" autoUpdateAnimBg="0"/>
      <p:bldP spid="82" grpId="0" animBg="1" autoUpdateAnimBg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539081" y="35180"/>
            <a:ext cx="6065838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  <a:t>Matrices o listas anidadas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178180"/>
            <a:ext cx="8964488" cy="5364596"/>
          </a:xfrm>
        </p:spPr>
        <p:txBody>
          <a:bodyPr>
            <a:noAutofit/>
          </a:bodyPr>
          <a:lstStyle/>
          <a:p>
            <a:pPr lvl="1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MX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a = [[1, 2, 3], [4, 5, 6]]</a:t>
            </a:r>
          </a:p>
          <a:p>
            <a:pPr lvl="1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MX" sz="20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s-MX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(a[0])</a:t>
            </a:r>
          </a:p>
          <a:p>
            <a:pPr lvl="1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MX" sz="20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s-MX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(a[1])</a:t>
            </a:r>
          </a:p>
          <a:p>
            <a:pPr marL="457200" lvl="1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MX" sz="2000" dirty="0">
                <a:latin typeface="Arial" pitchFamily="34" charset="0"/>
                <a:cs typeface="Arial" pitchFamily="34" charset="0"/>
              </a:rPr>
              <a:t>El primer elemento de </a:t>
            </a:r>
            <a:r>
              <a:rPr lang="es-MX" sz="2000" b="1" dirty="0">
                <a:latin typeface="Arial" pitchFamily="34" charset="0"/>
                <a:cs typeface="Arial" pitchFamily="34" charset="0"/>
              </a:rPr>
              <a:t>a</a:t>
            </a:r>
            <a:r>
              <a:rPr lang="es-MX" sz="2000" dirty="0">
                <a:latin typeface="Arial" pitchFamily="34" charset="0"/>
                <a:cs typeface="Arial" pitchFamily="34" charset="0"/>
              </a:rPr>
              <a:t> aquí - </a:t>
            </a:r>
            <a:r>
              <a:rPr lang="es-MX" sz="2000" b="1" dirty="0">
                <a:latin typeface="Arial" pitchFamily="34" charset="0"/>
                <a:cs typeface="Arial" pitchFamily="34" charset="0"/>
              </a:rPr>
              <a:t>a[0]</a:t>
            </a:r>
            <a:r>
              <a:rPr lang="es-MX" sz="2000" dirty="0">
                <a:latin typeface="Arial" pitchFamily="34" charset="0"/>
                <a:cs typeface="Arial" pitchFamily="34" charset="0"/>
              </a:rPr>
              <a:t> - es una lista de números </a:t>
            </a:r>
            <a:r>
              <a:rPr lang="es-MX" sz="2000" b="1" dirty="0">
                <a:latin typeface="Arial" pitchFamily="34" charset="0"/>
                <a:cs typeface="Arial" pitchFamily="34" charset="0"/>
              </a:rPr>
              <a:t>[1, 2, 3]</a:t>
            </a:r>
            <a:r>
              <a:rPr lang="es-MX" sz="2000" dirty="0">
                <a:latin typeface="Arial" pitchFamily="34" charset="0"/>
                <a:cs typeface="Arial" pitchFamily="34" charset="0"/>
              </a:rPr>
              <a:t> . </a:t>
            </a:r>
          </a:p>
          <a:p>
            <a:pPr marL="457200" lvl="1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MX" sz="2000" dirty="0">
                <a:latin typeface="Arial" pitchFamily="34" charset="0"/>
                <a:cs typeface="Arial" pitchFamily="34" charset="0"/>
              </a:rPr>
              <a:t>El segundo elemento de </a:t>
            </a:r>
            <a:r>
              <a:rPr lang="es-MX" sz="2000" b="1" dirty="0">
                <a:latin typeface="Arial" pitchFamily="34" charset="0"/>
                <a:cs typeface="Arial" pitchFamily="34" charset="0"/>
              </a:rPr>
              <a:t>a</a:t>
            </a:r>
            <a:r>
              <a:rPr lang="es-MX" sz="2000" dirty="0">
                <a:latin typeface="Arial" pitchFamily="34" charset="0"/>
                <a:cs typeface="Arial" pitchFamily="34" charset="0"/>
              </a:rPr>
              <a:t> aquí - </a:t>
            </a:r>
            <a:r>
              <a:rPr lang="es-MX" sz="2000" b="1" dirty="0">
                <a:latin typeface="Arial" pitchFamily="34" charset="0"/>
                <a:cs typeface="Arial" pitchFamily="34" charset="0"/>
              </a:rPr>
              <a:t>a[1]</a:t>
            </a:r>
            <a:r>
              <a:rPr lang="es-MX" sz="2000" dirty="0">
                <a:latin typeface="Arial" pitchFamily="34" charset="0"/>
                <a:cs typeface="Arial" pitchFamily="34" charset="0"/>
              </a:rPr>
              <a:t> - es otra lista de números </a:t>
            </a:r>
            <a:r>
              <a:rPr lang="es-MX" sz="2000" b="1" dirty="0">
                <a:latin typeface="Arial" pitchFamily="34" charset="0"/>
                <a:cs typeface="Arial" pitchFamily="34" charset="0"/>
              </a:rPr>
              <a:t>[4, 5, 6]</a:t>
            </a:r>
            <a:r>
              <a:rPr lang="es-MX" sz="2000" dirty="0">
                <a:latin typeface="Arial" pitchFamily="34" charset="0"/>
                <a:cs typeface="Arial" pitchFamily="34" charset="0"/>
              </a:rPr>
              <a:t> . </a:t>
            </a:r>
          </a:p>
          <a:p>
            <a:pPr marL="457200" lvl="1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MX" sz="2000" dirty="0">
                <a:latin typeface="Arial" pitchFamily="34" charset="0"/>
                <a:cs typeface="Arial" pitchFamily="34" charset="0"/>
              </a:rPr>
              <a:t>El primer elemento de esta nueva lista es </a:t>
            </a:r>
            <a:r>
              <a:rPr lang="es-MX" sz="2000" b="1" dirty="0">
                <a:latin typeface="Arial" pitchFamily="34" charset="0"/>
                <a:cs typeface="Arial" pitchFamily="34" charset="0"/>
              </a:rPr>
              <a:t>a[0][0] == 1</a:t>
            </a:r>
            <a:r>
              <a:rPr lang="es-MX" sz="2000" dirty="0">
                <a:latin typeface="Arial" pitchFamily="34" charset="0"/>
                <a:cs typeface="Arial" pitchFamily="34" charset="0"/>
              </a:rPr>
              <a:t>; además:</a:t>
            </a:r>
          </a:p>
          <a:p>
            <a:pPr marL="457200" lvl="1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MX" sz="2000" b="1" dirty="0">
                <a:latin typeface="Arial" pitchFamily="34" charset="0"/>
                <a:cs typeface="Arial" pitchFamily="34" charset="0"/>
              </a:rPr>
              <a:t>a[0][1] == 2</a:t>
            </a:r>
            <a:r>
              <a:rPr lang="es-MX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pPr marL="457200" lvl="1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MX" sz="2000" b="1" dirty="0">
                <a:latin typeface="Arial" pitchFamily="34" charset="0"/>
                <a:cs typeface="Arial" pitchFamily="34" charset="0"/>
              </a:rPr>
              <a:t>a[0][2] == 3</a:t>
            </a:r>
          </a:p>
          <a:p>
            <a:pPr marL="457200" lvl="1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MX" sz="2000" b="1" dirty="0">
                <a:latin typeface="Arial" pitchFamily="34" charset="0"/>
                <a:cs typeface="Arial" pitchFamily="34" charset="0"/>
              </a:rPr>
              <a:t>a[1][0] == 4 </a:t>
            </a:r>
          </a:p>
          <a:p>
            <a:pPr marL="457200" lvl="1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MX" sz="2000" b="1" dirty="0">
                <a:latin typeface="Arial" pitchFamily="34" charset="0"/>
                <a:cs typeface="Arial" pitchFamily="34" charset="0"/>
              </a:rPr>
              <a:t>a[1][1] == 5</a:t>
            </a:r>
          </a:p>
          <a:p>
            <a:pPr marL="457200" lvl="1" indent="0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MX" sz="2000" b="1" dirty="0">
                <a:latin typeface="Arial" pitchFamily="34" charset="0"/>
                <a:cs typeface="Arial" pitchFamily="34" charset="0"/>
              </a:rPr>
              <a:t>a[1][2] == 6</a:t>
            </a:r>
          </a:p>
        </p:txBody>
      </p:sp>
    </p:spTree>
    <p:extLst>
      <p:ext uri="{BB962C8B-B14F-4D97-AF65-F5344CB8AC3E}">
        <p14:creationId xmlns:p14="http://schemas.microsoft.com/office/powerpoint/2010/main" val="19478301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593850" y="222250"/>
            <a:ext cx="6065838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  <a:t>Matrices o listas anidadas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593850"/>
            <a:ext cx="7620000" cy="4355430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es-MX" sz="2000" dirty="0">
                <a:latin typeface="Arial" pitchFamily="34" charset="0"/>
                <a:cs typeface="Arial" pitchFamily="34" charset="0"/>
              </a:rPr>
              <a:t>Para procesar una matriz bidimensional, normalmente utilizas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ciclos anidados</a:t>
            </a:r>
            <a:r>
              <a:rPr lang="es-MX" sz="2000" dirty="0">
                <a:latin typeface="Arial" pitchFamily="34" charset="0"/>
                <a:cs typeface="Arial" pitchFamily="34" charset="0"/>
              </a:rPr>
              <a:t>. 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</a:pPr>
            <a:r>
              <a:rPr lang="es-MX" sz="2000" dirty="0">
                <a:latin typeface="Arial" pitchFamily="34" charset="0"/>
                <a:cs typeface="Arial" pitchFamily="34" charset="0"/>
              </a:rPr>
              <a:t>El primer ciclo itera a través del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número de renglón</a:t>
            </a:r>
            <a:r>
              <a:rPr lang="es-MX" sz="2000" dirty="0">
                <a:latin typeface="Arial" pitchFamily="34" charset="0"/>
                <a:cs typeface="Arial" pitchFamily="34" charset="0"/>
              </a:rPr>
              <a:t>, el segundo ciclo recorre los elementos dentro de un renglón. </a:t>
            </a:r>
            <a:endParaRPr lang="es-ES_tradnl" sz="2400" dirty="0"/>
          </a:p>
        </p:txBody>
      </p:sp>
      <p:pic>
        <p:nvPicPr>
          <p:cNvPr id="4" name="3 Imagen">
            <a:extLst>
              <a:ext uri="{FF2B5EF4-FFF2-40B4-BE49-F238E27FC236}">
                <a16:creationId xmlns:a16="http://schemas.microsoft.com/office/drawing/2014/main" id="{CB4131FB-262B-47E0-970C-54DD8F08D5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3771565"/>
            <a:ext cx="2600172" cy="24769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3588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61430F81-7EA6-4182-BD68-937A5BF952AB}"/>
              </a:ext>
            </a:extLst>
          </p:cNvPr>
          <p:cNvSpPr/>
          <p:nvPr/>
        </p:nvSpPr>
        <p:spPr>
          <a:xfrm>
            <a:off x="683568" y="2207687"/>
            <a:ext cx="756084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A través del iterador</a:t>
            </a:r>
          </a:p>
          <a:p>
            <a:r>
              <a:rPr lang="es-MX" sz="2400" b="1" dirty="0">
                <a:solidFill>
                  <a:srgbClr val="0070C0"/>
                </a:solidFill>
              </a:rPr>
              <a:t>	</a:t>
            </a:r>
            <a:r>
              <a:rPr lang="es-MX" sz="2400" b="1" dirty="0" err="1">
                <a:solidFill>
                  <a:srgbClr val="0070C0"/>
                </a:solidFill>
              </a:rPr>
              <a:t>for</a:t>
            </a:r>
            <a:r>
              <a:rPr lang="es-MX" sz="2400" b="1" dirty="0">
                <a:solidFill>
                  <a:srgbClr val="0070C0"/>
                </a:solidFill>
              </a:rPr>
              <a:t> </a:t>
            </a:r>
            <a:r>
              <a:rPr lang="es-MX" sz="2400" b="1" dirty="0" err="1">
                <a:solidFill>
                  <a:srgbClr val="FF0000"/>
                </a:solidFill>
              </a:rPr>
              <a:t>renglon</a:t>
            </a:r>
            <a:r>
              <a:rPr lang="es-MX" sz="2400" b="1" dirty="0">
                <a:solidFill>
                  <a:srgbClr val="0070C0"/>
                </a:solidFill>
              </a:rPr>
              <a:t> in </a:t>
            </a:r>
            <a:r>
              <a:rPr lang="es-MX" sz="2400" b="1" dirty="0">
                <a:solidFill>
                  <a:srgbClr val="FF0000"/>
                </a:solidFill>
              </a:rPr>
              <a:t>matriz</a:t>
            </a:r>
            <a:r>
              <a:rPr lang="es-MX" sz="2400" b="1" dirty="0">
                <a:solidFill>
                  <a:srgbClr val="0070C0"/>
                </a:solidFill>
              </a:rPr>
              <a:t>:</a:t>
            </a:r>
          </a:p>
          <a:p>
            <a:r>
              <a:rPr lang="es-MX" sz="2400" b="1" dirty="0">
                <a:solidFill>
                  <a:srgbClr val="0070C0"/>
                </a:solidFill>
              </a:rPr>
              <a:t>		</a:t>
            </a:r>
            <a:r>
              <a:rPr lang="es-MX" sz="2400" b="1" dirty="0" err="1">
                <a:solidFill>
                  <a:srgbClr val="0070C0"/>
                </a:solidFill>
              </a:rPr>
              <a:t>for</a:t>
            </a:r>
            <a:r>
              <a:rPr lang="es-MX" sz="2400" b="1" dirty="0">
                <a:solidFill>
                  <a:srgbClr val="0070C0"/>
                </a:solidFill>
              </a:rPr>
              <a:t> </a:t>
            </a:r>
            <a:r>
              <a:rPr lang="es-MX" sz="2400" b="1" dirty="0">
                <a:solidFill>
                  <a:srgbClr val="FF0000"/>
                </a:solidFill>
              </a:rPr>
              <a:t>elemento</a:t>
            </a:r>
            <a:r>
              <a:rPr lang="es-MX" sz="2400" b="1" dirty="0">
                <a:solidFill>
                  <a:srgbClr val="0070C0"/>
                </a:solidFill>
              </a:rPr>
              <a:t> in </a:t>
            </a:r>
            <a:r>
              <a:rPr lang="es-MX" sz="2400" b="1" dirty="0" err="1">
                <a:solidFill>
                  <a:srgbClr val="FF0000"/>
                </a:solidFill>
              </a:rPr>
              <a:t>renglon</a:t>
            </a:r>
            <a:r>
              <a:rPr lang="es-MX" sz="2400" b="1" dirty="0">
                <a:solidFill>
                  <a:srgbClr val="0070C0"/>
                </a:solidFill>
              </a:rPr>
              <a:t>:</a:t>
            </a:r>
          </a:p>
          <a:p>
            <a:r>
              <a:rPr lang="es-MX" sz="2400" b="1" dirty="0">
                <a:solidFill>
                  <a:srgbClr val="0070C0"/>
                </a:solidFill>
              </a:rPr>
              <a:t>			</a:t>
            </a:r>
            <a:r>
              <a:rPr lang="es-MX" sz="2400" b="1" dirty="0" err="1">
                <a:solidFill>
                  <a:srgbClr val="0070C0"/>
                </a:solidFill>
              </a:rPr>
              <a:t>print</a:t>
            </a:r>
            <a:r>
              <a:rPr lang="es-MX" sz="2400" b="1" dirty="0">
                <a:solidFill>
                  <a:srgbClr val="0070C0"/>
                </a:solidFill>
              </a:rPr>
              <a:t>(</a:t>
            </a:r>
            <a:r>
              <a:rPr lang="es-MX" sz="2400" b="1" dirty="0">
                <a:solidFill>
                  <a:srgbClr val="FF0000"/>
                </a:solidFill>
              </a:rPr>
              <a:t>elemento</a:t>
            </a:r>
            <a:r>
              <a:rPr lang="es-MX" sz="2400" b="1" dirty="0">
                <a:solidFill>
                  <a:srgbClr val="0070C0"/>
                </a:solidFill>
              </a:rPr>
              <a:t>, </a:t>
            </a:r>
            <a:r>
              <a:rPr lang="es-MX" sz="2400" b="1" dirty="0" err="1">
                <a:solidFill>
                  <a:srgbClr val="0070C0"/>
                </a:solidFill>
              </a:rPr>
              <a:t>end</a:t>
            </a:r>
            <a:r>
              <a:rPr lang="es-MX" sz="2400" b="1" dirty="0">
                <a:solidFill>
                  <a:srgbClr val="0070C0"/>
                </a:solidFill>
              </a:rPr>
              <a:t>='   ')</a:t>
            </a:r>
          </a:p>
          <a:p>
            <a:r>
              <a:rPr lang="es-MX" sz="2400" b="1" dirty="0">
                <a:solidFill>
                  <a:srgbClr val="0070C0"/>
                </a:solidFill>
              </a:rPr>
              <a:t>		</a:t>
            </a:r>
            <a:r>
              <a:rPr lang="es-MX" sz="2400" b="1" dirty="0" err="1">
                <a:solidFill>
                  <a:srgbClr val="0070C0"/>
                </a:solidFill>
              </a:rPr>
              <a:t>print</a:t>
            </a:r>
            <a:r>
              <a:rPr lang="es-MX" sz="2400" b="1" dirty="0">
                <a:solidFill>
                  <a:srgbClr val="0070C0"/>
                </a:solidFill>
              </a:rPr>
              <a:t>()</a:t>
            </a:r>
          </a:p>
          <a:p>
            <a:endParaRPr lang="es-MX" sz="2400" b="1" dirty="0">
              <a:solidFill>
                <a:srgbClr val="0070C0"/>
              </a:solidFill>
            </a:endParaRPr>
          </a:p>
          <a:p>
            <a:pPr marL="457200" indent="-457200">
              <a:buFont typeface="+mj-lt"/>
              <a:buAutoNum type="arabicPeriod" startAt="2"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A través del índice</a:t>
            </a:r>
          </a:p>
          <a:p>
            <a:r>
              <a:rPr lang="es-MX" sz="2400" b="1" dirty="0">
                <a:solidFill>
                  <a:srgbClr val="0070C0"/>
                </a:solidFill>
              </a:rPr>
              <a:t>	</a:t>
            </a:r>
            <a:r>
              <a:rPr lang="es-MX" sz="2400" b="1" dirty="0" err="1">
                <a:solidFill>
                  <a:srgbClr val="0070C0"/>
                </a:solidFill>
              </a:rPr>
              <a:t>for</a:t>
            </a:r>
            <a:r>
              <a:rPr lang="es-MX" sz="2400" b="1" dirty="0">
                <a:solidFill>
                  <a:srgbClr val="0070C0"/>
                </a:solidFill>
              </a:rPr>
              <a:t> </a:t>
            </a:r>
            <a:r>
              <a:rPr lang="es-MX" sz="2400" b="1" dirty="0">
                <a:solidFill>
                  <a:srgbClr val="FF0000"/>
                </a:solidFill>
              </a:rPr>
              <a:t>i</a:t>
            </a:r>
            <a:r>
              <a:rPr lang="es-MX" sz="2400" b="1" dirty="0">
                <a:solidFill>
                  <a:srgbClr val="0070C0"/>
                </a:solidFill>
              </a:rPr>
              <a:t> in </a:t>
            </a:r>
            <a:r>
              <a:rPr lang="es-MX" sz="2400" b="1" dirty="0" err="1">
                <a:solidFill>
                  <a:srgbClr val="FF0000"/>
                </a:solidFill>
              </a:rPr>
              <a:t>range</a:t>
            </a:r>
            <a:r>
              <a:rPr lang="es-MX" sz="2400" b="1" dirty="0">
                <a:solidFill>
                  <a:srgbClr val="FF0000"/>
                </a:solidFill>
              </a:rPr>
              <a:t>(0, </a:t>
            </a:r>
            <a:r>
              <a:rPr lang="es-MX" sz="2400" b="1" dirty="0" err="1">
                <a:solidFill>
                  <a:srgbClr val="FF0000"/>
                </a:solidFill>
              </a:rPr>
              <a:t>len</a:t>
            </a:r>
            <a:r>
              <a:rPr lang="es-MX" sz="2400" b="1" dirty="0">
                <a:solidFill>
                  <a:srgbClr val="FF0000"/>
                </a:solidFill>
              </a:rPr>
              <a:t>(matriz))</a:t>
            </a:r>
            <a:r>
              <a:rPr lang="es-MX" sz="2400" b="1" dirty="0">
                <a:solidFill>
                  <a:srgbClr val="0070C0"/>
                </a:solidFill>
              </a:rPr>
              <a:t>:</a:t>
            </a:r>
          </a:p>
          <a:p>
            <a:r>
              <a:rPr lang="es-MX" sz="2400" b="1" dirty="0">
                <a:solidFill>
                  <a:srgbClr val="0070C0"/>
                </a:solidFill>
              </a:rPr>
              <a:t>		</a:t>
            </a:r>
            <a:r>
              <a:rPr lang="es-MX" sz="2400" b="1" dirty="0" err="1">
                <a:solidFill>
                  <a:srgbClr val="0070C0"/>
                </a:solidFill>
              </a:rPr>
              <a:t>for</a:t>
            </a:r>
            <a:r>
              <a:rPr lang="es-MX" sz="2400" b="1" dirty="0">
                <a:solidFill>
                  <a:srgbClr val="0070C0"/>
                </a:solidFill>
              </a:rPr>
              <a:t> </a:t>
            </a:r>
            <a:r>
              <a:rPr lang="es-MX" sz="2400" b="1" dirty="0">
                <a:solidFill>
                  <a:srgbClr val="FF0000"/>
                </a:solidFill>
              </a:rPr>
              <a:t>j</a:t>
            </a:r>
            <a:r>
              <a:rPr lang="es-MX" sz="2400" b="1" dirty="0">
                <a:solidFill>
                  <a:srgbClr val="0070C0"/>
                </a:solidFill>
              </a:rPr>
              <a:t> in </a:t>
            </a:r>
            <a:r>
              <a:rPr lang="es-MX" sz="2400" b="1" dirty="0" err="1">
                <a:solidFill>
                  <a:srgbClr val="FF0000"/>
                </a:solidFill>
              </a:rPr>
              <a:t>range</a:t>
            </a:r>
            <a:r>
              <a:rPr lang="es-MX" sz="2400" b="1" dirty="0">
                <a:solidFill>
                  <a:srgbClr val="FF0000"/>
                </a:solidFill>
              </a:rPr>
              <a:t>(0, </a:t>
            </a:r>
            <a:r>
              <a:rPr lang="es-MX" sz="2400" b="1" dirty="0" err="1">
                <a:solidFill>
                  <a:srgbClr val="FF0000"/>
                </a:solidFill>
              </a:rPr>
              <a:t>len</a:t>
            </a:r>
            <a:r>
              <a:rPr lang="es-MX" sz="2400" b="1" dirty="0">
                <a:solidFill>
                  <a:srgbClr val="FF0000"/>
                </a:solidFill>
              </a:rPr>
              <a:t>(matriz[i]))</a:t>
            </a:r>
            <a:r>
              <a:rPr lang="es-MX" sz="2400" b="1" dirty="0">
                <a:solidFill>
                  <a:srgbClr val="0070C0"/>
                </a:solidFill>
              </a:rPr>
              <a:t>:</a:t>
            </a:r>
          </a:p>
          <a:p>
            <a:r>
              <a:rPr lang="es-MX" sz="2400" b="1" dirty="0">
                <a:solidFill>
                  <a:srgbClr val="0070C0"/>
                </a:solidFill>
              </a:rPr>
              <a:t>			</a:t>
            </a:r>
            <a:r>
              <a:rPr lang="es-MX" sz="2400" b="1" dirty="0" err="1">
                <a:solidFill>
                  <a:srgbClr val="0070C0"/>
                </a:solidFill>
              </a:rPr>
              <a:t>print</a:t>
            </a:r>
            <a:r>
              <a:rPr lang="es-MX" sz="2400" b="1" dirty="0">
                <a:solidFill>
                  <a:srgbClr val="0070C0"/>
                </a:solidFill>
              </a:rPr>
              <a:t>(</a:t>
            </a:r>
            <a:r>
              <a:rPr lang="es-MX" sz="2400" b="1" dirty="0">
                <a:solidFill>
                  <a:srgbClr val="FF0000"/>
                </a:solidFill>
              </a:rPr>
              <a:t>matriz[i][j]</a:t>
            </a:r>
            <a:r>
              <a:rPr lang="es-MX" sz="2400" b="1" dirty="0">
                <a:solidFill>
                  <a:srgbClr val="0070C0"/>
                </a:solidFill>
              </a:rPr>
              <a:t>, </a:t>
            </a:r>
            <a:r>
              <a:rPr lang="es-MX" sz="2400" b="1" dirty="0" err="1">
                <a:solidFill>
                  <a:srgbClr val="0070C0"/>
                </a:solidFill>
              </a:rPr>
              <a:t>end</a:t>
            </a:r>
            <a:r>
              <a:rPr lang="es-MX" sz="2400" b="1" dirty="0">
                <a:solidFill>
                  <a:srgbClr val="0070C0"/>
                </a:solidFill>
              </a:rPr>
              <a:t>='   ')</a:t>
            </a:r>
          </a:p>
          <a:p>
            <a:r>
              <a:rPr lang="es-MX" sz="2400" b="1" dirty="0">
                <a:solidFill>
                  <a:srgbClr val="0070C0"/>
                </a:solidFill>
              </a:rPr>
              <a:t>		</a:t>
            </a:r>
            <a:r>
              <a:rPr lang="es-MX" sz="2400" b="1" dirty="0" err="1">
                <a:solidFill>
                  <a:srgbClr val="0070C0"/>
                </a:solidFill>
              </a:rPr>
              <a:t>print</a:t>
            </a:r>
            <a:r>
              <a:rPr lang="es-MX" sz="2400" b="1" dirty="0">
                <a:solidFill>
                  <a:srgbClr val="0070C0"/>
                </a:solidFill>
              </a:rPr>
              <a:t>()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23DCC806-EE79-4028-B457-F3F4E87757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512" y="1083359"/>
            <a:ext cx="8784976" cy="958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457200" indent="-457200" eaLnBrk="1" hangingPunct="1">
              <a:lnSpc>
                <a:spcPct val="150000"/>
              </a:lnSpc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La estructura compañera de las matrices son </a:t>
            </a:r>
            <a:r>
              <a:rPr lang="es-ES_tradnl" sz="2000" b="1" dirty="0">
                <a:solidFill>
                  <a:srgbClr val="0070C0"/>
                </a:solidFill>
                <a:cs typeface="Arial" pitchFamily="34" charset="0"/>
              </a:rPr>
              <a:t>dos ciclos </a:t>
            </a:r>
            <a:r>
              <a:rPr lang="es-ES_tradnl" sz="2000" b="1" dirty="0" err="1">
                <a:solidFill>
                  <a:srgbClr val="0070C0"/>
                </a:solidFill>
                <a:cs typeface="Arial" pitchFamily="34" charset="0"/>
              </a:rPr>
              <a:t>for</a:t>
            </a:r>
            <a:r>
              <a:rPr lang="es-ES_tradnl" sz="2000" b="1" dirty="0">
                <a:solidFill>
                  <a:srgbClr val="0070C0"/>
                </a:solidFill>
                <a:cs typeface="Arial" pitchFamily="34" charset="0"/>
              </a:rPr>
              <a:t> anidados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cs typeface="Arial" pitchFamily="34" charset="0"/>
              </a:rPr>
              <a:t>. </a:t>
            </a:r>
          </a:p>
          <a:p>
            <a:pPr marL="457200" indent="-457200" eaLnBrk="1" hangingPunct="1">
              <a:lnSpc>
                <a:spcPct val="150000"/>
              </a:lnSpc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</a:rPr>
              <a:t>El acceso a los elementos de una matriz puede ser de dos formas:</a:t>
            </a:r>
            <a:endParaRPr lang="es-MX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6" name="2 Imagen">
            <a:extLst>
              <a:ext uri="{FF2B5EF4-FFF2-40B4-BE49-F238E27FC236}">
                <a16:creationId xmlns:a16="http://schemas.microsoft.com/office/drawing/2014/main" id="{9FD4D5FC-2125-4E6B-8FA6-E99697D8C3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4288" y="3861048"/>
            <a:ext cx="1548562" cy="1412455"/>
          </a:xfrm>
          <a:prstGeom prst="rect">
            <a:avLst/>
          </a:prstGeom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C82333C3-67BF-4D24-89D6-2B8574D54B46}"/>
              </a:ext>
            </a:extLst>
          </p:cNvPr>
          <p:cNvSpPr txBox="1">
            <a:spLocks noChangeArrowheads="1"/>
          </p:cNvSpPr>
          <p:nvPr/>
        </p:nvSpPr>
        <p:spPr>
          <a:xfrm>
            <a:off x="1475656" y="218728"/>
            <a:ext cx="6192688" cy="762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  <a:t>Matrices o listas anidadas</a:t>
            </a:r>
          </a:p>
        </p:txBody>
      </p:sp>
    </p:spTree>
    <p:extLst>
      <p:ext uri="{BB962C8B-B14F-4D97-AF65-F5344CB8AC3E}">
        <p14:creationId xmlns:p14="http://schemas.microsoft.com/office/powerpoint/2010/main" val="3410438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1593850" y="222250"/>
            <a:ext cx="6065838" cy="1143000"/>
          </a:xfrm>
        </p:spPr>
        <p:txBody>
          <a:bodyPr/>
          <a:lstStyle/>
          <a:p>
            <a:pPr eaLnBrk="1" hangingPunct="1"/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  <a:t>For anidados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593850"/>
            <a:ext cx="7620000" cy="4355430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Esta estructura de doble ciclo nos permite recorrer todas las localidades el arreglo, con el primer ciclo </a:t>
            </a:r>
            <a:r>
              <a:rPr lang="es-ES_tradnl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se recorren los 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renglones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, y con el segundo ciclo se recorren las </a:t>
            </a:r>
            <a:r>
              <a:rPr lang="es-ES_tradnl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columnas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de cada renglón.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En el primer ciclo se recorre cada 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renglón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, para ello la variable del ciclo (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) toma los valores: </a:t>
            </a: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s-ES_tradnl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s-ES_tradnl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, ... , </a:t>
            </a:r>
            <a:r>
              <a:rPr lang="es-ES_tradnl" sz="20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len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(matriz) – 1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    que son precisamente los números de cada renglón de la matriz. </a:t>
            </a:r>
            <a:endParaRPr lang="es-ES_tradnl" sz="2400" dirty="0"/>
          </a:p>
        </p:txBody>
      </p:sp>
    </p:spTree>
    <p:extLst>
      <p:ext uri="{BB962C8B-B14F-4D97-AF65-F5344CB8AC3E}">
        <p14:creationId xmlns:p14="http://schemas.microsoft.com/office/powerpoint/2010/main" val="14317084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576" y="1484785"/>
            <a:ext cx="7704138" cy="3528392"/>
          </a:xfrm>
        </p:spPr>
        <p:txBody>
          <a:bodyPr/>
          <a:lstStyle/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En el segundo ciclo para el renglón 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, se recorre cada </a:t>
            </a:r>
            <a:r>
              <a:rPr lang="es-ES_tradnl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columna</a:t>
            </a:r>
            <a:r>
              <a:rPr lang="es-ES_tradnl" sz="2000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de la matriz, para ello la variable del ciclo 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(</a:t>
            </a:r>
            <a:r>
              <a:rPr lang="es-ES_tradnl" sz="20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j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 )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toma los valores: 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s-ES_tradnl" sz="2000" dirty="0"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			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1</a:t>
            </a:r>
            <a:r>
              <a:rPr lang="es-ES_tradnl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s-ES_tradnl" sz="20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, ... , </a:t>
            </a:r>
            <a:r>
              <a:rPr lang="es-ES_tradnl" sz="20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len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(matriz[i])-1</a:t>
            </a:r>
            <a:endParaRPr lang="es-ES_tradnl" sz="20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br>
              <a:rPr lang="es-ES_tradnl" sz="2000" dirty="0">
                <a:latin typeface="Arial" pitchFamily="34" charset="0"/>
                <a:cs typeface="Arial" pitchFamily="34" charset="0"/>
              </a:rPr>
            </a:br>
            <a:r>
              <a:rPr lang="es-ES_tradnl" sz="2000" dirty="0">
                <a:latin typeface="Arial" pitchFamily="34" charset="0"/>
                <a:cs typeface="Arial" pitchFamily="34" charset="0"/>
              </a:rPr>
              <a:t>que son precisamente los números de cada columna de la matriz.  </a:t>
            </a:r>
          </a:p>
          <a:p>
            <a:pPr eaLnBrk="1" hangingPunct="1">
              <a:lnSpc>
                <a:spcPct val="125000"/>
              </a:lnSpc>
              <a:spcBef>
                <a:spcPct val="0"/>
              </a:spcBef>
            </a:pPr>
            <a:endParaRPr lang="es-ES_tradnl" sz="2400" dirty="0"/>
          </a:p>
        </p:txBody>
      </p:sp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1593850" y="125760"/>
            <a:ext cx="6065838" cy="1143000"/>
          </a:xfrm>
        </p:spPr>
        <p:txBody>
          <a:bodyPr/>
          <a:lstStyle/>
          <a:p>
            <a:pPr eaLnBrk="1" hangingPunct="1"/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  <a:t>For anidados</a:t>
            </a: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2160" y="4386262"/>
            <a:ext cx="2009775" cy="1914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53468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8" name="Text Box 4"/>
          <p:cNvSpPr txBox="1">
            <a:spLocks noChangeArrowheads="1"/>
          </p:cNvSpPr>
          <p:nvPr/>
        </p:nvSpPr>
        <p:spPr bwMode="auto">
          <a:xfrm>
            <a:off x="611560" y="1340768"/>
            <a:ext cx="8021538" cy="21013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</a:rPr>
              <a:t>Escriba la función </a:t>
            </a:r>
            <a:r>
              <a:rPr lang="es-ES_tradnl" sz="2200" b="1" dirty="0" err="1">
                <a:solidFill>
                  <a:srgbClr val="FF0000"/>
                </a:solidFill>
              </a:rPr>
              <a:t>crea_matriz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</a:rPr>
              <a:t>, que recibe el número de </a:t>
            </a:r>
            <a:r>
              <a:rPr lang="es-ES_tradnl" sz="2200" b="1" dirty="0">
                <a:solidFill>
                  <a:schemeClr val="accent6">
                    <a:lumMod val="75000"/>
                  </a:schemeClr>
                </a:solidFill>
              </a:rPr>
              <a:t>renglones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</a:rPr>
              <a:t> (listas a crear) y el número de </a:t>
            </a:r>
            <a:r>
              <a:rPr lang="es-ES_tradnl" sz="2200" b="1" dirty="0">
                <a:solidFill>
                  <a:schemeClr val="accent6">
                    <a:lumMod val="75000"/>
                  </a:schemeClr>
                </a:solidFill>
              </a:rPr>
              <a:t>columnas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</a:rPr>
              <a:t> (número de elementos) de cada lista o arreglo. La función deberá crear cada localidad de la matriz con el valor de </a:t>
            </a:r>
            <a:r>
              <a:rPr lang="es-ES_tradnl" sz="2200" b="1" dirty="0">
                <a:solidFill>
                  <a:schemeClr val="accent6">
                    <a:lumMod val="75000"/>
                  </a:schemeClr>
                </a:solidFill>
              </a:rPr>
              <a:t>5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s-ES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760040" y="187748"/>
            <a:ext cx="7772400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3" name="Imagen 2" descr="Imagen que contiene pequeño, juguete, tabla&#10;&#10;Descripción generada automáticamente">
            <a:extLst>
              <a:ext uri="{FF2B5EF4-FFF2-40B4-BE49-F238E27FC236}">
                <a16:creationId xmlns:a16="http://schemas.microsoft.com/office/drawing/2014/main" id="{368882D0-34D9-4C04-AE44-4B02697C67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2297" y="3731036"/>
            <a:ext cx="2939405" cy="2668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637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14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1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1428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60372851-DAA5-46D6-A5A6-3B74DEEB2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037" y="1556792"/>
            <a:ext cx="7019925" cy="4057650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259632" y="227867"/>
            <a:ext cx="6624736" cy="1006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 con </a:t>
            </a:r>
            <a:r>
              <a:rPr lang="es-ES_tradnl" sz="4000" b="1" dirty="0" err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append</a:t>
            </a:r>
            <a:endParaRPr lang="es-ES_tradnl" sz="4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5" name="1 Imagen">
            <a:extLst>
              <a:ext uri="{FF2B5EF4-FFF2-40B4-BE49-F238E27FC236}">
                <a16:creationId xmlns:a16="http://schemas.microsoft.com/office/drawing/2014/main" id="{37068E68-732E-405B-9644-A0ED18C599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1556792"/>
            <a:ext cx="1728192" cy="16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68284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255819D1-F3C1-4FF4-872D-AB6469AF3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103" y="1544149"/>
            <a:ext cx="6991350" cy="4076700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1259632" y="227867"/>
            <a:ext cx="6624736" cy="1006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 con </a:t>
            </a:r>
            <a:r>
              <a:rPr lang="es-ES_tradnl" sz="4000" b="1" dirty="0" err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insert</a:t>
            </a:r>
            <a:endParaRPr lang="es-ES_tradnl" sz="40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5" name="1 Imagen">
            <a:extLst>
              <a:ext uri="{FF2B5EF4-FFF2-40B4-BE49-F238E27FC236}">
                <a16:creationId xmlns:a16="http://schemas.microsoft.com/office/drawing/2014/main" id="{37068E68-732E-405B-9644-A0ED18C599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272" y="1556792"/>
            <a:ext cx="1728192" cy="16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3175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>
          <a:xfrm>
            <a:off x="1331640" y="334789"/>
            <a:ext cx="6192688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  <a:t>Matrices o listas anidadas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7413" y="1307976"/>
            <a:ext cx="7501011" cy="3417168"/>
          </a:xfrm>
        </p:spPr>
        <p:txBody>
          <a:bodyPr>
            <a:normAutofit/>
          </a:bodyPr>
          <a:lstStyle/>
          <a:p>
            <a:pPr marL="0" indent="0" algn="just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Una</a:t>
            </a:r>
            <a:r>
              <a:rPr lang="es-ES_tradnl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lista o arreglo</a:t>
            </a:r>
            <a:r>
              <a:rPr lang="es-ES_tradnl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lo definimos como </a:t>
            </a:r>
            <a:r>
              <a:rPr lang="es-ES_tradnl" sz="24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la relación entre un nombre y un conjunto de localidades</a:t>
            </a:r>
            <a:r>
              <a:rPr lang="es-ES_tradnl" sz="2400" dirty="0">
                <a:latin typeface="Arial" pitchFamily="34" charset="0"/>
                <a:cs typeface="Arial" pitchFamily="34" charset="0"/>
              </a:rPr>
              <a:t>. 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Decimos que la estructura de datos que definimos en el arreglo es de una sola dimensión ya que utilizamos un solo valor para identificar a cada localidad (0,1,2,...,n-1). </a:t>
            </a:r>
          </a:p>
        </p:txBody>
      </p:sp>
      <p:grpSp>
        <p:nvGrpSpPr>
          <p:cNvPr id="217092" name="Group 4"/>
          <p:cNvGrpSpPr>
            <a:grpSpLocks/>
          </p:cNvGrpSpPr>
          <p:nvPr/>
        </p:nvGrpSpPr>
        <p:grpSpPr bwMode="auto">
          <a:xfrm>
            <a:off x="2609850" y="4653136"/>
            <a:ext cx="4267200" cy="1108075"/>
            <a:chOff x="1728" y="3120"/>
            <a:chExt cx="2688" cy="698"/>
          </a:xfrm>
        </p:grpSpPr>
        <p:grpSp>
          <p:nvGrpSpPr>
            <p:cNvPr id="4101" name="Group 5"/>
            <p:cNvGrpSpPr>
              <a:grpSpLocks/>
            </p:cNvGrpSpPr>
            <p:nvPr/>
          </p:nvGrpSpPr>
          <p:grpSpPr bwMode="auto">
            <a:xfrm>
              <a:off x="1728" y="3120"/>
              <a:ext cx="2688" cy="336"/>
              <a:chOff x="1728" y="3120"/>
              <a:chExt cx="2688" cy="336"/>
            </a:xfrm>
          </p:grpSpPr>
          <p:sp>
            <p:nvSpPr>
              <p:cNvPr id="4110" name="Rectangle 6"/>
              <p:cNvSpPr>
                <a:spLocks noChangeArrowheads="1"/>
              </p:cNvSpPr>
              <p:nvPr/>
            </p:nvSpPr>
            <p:spPr bwMode="auto">
              <a:xfrm>
                <a:off x="1728" y="312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11" name="Rectangle 7"/>
              <p:cNvSpPr>
                <a:spLocks noChangeArrowheads="1"/>
              </p:cNvSpPr>
              <p:nvPr/>
            </p:nvSpPr>
            <p:spPr bwMode="auto">
              <a:xfrm>
                <a:off x="2064" y="312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12" name="Rectangle 8"/>
              <p:cNvSpPr>
                <a:spLocks noChangeArrowheads="1"/>
              </p:cNvSpPr>
              <p:nvPr/>
            </p:nvSpPr>
            <p:spPr bwMode="auto">
              <a:xfrm>
                <a:off x="2400" y="312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13" name="Rectangle 9"/>
              <p:cNvSpPr>
                <a:spLocks noChangeArrowheads="1"/>
              </p:cNvSpPr>
              <p:nvPr/>
            </p:nvSpPr>
            <p:spPr bwMode="auto">
              <a:xfrm>
                <a:off x="2736" y="312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14" name="Rectangle 10"/>
              <p:cNvSpPr>
                <a:spLocks noChangeArrowheads="1"/>
              </p:cNvSpPr>
              <p:nvPr/>
            </p:nvSpPr>
            <p:spPr bwMode="auto">
              <a:xfrm>
                <a:off x="3072" y="312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15" name="Rectangle 11"/>
              <p:cNvSpPr>
                <a:spLocks noChangeArrowheads="1"/>
              </p:cNvSpPr>
              <p:nvPr/>
            </p:nvSpPr>
            <p:spPr bwMode="auto">
              <a:xfrm>
                <a:off x="3408" y="312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16" name="Rectangle 12"/>
              <p:cNvSpPr>
                <a:spLocks noChangeArrowheads="1"/>
              </p:cNvSpPr>
              <p:nvPr/>
            </p:nvSpPr>
            <p:spPr bwMode="auto">
              <a:xfrm>
                <a:off x="3744" y="312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4117" name="Rectangle 13"/>
              <p:cNvSpPr>
                <a:spLocks noChangeArrowheads="1"/>
              </p:cNvSpPr>
              <p:nvPr/>
            </p:nvSpPr>
            <p:spPr bwMode="auto">
              <a:xfrm>
                <a:off x="4080" y="312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sp>
          <p:nvSpPr>
            <p:cNvPr id="4102" name="Text Box 14"/>
            <p:cNvSpPr txBox="1">
              <a:spLocks noChangeArrowheads="1"/>
            </p:cNvSpPr>
            <p:nvPr/>
          </p:nvSpPr>
          <p:spPr bwMode="auto">
            <a:xfrm>
              <a:off x="1800" y="3530"/>
              <a:ext cx="21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4103" name="Text Box 15"/>
            <p:cNvSpPr txBox="1">
              <a:spLocks noChangeArrowheads="1"/>
            </p:cNvSpPr>
            <p:nvPr/>
          </p:nvSpPr>
          <p:spPr bwMode="auto">
            <a:xfrm>
              <a:off x="2140" y="3528"/>
              <a:ext cx="21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4104" name="Text Box 16"/>
            <p:cNvSpPr txBox="1">
              <a:spLocks noChangeArrowheads="1"/>
            </p:cNvSpPr>
            <p:nvPr/>
          </p:nvSpPr>
          <p:spPr bwMode="auto">
            <a:xfrm>
              <a:off x="2448" y="3528"/>
              <a:ext cx="21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4105" name="Text Box 17"/>
            <p:cNvSpPr txBox="1">
              <a:spLocks noChangeArrowheads="1"/>
            </p:cNvSpPr>
            <p:nvPr/>
          </p:nvSpPr>
          <p:spPr bwMode="auto">
            <a:xfrm>
              <a:off x="2824" y="3528"/>
              <a:ext cx="21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4106" name="Text Box 18"/>
            <p:cNvSpPr txBox="1">
              <a:spLocks noChangeArrowheads="1"/>
            </p:cNvSpPr>
            <p:nvPr/>
          </p:nvSpPr>
          <p:spPr bwMode="auto">
            <a:xfrm>
              <a:off x="3164" y="3526"/>
              <a:ext cx="21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4107" name="Text Box 19"/>
            <p:cNvSpPr txBox="1">
              <a:spLocks noChangeArrowheads="1"/>
            </p:cNvSpPr>
            <p:nvPr/>
          </p:nvSpPr>
          <p:spPr bwMode="auto">
            <a:xfrm>
              <a:off x="3472" y="3526"/>
              <a:ext cx="21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4108" name="Text Box 20"/>
            <p:cNvSpPr txBox="1">
              <a:spLocks noChangeArrowheads="1"/>
            </p:cNvSpPr>
            <p:nvPr/>
          </p:nvSpPr>
          <p:spPr bwMode="auto">
            <a:xfrm>
              <a:off x="3836" y="3528"/>
              <a:ext cx="21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4109" name="Text Box 21"/>
            <p:cNvSpPr txBox="1">
              <a:spLocks noChangeArrowheads="1"/>
            </p:cNvSpPr>
            <p:nvPr/>
          </p:nvSpPr>
          <p:spPr bwMode="auto">
            <a:xfrm>
              <a:off x="4144" y="3528"/>
              <a:ext cx="212" cy="28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7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55126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21709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709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70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cos(-2*pi*(1-$))*-#ppt_x-sin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2170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sin(-2*pi*(1-$))*-#ppt_x+cos(-2*pi*(1-$))*(1-#ppt_y))*(1-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6" name="Text Box 4"/>
          <p:cNvSpPr txBox="1">
            <a:spLocks noChangeArrowheads="1"/>
          </p:cNvSpPr>
          <p:nvPr/>
        </p:nvSpPr>
        <p:spPr bwMode="auto">
          <a:xfrm>
            <a:off x="1255168" y="1599138"/>
            <a:ext cx="6768752" cy="1685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Escriba el código de la función </a:t>
            </a:r>
            <a:r>
              <a:rPr lang="es-ES_tradnl" sz="2400" b="1" dirty="0" err="1">
                <a:solidFill>
                  <a:srgbClr val="FF0000"/>
                </a:solidFill>
              </a:rPr>
              <a:t>imprime_matriz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, que recibe una matriz de enteros de enteros y despliega en pantalla el contenido de la matriz.</a:t>
            </a: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11560" y="379070"/>
            <a:ext cx="7772400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9139" y="3595465"/>
            <a:ext cx="3700809" cy="2452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0573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3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3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3476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347864" y="260648"/>
            <a:ext cx="2243262" cy="6471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F441CD57-7C90-40BE-86D4-C3A2CAE7A374}"/>
              </a:ext>
            </a:extLst>
          </p:cNvPr>
          <p:cNvSpPr txBox="1">
            <a:spLocks noChangeArrowheads="1"/>
          </p:cNvSpPr>
          <p:nvPr/>
        </p:nvSpPr>
        <p:spPr>
          <a:xfrm>
            <a:off x="899592" y="1383085"/>
            <a:ext cx="6120680" cy="504056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s-ES_tradnl" sz="2400" b="1" dirty="0" err="1">
                <a:latin typeface="Arial" pitchFamily="34" charset="0"/>
                <a:cs typeface="Arial" pitchFamily="34" charset="0"/>
              </a:rPr>
              <a:t>def</a:t>
            </a:r>
            <a:r>
              <a:rPr lang="es-ES_tradnl" sz="2400" b="1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imprime_matriz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(M):</a:t>
            </a:r>
          </a:p>
          <a:p>
            <a:pPr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   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in 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range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0, </a:t>
            </a:r>
            <a:r>
              <a:rPr lang="es-ES_tradnl" sz="2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len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(M)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):</a:t>
            </a:r>
          </a:p>
          <a:p>
            <a:pPr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j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in 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range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0, </a:t>
            </a:r>
            <a:r>
              <a:rPr lang="es-ES_tradnl" sz="2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len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(M[i]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)):</a:t>
            </a:r>
          </a:p>
          <a:p>
            <a:pPr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	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(M[ i ][ j ], 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end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= '   ' )</a:t>
            </a:r>
          </a:p>
          <a:p>
            <a:pPr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()</a:t>
            </a:r>
          </a:p>
          <a:p>
            <a:pPr>
              <a:lnSpc>
                <a:spcPts val="3500"/>
              </a:lnSpc>
              <a:spcBef>
                <a:spcPts val="0"/>
              </a:spcBef>
              <a:buFontTx/>
              <a:buNone/>
            </a:pPr>
            <a:endParaRPr lang="es-ES_tradnl" sz="24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ts val="35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s-ES_tradnl" sz="2400" b="1" dirty="0" err="1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def</a:t>
            </a: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main</a:t>
            </a: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():</a:t>
            </a:r>
          </a:p>
          <a:p>
            <a:pPr algn="just">
              <a:lnSpc>
                <a:spcPts val="35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s-ES_tradnl" sz="24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	matriz = </a:t>
            </a: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[ [1, 2, 3 ],[4, 5, 6],[7, 8, 9] ]</a:t>
            </a:r>
          </a:p>
          <a:p>
            <a:pPr algn="just">
              <a:lnSpc>
                <a:spcPts val="35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_tradnl" sz="24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imprimeMatriz</a:t>
            </a: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4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matriz</a:t>
            </a: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algn="just">
              <a:lnSpc>
                <a:spcPts val="3500"/>
              </a:lnSpc>
              <a:spcBef>
                <a:spcPct val="0"/>
              </a:spcBef>
              <a:buFont typeface="Arial" pitchFamily="34" charset="0"/>
              <a:buNone/>
            </a:pPr>
            <a:endParaRPr lang="es-ES_tradnl" sz="2400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ts val="35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s-ES_tradnl" sz="24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main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()</a:t>
            </a:r>
            <a:endParaRPr lang="es-ES_tradnl" sz="24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2 Imagen">
            <a:extLst>
              <a:ext uri="{FF2B5EF4-FFF2-40B4-BE49-F238E27FC236}">
                <a16:creationId xmlns:a16="http://schemas.microsoft.com/office/drawing/2014/main" id="{CFD7B6F3-9E66-4D61-90D7-7B4E81815E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7885" y="4574815"/>
            <a:ext cx="1889762" cy="1800200"/>
          </a:xfrm>
          <a:prstGeom prst="rect">
            <a:avLst/>
          </a:prstGeom>
        </p:spPr>
      </p:pic>
      <p:pic>
        <p:nvPicPr>
          <p:cNvPr id="10" name="1 Imagen">
            <a:extLst>
              <a:ext uri="{FF2B5EF4-FFF2-40B4-BE49-F238E27FC236}">
                <a16:creationId xmlns:a16="http://schemas.microsoft.com/office/drawing/2014/main" id="{9C60A859-7C0E-4127-907F-31094AFAD0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3031" y="1429095"/>
            <a:ext cx="1728192" cy="16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2351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3" name="Text Box 3"/>
          <p:cNvSpPr txBox="1">
            <a:spLocks noChangeArrowheads="1"/>
          </p:cNvSpPr>
          <p:nvPr/>
        </p:nvSpPr>
        <p:spPr bwMode="auto">
          <a:xfrm>
            <a:off x="323528" y="1401447"/>
            <a:ext cx="7772400" cy="18455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lnSpc>
                <a:spcPts val="3500"/>
              </a:lnSpc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800" dirty="0"/>
              <a:t>   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Escriba el código de la función </a:t>
            </a:r>
            <a:r>
              <a:rPr lang="es-ES_tradnl" sz="2400" b="1" dirty="0" err="1">
                <a:solidFill>
                  <a:srgbClr val="FF3300"/>
                </a:solidFill>
              </a:rPr>
              <a:t>inicia_matriz</a:t>
            </a:r>
            <a:r>
              <a:rPr lang="es-ES_tradnl" sz="2400" dirty="0"/>
              <a:t>,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que recibe una matriz de enteros y le asigna a cada localidad un número consecutivo correspondiente del </a:t>
            </a:r>
            <a:r>
              <a:rPr lang="es-ES_tradnl" sz="2400" b="1" dirty="0">
                <a:solidFill>
                  <a:srgbClr val="0070C0"/>
                </a:solidFill>
              </a:rPr>
              <a:t>1</a:t>
            </a:r>
            <a:r>
              <a:rPr lang="es-ES_tradnl" sz="2400" dirty="0">
                <a:solidFill>
                  <a:schemeClr val="accent2"/>
                </a:solidFill>
              </a:rPr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al </a:t>
            </a:r>
            <a:r>
              <a:rPr lang="es-ES_tradnl" sz="2400" b="1" dirty="0">
                <a:solidFill>
                  <a:srgbClr val="0070C0"/>
                </a:solidFill>
              </a:rPr>
              <a:t>9</a:t>
            </a:r>
            <a:r>
              <a:rPr lang="es-ES_tradnl" sz="2400" dirty="0"/>
              <a:t> </a:t>
            </a:r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6445076" y="4008239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2400" b="1">
                <a:solidFill>
                  <a:srgbClr val="FF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2533" name="Text Box 5"/>
          <p:cNvSpPr txBox="1">
            <a:spLocks noChangeArrowheads="1"/>
          </p:cNvSpPr>
          <p:nvPr/>
        </p:nvSpPr>
        <p:spPr bwMode="auto">
          <a:xfrm>
            <a:off x="6984826" y="4005064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2400" b="1">
                <a:solidFill>
                  <a:srgbClr val="FF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2534" name="Text Box 6"/>
          <p:cNvSpPr txBox="1">
            <a:spLocks noChangeArrowheads="1"/>
          </p:cNvSpPr>
          <p:nvPr/>
        </p:nvSpPr>
        <p:spPr bwMode="auto">
          <a:xfrm>
            <a:off x="7473776" y="4005064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2400" b="1">
                <a:solidFill>
                  <a:srgbClr val="FF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22535" name="Rectangle 7"/>
          <p:cNvSpPr>
            <a:spLocks noChangeArrowheads="1"/>
          </p:cNvSpPr>
          <p:nvPr/>
        </p:nvSpPr>
        <p:spPr bwMode="auto">
          <a:xfrm>
            <a:off x="6330776" y="44844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endParaRPr lang="es-MX" sz="2400">
              <a:latin typeface="Times New Roman" pitchFamily="18" charset="0"/>
            </a:endParaRPr>
          </a:p>
        </p:txBody>
      </p:sp>
      <p:sp>
        <p:nvSpPr>
          <p:cNvPr id="22536" name="Rectangle 8"/>
          <p:cNvSpPr>
            <a:spLocks noChangeArrowheads="1"/>
          </p:cNvSpPr>
          <p:nvPr/>
        </p:nvSpPr>
        <p:spPr bwMode="auto">
          <a:xfrm>
            <a:off x="6864176" y="44844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endParaRPr lang="es-ES" sz="2400">
              <a:latin typeface="Times New Roman" pitchFamily="18" charset="0"/>
            </a:endParaRPr>
          </a:p>
        </p:txBody>
      </p:sp>
      <p:sp>
        <p:nvSpPr>
          <p:cNvPr id="22537" name="Rectangle 9"/>
          <p:cNvSpPr>
            <a:spLocks noChangeArrowheads="1"/>
          </p:cNvSpPr>
          <p:nvPr/>
        </p:nvSpPr>
        <p:spPr bwMode="auto">
          <a:xfrm>
            <a:off x="7397576" y="44844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538" name="Rectangle 10"/>
          <p:cNvSpPr>
            <a:spLocks noChangeArrowheads="1"/>
          </p:cNvSpPr>
          <p:nvPr/>
        </p:nvSpPr>
        <p:spPr bwMode="auto">
          <a:xfrm>
            <a:off x="6330776" y="50178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539" name="Rectangle 11"/>
          <p:cNvSpPr>
            <a:spLocks noChangeArrowheads="1"/>
          </p:cNvSpPr>
          <p:nvPr/>
        </p:nvSpPr>
        <p:spPr bwMode="auto">
          <a:xfrm>
            <a:off x="7397576" y="50178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540" name="Rectangle 12"/>
          <p:cNvSpPr>
            <a:spLocks noChangeArrowheads="1"/>
          </p:cNvSpPr>
          <p:nvPr/>
        </p:nvSpPr>
        <p:spPr bwMode="auto">
          <a:xfrm>
            <a:off x="6330776" y="55512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541" name="Rectangle 13"/>
          <p:cNvSpPr>
            <a:spLocks noChangeArrowheads="1"/>
          </p:cNvSpPr>
          <p:nvPr/>
        </p:nvSpPr>
        <p:spPr bwMode="auto">
          <a:xfrm>
            <a:off x="6864176" y="55512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/>
          </a:p>
        </p:txBody>
      </p:sp>
      <p:sp>
        <p:nvSpPr>
          <p:cNvPr id="22542" name="Text Box 14"/>
          <p:cNvSpPr txBox="1">
            <a:spLocks noChangeArrowheads="1"/>
          </p:cNvSpPr>
          <p:nvPr/>
        </p:nvSpPr>
        <p:spPr bwMode="auto">
          <a:xfrm>
            <a:off x="5975176" y="4484489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2400" b="1">
                <a:solidFill>
                  <a:srgbClr val="FF0000"/>
                </a:solidFill>
                <a:latin typeface="Times New Roman" pitchFamily="18" charset="0"/>
              </a:rPr>
              <a:t>0</a:t>
            </a:r>
          </a:p>
        </p:txBody>
      </p:sp>
      <p:sp>
        <p:nvSpPr>
          <p:cNvPr id="22543" name="Text Box 15"/>
          <p:cNvSpPr txBox="1">
            <a:spLocks noChangeArrowheads="1"/>
          </p:cNvSpPr>
          <p:nvPr/>
        </p:nvSpPr>
        <p:spPr bwMode="auto">
          <a:xfrm>
            <a:off x="5975176" y="5055989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2400" b="1">
                <a:solidFill>
                  <a:srgbClr val="FF0000"/>
                </a:solidFill>
                <a:latin typeface="Times New Roman" pitchFamily="18" charset="0"/>
              </a:rPr>
              <a:t>1</a:t>
            </a:r>
          </a:p>
        </p:txBody>
      </p:sp>
      <p:sp>
        <p:nvSpPr>
          <p:cNvPr id="22544" name="Text Box 16"/>
          <p:cNvSpPr txBox="1">
            <a:spLocks noChangeArrowheads="1"/>
          </p:cNvSpPr>
          <p:nvPr/>
        </p:nvSpPr>
        <p:spPr bwMode="auto">
          <a:xfrm>
            <a:off x="5975176" y="5589389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/>
            <a:r>
              <a:rPr lang="es-ES_tradnl" sz="2400" b="1">
                <a:solidFill>
                  <a:srgbClr val="FF0000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235537" name="Rectangle 17"/>
          <p:cNvSpPr>
            <a:spLocks noChangeArrowheads="1"/>
          </p:cNvSpPr>
          <p:nvPr/>
        </p:nvSpPr>
        <p:spPr bwMode="auto">
          <a:xfrm>
            <a:off x="6330776" y="44844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000099"/>
                </a:solidFill>
                <a:latin typeface="Times New Roman" pitchFamily="18" charset="0"/>
              </a:rPr>
              <a:t>1</a:t>
            </a:r>
            <a:endParaRPr lang="es-ES_tradnl" sz="2400" dirty="0">
              <a:latin typeface="Times New Roman" pitchFamily="18" charset="0"/>
            </a:endParaRPr>
          </a:p>
        </p:txBody>
      </p:sp>
      <p:sp>
        <p:nvSpPr>
          <p:cNvPr id="235538" name="Rectangle 18"/>
          <p:cNvSpPr>
            <a:spLocks noChangeArrowheads="1"/>
          </p:cNvSpPr>
          <p:nvPr/>
        </p:nvSpPr>
        <p:spPr bwMode="auto">
          <a:xfrm>
            <a:off x="6864176" y="50178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000099"/>
                </a:solidFill>
                <a:latin typeface="Times New Roman" pitchFamily="18" charset="0"/>
              </a:rPr>
              <a:t>5</a:t>
            </a:r>
          </a:p>
        </p:txBody>
      </p:sp>
      <p:sp>
        <p:nvSpPr>
          <p:cNvPr id="235539" name="Rectangle 19"/>
          <p:cNvSpPr>
            <a:spLocks noChangeArrowheads="1"/>
          </p:cNvSpPr>
          <p:nvPr/>
        </p:nvSpPr>
        <p:spPr bwMode="auto">
          <a:xfrm>
            <a:off x="7397576" y="55512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9</a:t>
            </a:r>
          </a:p>
        </p:txBody>
      </p:sp>
      <p:sp>
        <p:nvSpPr>
          <p:cNvPr id="235540" name="Rectangle 20"/>
          <p:cNvSpPr>
            <a:spLocks noChangeArrowheads="1"/>
          </p:cNvSpPr>
          <p:nvPr/>
        </p:nvSpPr>
        <p:spPr bwMode="auto">
          <a:xfrm>
            <a:off x="7397576" y="50178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6</a:t>
            </a:r>
            <a:endParaRPr lang="es-ES_tradnl" sz="2400">
              <a:latin typeface="Times New Roman" pitchFamily="18" charset="0"/>
            </a:endParaRPr>
          </a:p>
        </p:txBody>
      </p:sp>
      <p:sp>
        <p:nvSpPr>
          <p:cNvPr id="235541" name="Rectangle 21"/>
          <p:cNvSpPr>
            <a:spLocks noChangeArrowheads="1"/>
          </p:cNvSpPr>
          <p:nvPr/>
        </p:nvSpPr>
        <p:spPr bwMode="auto">
          <a:xfrm>
            <a:off x="6864176" y="55512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8</a:t>
            </a:r>
            <a:endParaRPr lang="es-ES_tradnl" sz="2400">
              <a:latin typeface="Times New Roman" pitchFamily="18" charset="0"/>
            </a:endParaRPr>
          </a:p>
        </p:txBody>
      </p:sp>
      <p:sp>
        <p:nvSpPr>
          <p:cNvPr id="235542" name="Rectangle 22"/>
          <p:cNvSpPr>
            <a:spLocks noChangeArrowheads="1"/>
          </p:cNvSpPr>
          <p:nvPr/>
        </p:nvSpPr>
        <p:spPr bwMode="auto">
          <a:xfrm>
            <a:off x="6356176" y="50178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4</a:t>
            </a:r>
          </a:p>
        </p:txBody>
      </p:sp>
      <p:sp>
        <p:nvSpPr>
          <p:cNvPr id="235543" name="Rectangle 23"/>
          <p:cNvSpPr>
            <a:spLocks noChangeArrowheads="1"/>
          </p:cNvSpPr>
          <p:nvPr/>
        </p:nvSpPr>
        <p:spPr bwMode="auto">
          <a:xfrm>
            <a:off x="6356176" y="55512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7</a:t>
            </a:r>
          </a:p>
        </p:txBody>
      </p:sp>
      <p:sp>
        <p:nvSpPr>
          <p:cNvPr id="235544" name="Rectangle 24"/>
          <p:cNvSpPr>
            <a:spLocks noChangeArrowheads="1"/>
          </p:cNvSpPr>
          <p:nvPr/>
        </p:nvSpPr>
        <p:spPr bwMode="auto">
          <a:xfrm>
            <a:off x="6846083" y="44844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>
                <a:solidFill>
                  <a:srgbClr val="000099"/>
                </a:solidFill>
                <a:latin typeface="Times New Roman" pitchFamily="18" charset="0"/>
              </a:rPr>
              <a:t>2</a:t>
            </a:r>
          </a:p>
        </p:txBody>
      </p:sp>
      <p:sp>
        <p:nvSpPr>
          <p:cNvPr id="235545" name="Rectangle 25"/>
          <p:cNvSpPr>
            <a:spLocks noChangeArrowheads="1"/>
          </p:cNvSpPr>
          <p:nvPr/>
        </p:nvSpPr>
        <p:spPr bwMode="auto">
          <a:xfrm>
            <a:off x="7392803" y="4484489"/>
            <a:ext cx="533400" cy="5334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defTabSz="762000"/>
            <a:r>
              <a:rPr lang="es-ES_tradnl" sz="2800" b="1" dirty="0">
                <a:solidFill>
                  <a:srgbClr val="000099"/>
                </a:solidFill>
                <a:latin typeface="Times New Roman" pitchFamily="18" charset="0"/>
              </a:rPr>
              <a:t>3</a:t>
            </a:r>
          </a:p>
        </p:txBody>
      </p:sp>
      <p:pic>
        <p:nvPicPr>
          <p:cNvPr id="2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49711" y="3668560"/>
            <a:ext cx="3240360" cy="2698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9" name="Rectangle 2">
            <a:extLst>
              <a:ext uri="{FF2B5EF4-FFF2-40B4-BE49-F238E27FC236}">
                <a16:creationId xmlns:a16="http://schemas.microsoft.com/office/drawing/2014/main" id="{FAC83C92-A3B5-443D-A810-9EFF49C3C0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560" y="260648"/>
            <a:ext cx="7772400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</p:spTree>
    <p:extLst>
      <p:ext uri="{BB962C8B-B14F-4D97-AF65-F5344CB8AC3E}">
        <p14:creationId xmlns:p14="http://schemas.microsoft.com/office/powerpoint/2010/main" val="720340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55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55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55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55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55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55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55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55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35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35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355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355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355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355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35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35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355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355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23" grpId="0" autoUpdateAnimBg="0"/>
      <p:bldP spid="235537" grpId="0" animBg="1" autoUpdateAnimBg="0"/>
      <p:bldP spid="235538" grpId="0" animBg="1" autoUpdateAnimBg="0"/>
      <p:bldP spid="235539" grpId="0" animBg="1" autoUpdateAnimBg="0"/>
      <p:bldP spid="235540" grpId="0" animBg="1" autoUpdateAnimBg="0"/>
      <p:bldP spid="235541" grpId="0" animBg="1" autoUpdateAnimBg="0"/>
      <p:bldP spid="235542" grpId="0" animBg="1" autoUpdateAnimBg="0"/>
      <p:bldP spid="235543" grpId="0" animBg="1" autoUpdateAnimBg="0"/>
      <p:bldP spid="235544" grpId="0" animBg="1" autoUpdateAnimBg="0"/>
      <p:bldP spid="235545" grpId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275856" y="332656"/>
            <a:ext cx="2009775" cy="574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9DCB0C10-7C36-4834-BC66-E4BEA89FADCB}"/>
              </a:ext>
            </a:extLst>
          </p:cNvPr>
          <p:cNvSpPr txBox="1">
            <a:spLocks noChangeArrowheads="1"/>
          </p:cNvSpPr>
          <p:nvPr/>
        </p:nvSpPr>
        <p:spPr>
          <a:xfrm>
            <a:off x="1148475" y="1530828"/>
            <a:ext cx="6264535" cy="426895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s-ES_tradnl" sz="2800" b="1" dirty="0" err="1">
                <a:latin typeface="Arial" pitchFamily="34" charset="0"/>
                <a:cs typeface="Arial" pitchFamily="34" charset="0"/>
              </a:rPr>
              <a:t>def</a:t>
            </a:r>
            <a:r>
              <a:rPr lang="es-ES_tradnl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8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inicia_matriz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(M):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   </a:t>
            </a:r>
            <a:r>
              <a:rPr lang="es-ES_tradnl" sz="28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num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= 1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   </a:t>
            </a:r>
            <a:r>
              <a:rPr lang="es-ES_tradnl" sz="28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in </a:t>
            </a:r>
            <a:r>
              <a:rPr lang="es-ES_tradnl" sz="28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range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0, </a:t>
            </a:r>
            <a:r>
              <a:rPr lang="es-ES_tradnl" sz="2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len</a:t>
            </a:r>
            <a:r>
              <a:rPr lang="es-ES_tradnl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(M)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):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s-ES_tradnl" sz="28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j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in </a:t>
            </a:r>
            <a:r>
              <a:rPr lang="es-ES_tradnl" sz="28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range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0, </a:t>
            </a:r>
            <a:r>
              <a:rPr lang="es-ES_tradnl" sz="28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len</a:t>
            </a:r>
            <a:r>
              <a:rPr lang="es-ES_tradnl" sz="28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(M[i]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)):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	M[ i ][ j ] = </a:t>
            </a:r>
            <a:r>
              <a:rPr lang="es-ES_tradnl" sz="28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num</a:t>
            </a:r>
            <a:endParaRPr lang="es-ES_tradnl" sz="28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</a:pP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	</a:t>
            </a:r>
            <a:r>
              <a:rPr lang="es-ES_tradnl" sz="28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num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= </a:t>
            </a:r>
            <a:r>
              <a:rPr lang="es-ES_tradnl" sz="28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num</a:t>
            </a:r>
            <a:r>
              <a:rPr lang="es-ES_tradnl" sz="28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+ 1</a:t>
            </a:r>
          </a:p>
          <a:p>
            <a:pPr>
              <a:lnSpc>
                <a:spcPct val="150000"/>
              </a:lnSpc>
              <a:spcBef>
                <a:spcPts val="0"/>
              </a:spcBef>
              <a:buFontTx/>
              <a:buNone/>
            </a:pPr>
            <a:endParaRPr lang="es-ES_tradnl" sz="28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9" name="2 Imagen">
            <a:extLst>
              <a:ext uri="{FF2B5EF4-FFF2-40B4-BE49-F238E27FC236}">
                <a16:creationId xmlns:a16="http://schemas.microsoft.com/office/drawing/2014/main" id="{C06038E6-FD7D-4CAA-A192-31DED81495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4" y="4509179"/>
            <a:ext cx="2009775" cy="1914525"/>
          </a:xfrm>
          <a:prstGeom prst="rect">
            <a:avLst/>
          </a:prstGeom>
        </p:spPr>
      </p:pic>
      <p:pic>
        <p:nvPicPr>
          <p:cNvPr id="10" name="1 Imagen">
            <a:extLst>
              <a:ext uri="{FF2B5EF4-FFF2-40B4-BE49-F238E27FC236}">
                <a16:creationId xmlns:a16="http://schemas.microsoft.com/office/drawing/2014/main" id="{DA728E73-99F8-4976-B396-99F5BD7382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60437" y="256284"/>
            <a:ext cx="1728192" cy="16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083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Text Box 2"/>
          <p:cNvSpPr txBox="1">
            <a:spLocks noChangeArrowheads="1"/>
          </p:cNvSpPr>
          <p:nvPr/>
        </p:nvSpPr>
        <p:spPr bwMode="auto">
          <a:xfrm>
            <a:off x="467544" y="1567773"/>
            <a:ext cx="8208912" cy="24561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just" eaLnBrk="1" hangingPunct="1">
              <a:lnSpc>
                <a:spcPct val="150000"/>
              </a:lnSpc>
              <a:buClr>
                <a:schemeClr val="accent1"/>
              </a:buClr>
              <a:buSzPct val="80000"/>
              <a:buFont typeface="Wingdings" pitchFamily="2" charset="2"/>
              <a:buChar char="n"/>
            </a:pPr>
            <a:r>
              <a:rPr lang="es-ES_tradnl" sz="2100" dirty="0"/>
              <a:t>Escriba el código de la función </a:t>
            </a:r>
            <a:r>
              <a:rPr lang="es-ES_tradnl" sz="2100" b="1" dirty="0" err="1">
                <a:solidFill>
                  <a:srgbClr val="FF3300"/>
                </a:solidFill>
              </a:rPr>
              <a:t>sumaMatrices</a:t>
            </a:r>
            <a:r>
              <a:rPr lang="es-ES_tradnl" sz="2100" dirty="0"/>
              <a:t>, que recibe las matrices A, B y C de enteros de </a:t>
            </a:r>
            <a:r>
              <a:rPr lang="es-ES_tradnl" sz="2100" b="1" dirty="0">
                <a:solidFill>
                  <a:srgbClr val="0070C0"/>
                </a:solidFill>
              </a:rPr>
              <a:t>3</a:t>
            </a:r>
            <a:r>
              <a:rPr lang="es-ES_tradnl" sz="2100" dirty="0"/>
              <a:t> renglones y </a:t>
            </a:r>
            <a:r>
              <a:rPr lang="es-ES_tradnl" sz="2100" b="1" dirty="0">
                <a:solidFill>
                  <a:srgbClr val="0070C0"/>
                </a:solidFill>
              </a:rPr>
              <a:t>3</a:t>
            </a:r>
            <a:r>
              <a:rPr lang="es-ES_tradnl" sz="2100" dirty="0"/>
              <a:t> columnas cada una.  </a:t>
            </a:r>
          </a:p>
          <a:p>
            <a:pPr algn="just" eaLnBrk="1" hangingPunct="1">
              <a:lnSpc>
                <a:spcPct val="150000"/>
              </a:lnSpc>
              <a:buClr>
                <a:schemeClr val="accent1"/>
              </a:buClr>
              <a:buSzPct val="80000"/>
              <a:buFont typeface="Wingdings" pitchFamily="2" charset="2"/>
              <a:buChar char="n"/>
            </a:pPr>
            <a:r>
              <a:rPr lang="es-ES_tradnl" sz="2100" dirty="0"/>
              <a:t>La función asignará en la localidad correspondiente de la matriz C la suma de las matrices A más B. </a:t>
            </a:r>
          </a:p>
        </p:txBody>
      </p:sp>
      <p:sp>
        <p:nvSpPr>
          <p:cNvPr id="24580" name="Rectangle 3"/>
          <p:cNvSpPr>
            <a:spLocks noChangeArrowheads="1"/>
          </p:cNvSpPr>
          <p:nvPr/>
        </p:nvSpPr>
        <p:spPr bwMode="auto">
          <a:xfrm>
            <a:off x="7885113" y="5521945"/>
            <a:ext cx="131762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ú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81" name="Rectangle 4"/>
          <p:cNvSpPr>
            <a:spLocks noChangeArrowheads="1"/>
          </p:cNvSpPr>
          <p:nvPr/>
        </p:nvSpPr>
        <p:spPr bwMode="auto">
          <a:xfrm>
            <a:off x="7885113" y="5199683"/>
            <a:ext cx="131762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ú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82" name="Rectangle 5"/>
          <p:cNvSpPr>
            <a:spLocks noChangeArrowheads="1"/>
          </p:cNvSpPr>
          <p:nvPr/>
        </p:nvSpPr>
        <p:spPr bwMode="auto">
          <a:xfrm>
            <a:off x="7885113" y="4877420"/>
            <a:ext cx="131762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ú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83" name="Rectangle 6"/>
          <p:cNvSpPr>
            <a:spLocks noChangeArrowheads="1"/>
          </p:cNvSpPr>
          <p:nvPr/>
        </p:nvSpPr>
        <p:spPr bwMode="auto">
          <a:xfrm>
            <a:off x="7885113" y="5650533"/>
            <a:ext cx="131762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û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84" name="Rectangle 7"/>
          <p:cNvSpPr>
            <a:spLocks noChangeArrowheads="1"/>
          </p:cNvSpPr>
          <p:nvPr/>
        </p:nvSpPr>
        <p:spPr bwMode="auto">
          <a:xfrm>
            <a:off x="7885113" y="4553570"/>
            <a:ext cx="131762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ù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85" name="Rectangle 8"/>
          <p:cNvSpPr>
            <a:spLocks noChangeArrowheads="1"/>
          </p:cNvSpPr>
          <p:nvPr/>
        </p:nvSpPr>
        <p:spPr bwMode="auto">
          <a:xfrm>
            <a:off x="5880100" y="5521945"/>
            <a:ext cx="131763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ê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86" name="Rectangle 9"/>
          <p:cNvSpPr>
            <a:spLocks noChangeArrowheads="1"/>
          </p:cNvSpPr>
          <p:nvPr/>
        </p:nvSpPr>
        <p:spPr bwMode="auto">
          <a:xfrm>
            <a:off x="5880100" y="5199683"/>
            <a:ext cx="131763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ê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87" name="Rectangle 10"/>
          <p:cNvSpPr>
            <a:spLocks noChangeArrowheads="1"/>
          </p:cNvSpPr>
          <p:nvPr/>
        </p:nvSpPr>
        <p:spPr bwMode="auto">
          <a:xfrm>
            <a:off x="5880100" y="4877420"/>
            <a:ext cx="131763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ê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88" name="Rectangle 11"/>
          <p:cNvSpPr>
            <a:spLocks noChangeArrowheads="1"/>
          </p:cNvSpPr>
          <p:nvPr/>
        </p:nvSpPr>
        <p:spPr bwMode="auto">
          <a:xfrm>
            <a:off x="5880100" y="5650533"/>
            <a:ext cx="131763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ë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89" name="Rectangle 12"/>
          <p:cNvSpPr>
            <a:spLocks noChangeArrowheads="1"/>
          </p:cNvSpPr>
          <p:nvPr/>
        </p:nvSpPr>
        <p:spPr bwMode="auto">
          <a:xfrm>
            <a:off x="5880100" y="4553570"/>
            <a:ext cx="131763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é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90" name="Rectangle 13"/>
          <p:cNvSpPr>
            <a:spLocks noChangeArrowheads="1"/>
          </p:cNvSpPr>
          <p:nvPr/>
        </p:nvSpPr>
        <p:spPr bwMode="auto">
          <a:xfrm>
            <a:off x="5591175" y="5044108"/>
            <a:ext cx="188913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=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91" name="Rectangle 14"/>
          <p:cNvSpPr>
            <a:spLocks noChangeArrowheads="1"/>
          </p:cNvSpPr>
          <p:nvPr/>
        </p:nvSpPr>
        <p:spPr bwMode="auto">
          <a:xfrm>
            <a:off x="5354638" y="5521945"/>
            <a:ext cx="131762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ú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92" name="Rectangle 15"/>
          <p:cNvSpPr>
            <a:spLocks noChangeArrowheads="1"/>
          </p:cNvSpPr>
          <p:nvPr/>
        </p:nvSpPr>
        <p:spPr bwMode="auto">
          <a:xfrm>
            <a:off x="5354638" y="5199683"/>
            <a:ext cx="131762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ú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93" name="Rectangle 16"/>
          <p:cNvSpPr>
            <a:spLocks noChangeArrowheads="1"/>
          </p:cNvSpPr>
          <p:nvPr/>
        </p:nvSpPr>
        <p:spPr bwMode="auto">
          <a:xfrm>
            <a:off x="5354638" y="4877420"/>
            <a:ext cx="131762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ú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94" name="Rectangle 17"/>
          <p:cNvSpPr>
            <a:spLocks noChangeArrowheads="1"/>
          </p:cNvSpPr>
          <p:nvPr/>
        </p:nvSpPr>
        <p:spPr bwMode="auto">
          <a:xfrm>
            <a:off x="5354638" y="5650533"/>
            <a:ext cx="131762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û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95" name="Rectangle 18"/>
          <p:cNvSpPr>
            <a:spLocks noChangeArrowheads="1"/>
          </p:cNvSpPr>
          <p:nvPr/>
        </p:nvSpPr>
        <p:spPr bwMode="auto">
          <a:xfrm>
            <a:off x="5354638" y="4553570"/>
            <a:ext cx="131762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ù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96" name="Rectangle 19"/>
          <p:cNvSpPr>
            <a:spLocks noChangeArrowheads="1"/>
          </p:cNvSpPr>
          <p:nvPr/>
        </p:nvSpPr>
        <p:spPr bwMode="auto">
          <a:xfrm>
            <a:off x="3505200" y="5521945"/>
            <a:ext cx="131763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ê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97" name="Rectangle 20"/>
          <p:cNvSpPr>
            <a:spLocks noChangeArrowheads="1"/>
          </p:cNvSpPr>
          <p:nvPr/>
        </p:nvSpPr>
        <p:spPr bwMode="auto">
          <a:xfrm>
            <a:off x="3505200" y="5199683"/>
            <a:ext cx="131763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ê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98" name="Rectangle 21"/>
          <p:cNvSpPr>
            <a:spLocks noChangeArrowheads="1"/>
          </p:cNvSpPr>
          <p:nvPr/>
        </p:nvSpPr>
        <p:spPr bwMode="auto">
          <a:xfrm>
            <a:off x="3505200" y="4877420"/>
            <a:ext cx="131763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ê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599" name="Rectangle 22"/>
          <p:cNvSpPr>
            <a:spLocks noChangeArrowheads="1"/>
          </p:cNvSpPr>
          <p:nvPr/>
        </p:nvSpPr>
        <p:spPr bwMode="auto">
          <a:xfrm>
            <a:off x="3505200" y="5650533"/>
            <a:ext cx="131763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ë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00" name="Rectangle 23"/>
          <p:cNvSpPr>
            <a:spLocks noChangeArrowheads="1"/>
          </p:cNvSpPr>
          <p:nvPr/>
        </p:nvSpPr>
        <p:spPr bwMode="auto">
          <a:xfrm>
            <a:off x="3505200" y="4553570"/>
            <a:ext cx="131763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é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01" name="Rectangle 24"/>
          <p:cNvSpPr>
            <a:spLocks noChangeArrowheads="1"/>
          </p:cNvSpPr>
          <p:nvPr/>
        </p:nvSpPr>
        <p:spPr bwMode="auto">
          <a:xfrm>
            <a:off x="3232150" y="5044108"/>
            <a:ext cx="188913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+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02" name="Rectangle 25"/>
          <p:cNvSpPr>
            <a:spLocks noChangeArrowheads="1"/>
          </p:cNvSpPr>
          <p:nvPr/>
        </p:nvSpPr>
        <p:spPr bwMode="auto">
          <a:xfrm>
            <a:off x="3016250" y="5521945"/>
            <a:ext cx="131763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ú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03" name="Rectangle 26"/>
          <p:cNvSpPr>
            <a:spLocks noChangeArrowheads="1"/>
          </p:cNvSpPr>
          <p:nvPr/>
        </p:nvSpPr>
        <p:spPr bwMode="auto">
          <a:xfrm>
            <a:off x="3016250" y="5199683"/>
            <a:ext cx="131763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ú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04" name="Rectangle 27"/>
          <p:cNvSpPr>
            <a:spLocks noChangeArrowheads="1"/>
          </p:cNvSpPr>
          <p:nvPr/>
        </p:nvSpPr>
        <p:spPr bwMode="auto">
          <a:xfrm>
            <a:off x="3016250" y="4877420"/>
            <a:ext cx="131763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ú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05" name="Rectangle 28"/>
          <p:cNvSpPr>
            <a:spLocks noChangeArrowheads="1"/>
          </p:cNvSpPr>
          <p:nvPr/>
        </p:nvSpPr>
        <p:spPr bwMode="auto">
          <a:xfrm>
            <a:off x="3016250" y="5650533"/>
            <a:ext cx="131763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û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06" name="Rectangle 29"/>
          <p:cNvSpPr>
            <a:spLocks noChangeArrowheads="1"/>
          </p:cNvSpPr>
          <p:nvPr/>
        </p:nvSpPr>
        <p:spPr bwMode="auto">
          <a:xfrm>
            <a:off x="3016250" y="4553570"/>
            <a:ext cx="131763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ù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07" name="Rectangle 30"/>
          <p:cNvSpPr>
            <a:spLocks noChangeArrowheads="1"/>
          </p:cNvSpPr>
          <p:nvPr/>
        </p:nvSpPr>
        <p:spPr bwMode="auto">
          <a:xfrm>
            <a:off x="1293813" y="5521945"/>
            <a:ext cx="131762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ê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08" name="Rectangle 31"/>
          <p:cNvSpPr>
            <a:spLocks noChangeArrowheads="1"/>
          </p:cNvSpPr>
          <p:nvPr/>
        </p:nvSpPr>
        <p:spPr bwMode="auto">
          <a:xfrm>
            <a:off x="1293813" y="5199683"/>
            <a:ext cx="131762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ê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09" name="Rectangle 32"/>
          <p:cNvSpPr>
            <a:spLocks noChangeArrowheads="1"/>
          </p:cNvSpPr>
          <p:nvPr/>
        </p:nvSpPr>
        <p:spPr bwMode="auto">
          <a:xfrm>
            <a:off x="1293813" y="4877420"/>
            <a:ext cx="131762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ê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10" name="Rectangle 33"/>
          <p:cNvSpPr>
            <a:spLocks noChangeArrowheads="1"/>
          </p:cNvSpPr>
          <p:nvPr/>
        </p:nvSpPr>
        <p:spPr bwMode="auto">
          <a:xfrm>
            <a:off x="1293813" y="5650533"/>
            <a:ext cx="131762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ë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11" name="Rectangle 34"/>
          <p:cNvSpPr>
            <a:spLocks noChangeArrowheads="1"/>
          </p:cNvSpPr>
          <p:nvPr/>
        </p:nvSpPr>
        <p:spPr bwMode="auto">
          <a:xfrm>
            <a:off x="1293813" y="4553570"/>
            <a:ext cx="131762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Symbol" pitchFamily="18" charset="2"/>
              </a:rPr>
              <a:t>é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12" name="Rectangle 35"/>
          <p:cNvSpPr>
            <a:spLocks noChangeArrowheads="1"/>
          </p:cNvSpPr>
          <p:nvPr/>
        </p:nvSpPr>
        <p:spPr bwMode="auto">
          <a:xfrm>
            <a:off x="8378825" y="5434633"/>
            <a:ext cx="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endParaRPr lang="es-ES" sz="2400">
              <a:latin typeface="Times New Roman" pitchFamily="18" charset="0"/>
            </a:endParaRPr>
          </a:p>
        </p:txBody>
      </p:sp>
      <p:sp>
        <p:nvSpPr>
          <p:cNvPr id="24613" name="Rectangle 36"/>
          <p:cNvSpPr>
            <a:spLocks noChangeArrowheads="1"/>
          </p:cNvSpPr>
          <p:nvPr/>
        </p:nvSpPr>
        <p:spPr bwMode="auto">
          <a:xfrm>
            <a:off x="7405688" y="5517183"/>
            <a:ext cx="41910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32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14" name="Rectangle 37"/>
          <p:cNvSpPr>
            <a:spLocks noChangeArrowheads="1"/>
          </p:cNvSpPr>
          <p:nvPr/>
        </p:nvSpPr>
        <p:spPr bwMode="auto">
          <a:xfrm>
            <a:off x="6694488" y="5517183"/>
            <a:ext cx="41910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29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15" name="Rectangle 38"/>
          <p:cNvSpPr>
            <a:spLocks noChangeArrowheads="1"/>
          </p:cNvSpPr>
          <p:nvPr/>
        </p:nvSpPr>
        <p:spPr bwMode="auto">
          <a:xfrm>
            <a:off x="5995988" y="5517183"/>
            <a:ext cx="41910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26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16" name="Rectangle 39"/>
          <p:cNvSpPr>
            <a:spLocks noChangeArrowheads="1"/>
          </p:cNvSpPr>
          <p:nvPr/>
        </p:nvSpPr>
        <p:spPr bwMode="auto">
          <a:xfrm>
            <a:off x="7399338" y="5012358"/>
            <a:ext cx="41910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20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17" name="Rectangle 40"/>
          <p:cNvSpPr>
            <a:spLocks noChangeArrowheads="1"/>
          </p:cNvSpPr>
          <p:nvPr/>
        </p:nvSpPr>
        <p:spPr bwMode="auto">
          <a:xfrm>
            <a:off x="6710363" y="5012358"/>
            <a:ext cx="363537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17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18" name="Rectangle 41"/>
          <p:cNvSpPr>
            <a:spLocks noChangeArrowheads="1"/>
          </p:cNvSpPr>
          <p:nvPr/>
        </p:nvSpPr>
        <p:spPr bwMode="auto">
          <a:xfrm>
            <a:off x="6013450" y="5012358"/>
            <a:ext cx="363538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14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19" name="Rectangle 42"/>
          <p:cNvSpPr>
            <a:spLocks noChangeArrowheads="1"/>
          </p:cNvSpPr>
          <p:nvPr/>
        </p:nvSpPr>
        <p:spPr bwMode="auto">
          <a:xfrm>
            <a:off x="7510463" y="4509120"/>
            <a:ext cx="20955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8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20" name="Rectangle 43"/>
          <p:cNvSpPr>
            <a:spLocks noChangeArrowheads="1"/>
          </p:cNvSpPr>
          <p:nvPr/>
        </p:nvSpPr>
        <p:spPr bwMode="auto">
          <a:xfrm>
            <a:off x="6800850" y="4509120"/>
            <a:ext cx="20955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5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21" name="Rectangle 44"/>
          <p:cNvSpPr>
            <a:spLocks noChangeArrowheads="1"/>
          </p:cNvSpPr>
          <p:nvPr/>
        </p:nvSpPr>
        <p:spPr bwMode="auto">
          <a:xfrm>
            <a:off x="6097588" y="4509120"/>
            <a:ext cx="20955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2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22" name="Rectangle 45"/>
          <p:cNvSpPr>
            <a:spLocks noChangeArrowheads="1"/>
          </p:cNvSpPr>
          <p:nvPr/>
        </p:nvSpPr>
        <p:spPr bwMode="auto">
          <a:xfrm>
            <a:off x="4930775" y="5517183"/>
            <a:ext cx="363538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21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23" name="Rectangle 46"/>
          <p:cNvSpPr>
            <a:spLocks noChangeArrowheads="1"/>
          </p:cNvSpPr>
          <p:nvPr/>
        </p:nvSpPr>
        <p:spPr bwMode="auto">
          <a:xfrm>
            <a:off x="4278313" y="5517183"/>
            <a:ext cx="363537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19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24" name="Rectangle 47"/>
          <p:cNvSpPr>
            <a:spLocks noChangeArrowheads="1"/>
          </p:cNvSpPr>
          <p:nvPr/>
        </p:nvSpPr>
        <p:spPr bwMode="auto">
          <a:xfrm>
            <a:off x="3616325" y="5517183"/>
            <a:ext cx="363538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17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25" name="Rectangle 48"/>
          <p:cNvSpPr>
            <a:spLocks noChangeArrowheads="1"/>
          </p:cNvSpPr>
          <p:nvPr/>
        </p:nvSpPr>
        <p:spPr bwMode="auto">
          <a:xfrm>
            <a:off x="4930775" y="5012358"/>
            <a:ext cx="363538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13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26" name="Rectangle 49"/>
          <p:cNvSpPr>
            <a:spLocks noChangeArrowheads="1"/>
          </p:cNvSpPr>
          <p:nvPr/>
        </p:nvSpPr>
        <p:spPr bwMode="auto">
          <a:xfrm>
            <a:off x="4308475" y="5012358"/>
            <a:ext cx="307975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11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27" name="Rectangle 50"/>
          <p:cNvSpPr>
            <a:spLocks noChangeArrowheads="1"/>
          </p:cNvSpPr>
          <p:nvPr/>
        </p:nvSpPr>
        <p:spPr bwMode="auto">
          <a:xfrm>
            <a:off x="3708400" y="5012358"/>
            <a:ext cx="20955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9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28" name="Rectangle 51"/>
          <p:cNvSpPr>
            <a:spLocks noChangeArrowheads="1"/>
          </p:cNvSpPr>
          <p:nvPr/>
        </p:nvSpPr>
        <p:spPr bwMode="auto">
          <a:xfrm>
            <a:off x="5006975" y="4509120"/>
            <a:ext cx="20955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5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29" name="Rectangle 52"/>
          <p:cNvSpPr>
            <a:spLocks noChangeArrowheads="1"/>
          </p:cNvSpPr>
          <p:nvPr/>
        </p:nvSpPr>
        <p:spPr bwMode="auto">
          <a:xfrm>
            <a:off x="4362450" y="4509120"/>
            <a:ext cx="20955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3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30" name="Rectangle 53"/>
          <p:cNvSpPr>
            <a:spLocks noChangeArrowheads="1"/>
          </p:cNvSpPr>
          <p:nvPr/>
        </p:nvSpPr>
        <p:spPr bwMode="auto">
          <a:xfrm>
            <a:off x="3729038" y="4509120"/>
            <a:ext cx="153987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1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31" name="Rectangle 54"/>
          <p:cNvSpPr>
            <a:spLocks noChangeArrowheads="1"/>
          </p:cNvSpPr>
          <p:nvPr/>
        </p:nvSpPr>
        <p:spPr bwMode="auto">
          <a:xfrm>
            <a:off x="2566988" y="5517183"/>
            <a:ext cx="307975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11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32" name="Rectangle 55"/>
          <p:cNvSpPr>
            <a:spLocks noChangeArrowheads="1"/>
          </p:cNvSpPr>
          <p:nvPr/>
        </p:nvSpPr>
        <p:spPr bwMode="auto">
          <a:xfrm>
            <a:off x="1914525" y="5517183"/>
            <a:ext cx="363538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10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33" name="Rectangle 56"/>
          <p:cNvSpPr>
            <a:spLocks noChangeArrowheads="1"/>
          </p:cNvSpPr>
          <p:nvPr/>
        </p:nvSpPr>
        <p:spPr bwMode="auto">
          <a:xfrm>
            <a:off x="1420813" y="5517183"/>
            <a:ext cx="20955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9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34" name="Rectangle 57"/>
          <p:cNvSpPr>
            <a:spLocks noChangeArrowheads="1"/>
          </p:cNvSpPr>
          <p:nvPr/>
        </p:nvSpPr>
        <p:spPr bwMode="auto">
          <a:xfrm>
            <a:off x="2614613" y="5012358"/>
            <a:ext cx="20955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7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35" name="Rectangle 58"/>
          <p:cNvSpPr>
            <a:spLocks noChangeArrowheads="1"/>
          </p:cNvSpPr>
          <p:nvPr/>
        </p:nvSpPr>
        <p:spPr bwMode="auto">
          <a:xfrm>
            <a:off x="2005013" y="5012358"/>
            <a:ext cx="20955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6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36" name="Rectangle 59"/>
          <p:cNvSpPr>
            <a:spLocks noChangeArrowheads="1"/>
          </p:cNvSpPr>
          <p:nvPr/>
        </p:nvSpPr>
        <p:spPr bwMode="auto">
          <a:xfrm>
            <a:off x="1417638" y="5012358"/>
            <a:ext cx="209550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5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37" name="Rectangle 60"/>
          <p:cNvSpPr>
            <a:spLocks noChangeArrowheads="1"/>
          </p:cNvSpPr>
          <p:nvPr/>
        </p:nvSpPr>
        <p:spPr bwMode="auto">
          <a:xfrm>
            <a:off x="2622550" y="4509120"/>
            <a:ext cx="20955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3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38" name="Rectangle 61"/>
          <p:cNvSpPr>
            <a:spLocks noChangeArrowheads="1"/>
          </p:cNvSpPr>
          <p:nvPr/>
        </p:nvSpPr>
        <p:spPr bwMode="auto">
          <a:xfrm>
            <a:off x="1998663" y="4509120"/>
            <a:ext cx="209550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2</a:t>
            </a:r>
            <a:endParaRPr lang="es-ES" sz="2400">
              <a:latin typeface="Times New Roman" pitchFamily="18" charset="0"/>
            </a:endParaRPr>
          </a:p>
        </p:txBody>
      </p:sp>
      <p:sp>
        <p:nvSpPr>
          <p:cNvPr id="24639" name="Rectangle 62"/>
          <p:cNvSpPr>
            <a:spLocks noChangeArrowheads="1"/>
          </p:cNvSpPr>
          <p:nvPr/>
        </p:nvSpPr>
        <p:spPr bwMode="auto">
          <a:xfrm>
            <a:off x="1441450" y="4509120"/>
            <a:ext cx="153988" cy="411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defTabSz="762000"/>
            <a:r>
              <a:rPr lang="es-ES" sz="2700">
                <a:solidFill>
                  <a:srgbClr val="000000"/>
                </a:solidFill>
                <a:latin typeface="Comic Sans MS" pitchFamily="66" charset="0"/>
              </a:rPr>
              <a:t>1</a:t>
            </a:r>
            <a:endParaRPr lang="es-ES" sz="2400">
              <a:latin typeface="Times New Roman" pitchFamily="18" charset="0"/>
            </a:endParaRPr>
          </a:p>
        </p:txBody>
      </p:sp>
      <p:pic>
        <p:nvPicPr>
          <p:cNvPr id="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9520" y="216024"/>
            <a:ext cx="1436976" cy="1196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7" name="Rectangle 2">
            <a:extLst>
              <a:ext uri="{FF2B5EF4-FFF2-40B4-BE49-F238E27FC236}">
                <a16:creationId xmlns:a16="http://schemas.microsoft.com/office/drawing/2014/main" id="{FCAAE4BD-92F3-4624-B877-606B8509CD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3812" y="292249"/>
            <a:ext cx="6111875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</p:spTree>
    <p:extLst>
      <p:ext uri="{BB962C8B-B14F-4D97-AF65-F5344CB8AC3E}">
        <p14:creationId xmlns:p14="http://schemas.microsoft.com/office/powerpoint/2010/main" val="43058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75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75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570" grpId="0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3012223" y="0"/>
            <a:ext cx="2520280" cy="10063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0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C8498265-FD65-4676-B050-393AC81BB300}"/>
              </a:ext>
            </a:extLst>
          </p:cNvPr>
          <p:cNvSpPr txBox="1">
            <a:spLocks noChangeArrowheads="1"/>
          </p:cNvSpPr>
          <p:nvPr/>
        </p:nvSpPr>
        <p:spPr>
          <a:xfrm>
            <a:off x="1547664" y="1268760"/>
            <a:ext cx="5832648" cy="53309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s-ES_tradnl" sz="2400" b="1" dirty="0" err="1">
                <a:latin typeface="Arial" pitchFamily="34" charset="0"/>
                <a:cs typeface="Arial" pitchFamily="34" charset="0"/>
              </a:rPr>
              <a:t>def</a:t>
            </a:r>
            <a:r>
              <a:rPr lang="es-ES_tradnl" sz="2400" b="1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sumaMatrices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(A, B, C):</a:t>
            </a:r>
          </a:p>
          <a:p>
            <a:pPr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   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in 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range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0, </a:t>
            </a:r>
            <a:r>
              <a:rPr lang="es-ES_tradnl" sz="2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len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(A)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):</a:t>
            </a:r>
          </a:p>
          <a:p>
            <a:pPr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j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in </a:t>
            </a: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range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0, </a:t>
            </a:r>
            <a:r>
              <a:rPr lang="es-ES_tradnl" sz="2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len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(A[i]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)):</a:t>
            </a:r>
          </a:p>
          <a:p>
            <a:pPr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		C[ i ][ j ] = A[i][j] + B[i][j]</a:t>
            </a:r>
          </a:p>
          <a:p>
            <a:pPr>
              <a:lnSpc>
                <a:spcPts val="3500"/>
              </a:lnSpc>
              <a:spcBef>
                <a:spcPts val="0"/>
              </a:spcBef>
              <a:buFontTx/>
              <a:buNone/>
            </a:pPr>
            <a:endParaRPr lang="es-ES_tradnl" sz="24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s-ES_tradnl" sz="24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def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main</a:t>
            </a: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():</a:t>
            </a:r>
          </a:p>
          <a:p>
            <a:pPr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s-ES_tradnl" sz="24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m1</a:t>
            </a:r>
            <a:r>
              <a:rPr lang="es-ES_tradnl" sz="24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= [ [1, 2, 3 ],[4, 5, 6],[7, 8, 9] ]</a:t>
            </a:r>
          </a:p>
          <a:p>
            <a:pPr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s-ES_tradnl" sz="24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m2 </a:t>
            </a: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=</a:t>
            </a:r>
            <a:r>
              <a:rPr lang="es-ES_tradnl" sz="24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[ [5, 5, 5 ],[5, 5, 5],[5, 5, 5] ]</a:t>
            </a:r>
          </a:p>
          <a:p>
            <a:pPr>
              <a:lnSpc>
                <a:spcPts val="3500"/>
              </a:lnSpc>
              <a:spcBef>
                <a:spcPts val="0"/>
              </a:spcBef>
              <a:buFontTx/>
              <a:buNone/>
            </a:pPr>
            <a:r>
              <a:rPr lang="es-ES_tradnl" sz="24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m3</a:t>
            </a: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 = [ [0, 0, 0 ],[0, 0, 0],[0, 0, 0] ]</a:t>
            </a:r>
          </a:p>
          <a:p>
            <a:pPr algn="just">
              <a:lnSpc>
                <a:spcPts val="35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_tradnl" sz="24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sumaMatrices</a:t>
            </a: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m1</a:t>
            </a: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es-ES_tradnl" sz="24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m2</a:t>
            </a: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m3</a:t>
            </a:r>
            <a:r>
              <a:rPr lang="es-ES_tradnl" sz="2400" b="1" dirty="0">
                <a:solidFill>
                  <a:schemeClr val="tx1">
                    <a:lumMod val="95000"/>
                    <a:lumOff val="5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algn="just">
              <a:lnSpc>
                <a:spcPts val="3500"/>
              </a:lnSpc>
              <a:spcBef>
                <a:spcPct val="0"/>
              </a:spcBef>
              <a:buFont typeface="Arial" pitchFamily="34" charset="0"/>
              <a:buNone/>
            </a:pPr>
            <a:endParaRPr lang="es-ES_tradnl" sz="2400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  <a:p>
            <a:pPr algn="just">
              <a:lnSpc>
                <a:spcPts val="3500"/>
              </a:lnSpc>
              <a:spcBef>
                <a:spcPct val="0"/>
              </a:spcBef>
              <a:buFont typeface="Arial" pitchFamily="34" charset="0"/>
              <a:buNone/>
            </a:pPr>
            <a:r>
              <a:rPr lang="es-ES_tradnl" sz="2400" b="1" dirty="0" err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main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()</a:t>
            </a:r>
            <a:endParaRPr lang="es-ES_tradnl" sz="24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" name="1 Imagen">
            <a:extLst>
              <a:ext uri="{FF2B5EF4-FFF2-40B4-BE49-F238E27FC236}">
                <a16:creationId xmlns:a16="http://schemas.microsoft.com/office/drawing/2014/main" id="{F3E061E5-D610-403B-9A9C-2B7F06F67E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0232" y="356471"/>
            <a:ext cx="1728192" cy="16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392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97814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035558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704595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20" y="201853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3" y="857251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857251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90754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557860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5343906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559841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5" y="448589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86765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9827" y="153390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232150" y="1996821"/>
            <a:ext cx="3932138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8000" b="1" dirty="0">
                <a:solidFill>
                  <a:srgbClr val="002060"/>
                </a:solidFill>
                <a:latin typeface="Calibri"/>
                <a:cs typeface="Calibri"/>
              </a:rPr>
              <a:t>Gracias</a:t>
            </a:r>
          </a:p>
        </p:txBody>
      </p:sp>
      <p:sp>
        <p:nvSpPr>
          <p:cNvPr id="16" name="object 16"/>
          <p:cNvSpPr/>
          <p:nvPr/>
        </p:nvSpPr>
        <p:spPr>
          <a:xfrm>
            <a:off x="1591055" y="207035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7640" y="1196752"/>
            <a:ext cx="7924800" cy="3733800"/>
          </a:xfrm>
        </p:spPr>
        <p:txBody>
          <a:bodyPr>
            <a:normAutofit fontScale="92500" lnSpcReduction="10000"/>
          </a:bodyPr>
          <a:lstStyle/>
          <a:p>
            <a:pPr marL="0" indent="0" algn="just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Una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matriz o lista anidada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también es una colección de localidades asociadas a un nombre, sólo que los datos se organizan en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dos dimensiones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 Por ello, para hacer referencia a una localidad del arreglo se necesitan de dos números:   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s-ES_tradnl" sz="9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* El 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número de renglón</a:t>
            </a:r>
            <a:r>
              <a:rPr lang="es-ES_tradnl" sz="2400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* El 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número de columna </a:t>
            </a:r>
          </a:p>
          <a:p>
            <a:pPr eaLnBrk="1" hangingPunct="1">
              <a:lnSpc>
                <a:spcPct val="90000"/>
              </a:lnSpc>
            </a:pPr>
            <a:endParaRPr lang="es-ES_tradnl" sz="2800" dirty="0"/>
          </a:p>
        </p:txBody>
      </p:sp>
      <p:grpSp>
        <p:nvGrpSpPr>
          <p:cNvPr id="218115" name="Group 3"/>
          <p:cNvGrpSpPr>
            <a:grpSpLocks/>
          </p:cNvGrpSpPr>
          <p:nvPr/>
        </p:nvGrpSpPr>
        <p:grpSpPr bwMode="auto">
          <a:xfrm>
            <a:off x="4823272" y="3212976"/>
            <a:ext cx="3556000" cy="2616200"/>
            <a:chOff x="3232" y="2384"/>
            <a:chExt cx="2240" cy="1648"/>
          </a:xfrm>
        </p:grpSpPr>
        <p:grpSp>
          <p:nvGrpSpPr>
            <p:cNvPr id="5125" name="Group 4"/>
            <p:cNvGrpSpPr>
              <a:grpSpLocks/>
            </p:cNvGrpSpPr>
            <p:nvPr/>
          </p:nvGrpSpPr>
          <p:grpSpPr bwMode="auto">
            <a:xfrm>
              <a:off x="3528" y="2384"/>
              <a:ext cx="1884" cy="292"/>
              <a:chOff x="3528" y="2384"/>
              <a:chExt cx="1884" cy="292"/>
            </a:xfrm>
          </p:grpSpPr>
          <p:sp>
            <p:nvSpPr>
              <p:cNvPr id="5155" name="Text Box 5"/>
              <p:cNvSpPr txBox="1">
                <a:spLocks noChangeArrowheads="1"/>
              </p:cNvSpPr>
              <p:nvPr/>
            </p:nvSpPr>
            <p:spPr bwMode="auto">
              <a:xfrm>
                <a:off x="3528" y="2388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s-ES_tradnl" sz="2400" b="1">
                    <a:solidFill>
                      <a:srgbClr val="FF0000"/>
                    </a:solidFill>
                    <a:latin typeface="Times New Roman" pitchFamily="18" charset="0"/>
                  </a:rPr>
                  <a:t>0</a:t>
                </a:r>
              </a:p>
            </p:txBody>
          </p:sp>
          <p:sp>
            <p:nvSpPr>
              <p:cNvPr id="5156" name="Text Box 6"/>
              <p:cNvSpPr txBox="1">
                <a:spLocks noChangeArrowheads="1"/>
              </p:cNvSpPr>
              <p:nvPr/>
            </p:nvSpPr>
            <p:spPr bwMode="auto">
              <a:xfrm>
                <a:off x="3868" y="238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s-ES_tradnl" sz="2400" b="1">
                    <a:solidFill>
                      <a:srgbClr val="FF0000"/>
                    </a:solidFill>
                    <a:latin typeface="Times New Roman" pitchFamily="18" charset="0"/>
                  </a:rPr>
                  <a:t>1</a:t>
                </a:r>
              </a:p>
            </p:txBody>
          </p:sp>
          <p:sp>
            <p:nvSpPr>
              <p:cNvPr id="5157" name="Text Box 7"/>
              <p:cNvSpPr txBox="1">
                <a:spLocks noChangeArrowheads="1"/>
              </p:cNvSpPr>
              <p:nvPr/>
            </p:nvSpPr>
            <p:spPr bwMode="auto">
              <a:xfrm>
                <a:off x="4176" y="238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s-ES_tradnl" sz="2400" b="1">
                    <a:solidFill>
                      <a:srgbClr val="FF0000"/>
                    </a:solidFill>
                    <a:latin typeface="Times New Roman" pitchFamily="18" charset="0"/>
                  </a:rPr>
                  <a:t>2</a:t>
                </a:r>
              </a:p>
            </p:txBody>
          </p:sp>
          <p:sp>
            <p:nvSpPr>
              <p:cNvPr id="5158" name="Text Box 8"/>
              <p:cNvSpPr txBox="1">
                <a:spLocks noChangeArrowheads="1"/>
              </p:cNvSpPr>
              <p:nvPr/>
            </p:nvSpPr>
            <p:spPr bwMode="auto">
              <a:xfrm>
                <a:off x="4552" y="2386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s-ES_tradnl" sz="2400" b="1">
                    <a:solidFill>
                      <a:srgbClr val="FF0000"/>
                    </a:solidFill>
                    <a:latin typeface="Times New Roman" pitchFamily="18" charset="0"/>
                  </a:rPr>
                  <a:t>3</a:t>
                </a:r>
              </a:p>
            </p:txBody>
          </p:sp>
          <p:sp>
            <p:nvSpPr>
              <p:cNvPr id="5159" name="Text Box 9"/>
              <p:cNvSpPr txBox="1">
                <a:spLocks noChangeArrowheads="1"/>
              </p:cNvSpPr>
              <p:nvPr/>
            </p:nvSpPr>
            <p:spPr bwMode="auto">
              <a:xfrm>
                <a:off x="4892" y="238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s-ES_tradnl" sz="2400" b="1">
                    <a:solidFill>
                      <a:srgbClr val="FF0000"/>
                    </a:solidFill>
                    <a:latin typeface="Times New Roman" pitchFamily="18" charset="0"/>
                  </a:rPr>
                  <a:t>4</a:t>
                </a:r>
              </a:p>
            </p:txBody>
          </p:sp>
          <p:sp>
            <p:nvSpPr>
              <p:cNvPr id="5160" name="Text Box 10"/>
              <p:cNvSpPr txBox="1">
                <a:spLocks noChangeArrowheads="1"/>
              </p:cNvSpPr>
              <p:nvPr/>
            </p:nvSpPr>
            <p:spPr bwMode="auto">
              <a:xfrm>
                <a:off x="5200" y="2384"/>
                <a:ext cx="212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1pPr>
                <a:lvl2pPr marL="742950" indent="-28575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2pPr>
                <a:lvl3pPr marL="11430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3pPr>
                <a:lvl4pPr marL="16002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4pPr>
                <a:lvl5pPr marL="2057400" indent="-228600" defTabSz="762000" eaLnBrk="0" hangingPunct="0"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5pPr>
                <a:lvl6pPr marL="25146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6pPr>
                <a:lvl7pPr marL="29718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7pPr>
                <a:lvl8pPr marL="34290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8pPr>
                <a:lvl9pPr marL="3886200" indent="-228600" defTabSz="7620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600">
                    <a:solidFill>
                      <a:schemeClr val="tx1"/>
                    </a:solidFill>
                    <a:latin typeface="Arial" pitchFamily="34" charset="0"/>
                  </a:defRPr>
                </a:lvl9pPr>
              </a:lstStyle>
              <a:p>
                <a:pPr algn="ctr" eaLnBrk="1" hangingPunct="1"/>
                <a:r>
                  <a:rPr lang="es-ES_tradnl" sz="2400" b="1">
                    <a:solidFill>
                      <a:srgbClr val="FF0000"/>
                    </a:solidFill>
                    <a:latin typeface="Times New Roman" pitchFamily="18" charset="0"/>
                  </a:rPr>
                  <a:t>5</a:t>
                </a:r>
              </a:p>
            </p:txBody>
          </p:sp>
        </p:grpSp>
        <p:grpSp>
          <p:nvGrpSpPr>
            <p:cNvPr id="5126" name="Group 11"/>
            <p:cNvGrpSpPr>
              <a:grpSpLocks/>
            </p:cNvGrpSpPr>
            <p:nvPr/>
          </p:nvGrpSpPr>
          <p:grpSpPr bwMode="auto">
            <a:xfrm>
              <a:off x="3456" y="2688"/>
              <a:ext cx="2016" cy="1344"/>
              <a:chOff x="2928" y="2640"/>
              <a:chExt cx="2016" cy="1344"/>
            </a:xfrm>
          </p:grpSpPr>
          <p:sp>
            <p:nvSpPr>
              <p:cNvPr id="5131" name="Rectangle 12"/>
              <p:cNvSpPr>
                <a:spLocks noChangeArrowheads="1"/>
              </p:cNvSpPr>
              <p:nvPr/>
            </p:nvSpPr>
            <p:spPr bwMode="auto">
              <a:xfrm>
                <a:off x="2928" y="264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32" name="Rectangle 13"/>
              <p:cNvSpPr>
                <a:spLocks noChangeArrowheads="1"/>
              </p:cNvSpPr>
              <p:nvPr/>
            </p:nvSpPr>
            <p:spPr bwMode="auto">
              <a:xfrm>
                <a:off x="3264" y="264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33" name="Rectangle 14"/>
              <p:cNvSpPr>
                <a:spLocks noChangeArrowheads="1"/>
              </p:cNvSpPr>
              <p:nvPr/>
            </p:nvSpPr>
            <p:spPr bwMode="auto">
              <a:xfrm>
                <a:off x="3600" y="264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34" name="Rectangle 15"/>
              <p:cNvSpPr>
                <a:spLocks noChangeArrowheads="1"/>
              </p:cNvSpPr>
              <p:nvPr/>
            </p:nvSpPr>
            <p:spPr bwMode="auto">
              <a:xfrm>
                <a:off x="3936" y="264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35" name="Rectangle 16"/>
              <p:cNvSpPr>
                <a:spLocks noChangeArrowheads="1"/>
              </p:cNvSpPr>
              <p:nvPr/>
            </p:nvSpPr>
            <p:spPr bwMode="auto">
              <a:xfrm>
                <a:off x="4272" y="264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36" name="Rectangle 17"/>
              <p:cNvSpPr>
                <a:spLocks noChangeArrowheads="1"/>
              </p:cNvSpPr>
              <p:nvPr/>
            </p:nvSpPr>
            <p:spPr bwMode="auto">
              <a:xfrm>
                <a:off x="4608" y="2640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37" name="Rectangle 18"/>
              <p:cNvSpPr>
                <a:spLocks noChangeArrowheads="1"/>
              </p:cNvSpPr>
              <p:nvPr/>
            </p:nvSpPr>
            <p:spPr bwMode="auto">
              <a:xfrm>
                <a:off x="2928" y="2976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38" name="Rectangle 19"/>
              <p:cNvSpPr>
                <a:spLocks noChangeArrowheads="1"/>
              </p:cNvSpPr>
              <p:nvPr/>
            </p:nvSpPr>
            <p:spPr bwMode="auto">
              <a:xfrm>
                <a:off x="3264" y="2976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39" name="Rectangle 20"/>
              <p:cNvSpPr>
                <a:spLocks noChangeArrowheads="1"/>
              </p:cNvSpPr>
              <p:nvPr/>
            </p:nvSpPr>
            <p:spPr bwMode="auto">
              <a:xfrm>
                <a:off x="3600" y="2976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40" name="Rectangle 21"/>
              <p:cNvSpPr>
                <a:spLocks noChangeArrowheads="1"/>
              </p:cNvSpPr>
              <p:nvPr/>
            </p:nvSpPr>
            <p:spPr bwMode="auto">
              <a:xfrm>
                <a:off x="3936" y="2976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41" name="Rectangle 22"/>
              <p:cNvSpPr>
                <a:spLocks noChangeArrowheads="1"/>
              </p:cNvSpPr>
              <p:nvPr/>
            </p:nvSpPr>
            <p:spPr bwMode="auto">
              <a:xfrm>
                <a:off x="4272" y="2976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42" name="Rectangle 23"/>
              <p:cNvSpPr>
                <a:spLocks noChangeArrowheads="1"/>
              </p:cNvSpPr>
              <p:nvPr/>
            </p:nvSpPr>
            <p:spPr bwMode="auto">
              <a:xfrm>
                <a:off x="4608" y="2976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43" name="Rectangle 24"/>
              <p:cNvSpPr>
                <a:spLocks noChangeArrowheads="1"/>
              </p:cNvSpPr>
              <p:nvPr/>
            </p:nvSpPr>
            <p:spPr bwMode="auto">
              <a:xfrm>
                <a:off x="2928" y="3312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44" name="Rectangle 25"/>
              <p:cNvSpPr>
                <a:spLocks noChangeArrowheads="1"/>
              </p:cNvSpPr>
              <p:nvPr/>
            </p:nvSpPr>
            <p:spPr bwMode="auto">
              <a:xfrm>
                <a:off x="3264" y="3312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45" name="Rectangle 26"/>
              <p:cNvSpPr>
                <a:spLocks noChangeArrowheads="1"/>
              </p:cNvSpPr>
              <p:nvPr/>
            </p:nvSpPr>
            <p:spPr bwMode="auto">
              <a:xfrm>
                <a:off x="3600" y="3312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46" name="Rectangle 27"/>
              <p:cNvSpPr>
                <a:spLocks noChangeArrowheads="1"/>
              </p:cNvSpPr>
              <p:nvPr/>
            </p:nvSpPr>
            <p:spPr bwMode="auto">
              <a:xfrm>
                <a:off x="3936" y="3312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47" name="Rectangle 28"/>
              <p:cNvSpPr>
                <a:spLocks noChangeArrowheads="1"/>
              </p:cNvSpPr>
              <p:nvPr/>
            </p:nvSpPr>
            <p:spPr bwMode="auto">
              <a:xfrm>
                <a:off x="4272" y="3312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48" name="Rectangle 29"/>
              <p:cNvSpPr>
                <a:spLocks noChangeArrowheads="1"/>
              </p:cNvSpPr>
              <p:nvPr/>
            </p:nvSpPr>
            <p:spPr bwMode="auto">
              <a:xfrm>
                <a:off x="4608" y="3312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49" name="Rectangle 30"/>
              <p:cNvSpPr>
                <a:spLocks noChangeArrowheads="1"/>
              </p:cNvSpPr>
              <p:nvPr/>
            </p:nvSpPr>
            <p:spPr bwMode="auto">
              <a:xfrm>
                <a:off x="2928" y="3648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50" name="Rectangle 31"/>
              <p:cNvSpPr>
                <a:spLocks noChangeArrowheads="1"/>
              </p:cNvSpPr>
              <p:nvPr/>
            </p:nvSpPr>
            <p:spPr bwMode="auto">
              <a:xfrm>
                <a:off x="3264" y="3648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51" name="Rectangle 32"/>
              <p:cNvSpPr>
                <a:spLocks noChangeArrowheads="1"/>
              </p:cNvSpPr>
              <p:nvPr/>
            </p:nvSpPr>
            <p:spPr bwMode="auto">
              <a:xfrm>
                <a:off x="3600" y="3648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52" name="Rectangle 33"/>
              <p:cNvSpPr>
                <a:spLocks noChangeArrowheads="1"/>
              </p:cNvSpPr>
              <p:nvPr/>
            </p:nvSpPr>
            <p:spPr bwMode="auto">
              <a:xfrm>
                <a:off x="3936" y="3648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53" name="Rectangle 34"/>
              <p:cNvSpPr>
                <a:spLocks noChangeArrowheads="1"/>
              </p:cNvSpPr>
              <p:nvPr/>
            </p:nvSpPr>
            <p:spPr bwMode="auto">
              <a:xfrm>
                <a:off x="4272" y="3648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  <p:sp>
            <p:nvSpPr>
              <p:cNvPr id="5154" name="Rectangle 35"/>
              <p:cNvSpPr>
                <a:spLocks noChangeArrowheads="1"/>
              </p:cNvSpPr>
              <p:nvPr/>
            </p:nvSpPr>
            <p:spPr bwMode="auto">
              <a:xfrm>
                <a:off x="4608" y="3648"/>
                <a:ext cx="336" cy="336"/>
              </a:xfrm>
              <a:prstGeom prst="rect">
                <a:avLst/>
              </a:prstGeom>
              <a:solidFill>
                <a:srgbClr val="00CC00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/>
              </a:p>
            </p:txBody>
          </p:sp>
        </p:grpSp>
        <p:sp>
          <p:nvSpPr>
            <p:cNvPr id="5127" name="Text Box 36"/>
            <p:cNvSpPr txBox="1">
              <a:spLocks noChangeArrowheads="1"/>
            </p:cNvSpPr>
            <p:nvPr/>
          </p:nvSpPr>
          <p:spPr bwMode="auto">
            <a:xfrm>
              <a:off x="3232" y="268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5128" name="Text Box 37"/>
            <p:cNvSpPr txBox="1">
              <a:spLocks noChangeArrowheads="1"/>
            </p:cNvSpPr>
            <p:nvPr/>
          </p:nvSpPr>
          <p:spPr bwMode="auto">
            <a:xfrm>
              <a:off x="3232" y="3048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5129" name="Text Box 38"/>
            <p:cNvSpPr txBox="1">
              <a:spLocks noChangeArrowheads="1"/>
            </p:cNvSpPr>
            <p:nvPr/>
          </p:nvSpPr>
          <p:spPr bwMode="auto">
            <a:xfrm>
              <a:off x="3232" y="3384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5130" name="Text Box 39"/>
            <p:cNvSpPr txBox="1">
              <a:spLocks noChangeArrowheads="1"/>
            </p:cNvSpPr>
            <p:nvPr/>
          </p:nvSpPr>
          <p:spPr bwMode="auto">
            <a:xfrm>
              <a:off x="3232" y="369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_tradnl" sz="2400" b="1">
                  <a:solidFill>
                    <a:srgbClr val="FF0000"/>
                  </a:solidFill>
                  <a:latin typeface="Times New Roman" pitchFamily="18" charset="0"/>
                </a:rPr>
                <a:t>3</a:t>
              </a:r>
            </a:p>
          </p:txBody>
        </p:sp>
      </p:grpSp>
      <p:sp>
        <p:nvSpPr>
          <p:cNvPr id="41" name="Rectangle 2">
            <a:extLst>
              <a:ext uri="{FF2B5EF4-FFF2-40B4-BE49-F238E27FC236}">
                <a16:creationId xmlns:a16="http://schemas.microsoft.com/office/drawing/2014/main" id="{C0BA16FA-D5BB-48FE-9E2C-831820CB49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03648" y="334789"/>
            <a:ext cx="6192688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  <a:t>Matrices o listas anidadas</a:t>
            </a:r>
          </a:p>
        </p:txBody>
      </p:sp>
    </p:spTree>
    <p:extLst>
      <p:ext uri="{BB962C8B-B14F-4D97-AF65-F5344CB8AC3E}">
        <p14:creationId xmlns:p14="http://schemas.microsoft.com/office/powerpoint/2010/main" val="3325994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18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27248" y="1115144"/>
            <a:ext cx="8077200" cy="5410200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50000"/>
              </a:lnSpc>
              <a:spcBef>
                <a:spcPct val="2500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De la misma manera que en los arreglos, la numeración de renglones y de columnas inicia desde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.  </a:t>
            </a:r>
          </a:p>
          <a:p>
            <a:pPr algn="just" eaLnBrk="1" hangingPunct="1">
              <a:lnSpc>
                <a:spcPct val="150000"/>
              </a:lnSpc>
              <a:spcBef>
                <a:spcPct val="2500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Si por ejemplo definimos una matriz de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6</a:t>
            </a:r>
            <a:r>
              <a:rPr lang="es-ES_tradnl" sz="20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renglones y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6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columnas, el primer elemento de la colección se encontraría en: </a:t>
            </a:r>
          </a:p>
          <a:p>
            <a:pPr lvl="1" algn="just" eaLnBrk="1" hangingPunct="1">
              <a:lnSpc>
                <a:spcPct val="150000"/>
              </a:lnSpc>
              <a:spcBef>
                <a:spcPct val="25000"/>
              </a:spcBef>
            </a:pP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renglón 0</a:t>
            </a:r>
            <a:r>
              <a:rPr lang="es-ES_tradnl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lvl="1" algn="just" eaLnBrk="1" hangingPunct="1">
              <a:lnSpc>
                <a:spcPct val="150000"/>
              </a:lnSpc>
              <a:spcBef>
                <a:spcPct val="25000"/>
              </a:spcBef>
            </a:pP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columna 0</a:t>
            </a:r>
            <a:r>
              <a:rPr lang="es-ES_tradnl" sz="2000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</a:t>
            </a:r>
          </a:p>
          <a:p>
            <a:pPr algn="just" eaLnBrk="1" hangingPunct="1">
              <a:lnSpc>
                <a:spcPct val="150000"/>
              </a:lnSpc>
              <a:spcBef>
                <a:spcPct val="2500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Y el último elemento se encontraría en:  </a:t>
            </a:r>
          </a:p>
          <a:p>
            <a:pPr lvl="1" algn="just" eaLnBrk="1" hangingPunct="1">
              <a:lnSpc>
                <a:spcPct val="150000"/>
              </a:lnSpc>
              <a:spcBef>
                <a:spcPct val="25000"/>
              </a:spcBef>
            </a:pP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renglón 5 </a:t>
            </a:r>
          </a:p>
          <a:p>
            <a:pPr lvl="1" algn="just" eaLnBrk="1" hangingPunct="1">
              <a:lnSpc>
                <a:spcPct val="150000"/>
              </a:lnSpc>
              <a:spcBef>
                <a:spcPct val="25000"/>
              </a:spcBef>
            </a:pP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columna 5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</a:t>
            </a:r>
          </a:p>
        </p:txBody>
      </p:sp>
      <p:pic>
        <p:nvPicPr>
          <p:cNvPr id="8" name="7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8912" y="3450049"/>
            <a:ext cx="2592288" cy="2499503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4FB16933-B78A-40C4-87E1-FF8F00B9A7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403648" y="218728"/>
            <a:ext cx="6192688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  <a:t>Matrices o listas anidadas</a:t>
            </a:r>
          </a:p>
        </p:txBody>
      </p:sp>
    </p:spTree>
    <p:extLst>
      <p:ext uri="{BB962C8B-B14F-4D97-AF65-F5344CB8AC3E}">
        <p14:creationId xmlns:p14="http://schemas.microsoft.com/office/powerpoint/2010/main" val="2611672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191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2191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" dur="500"/>
                                        <p:tgtEl>
                                          <p:spTgt spid="2191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8" dur="500"/>
                                        <p:tgtEl>
                                          <p:spTgt spid="2191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3" dur="500"/>
                                        <p:tgtEl>
                                          <p:spTgt spid="21913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6" dur="500"/>
                                        <p:tgtEl>
                                          <p:spTgt spid="21913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8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9" dur="500"/>
                                        <p:tgtEl>
                                          <p:spTgt spid="21913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138" grpId="0" build="p" autoUpdateAnimBg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>
          <a:xfrm>
            <a:off x="760040" y="269776"/>
            <a:ext cx="7772400" cy="1143000"/>
          </a:xfrm>
        </p:spPr>
        <p:txBody>
          <a:bodyPr/>
          <a:lstStyle/>
          <a:p>
            <a:pPr eaLnBrk="1" hangingPunct="1"/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  <a:t>Definición de una matriz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1484784"/>
            <a:ext cx="7560840" cy="4536504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La definición de variables de tipo matriz es similar a los arreglos, la forma general de declarar una variable matriz es la siguiente: 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s-ES_tradnl" sz="2000" dirty="0"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		</a:t>
            </a:r>
            <a:r>
              <a:rPr lang="es-ES_tradnl" sz="20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matriz = </a:t>
            </a:r>
            <a:r>
              <a:rPr lang="es-ES_tradnl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[ [ ] ]</a:t>
            </a:r>
          </a:p>
          <a:p>
            <a:pPr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		</a:t>
            </a:r>
            <a:r>
              <a:rPr lang="es-ES_tradnl" sz="2000" b="1" dirty="0">
                <a:solidFill>
                  <a:srgbClr val="00B050"/>
                </a:solidFill>
                <a:latin typeface="Arial" pitchFamily="34" charset="0"/>
                <a:cs typeface="Arial" pitchFamily="34" charset="0"/>
              </a:rPr>
              <a:t>matriz = </a:t>
            </a:r>
            <a:r>
              <a:rPr lang="es-ES_tradnl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[ [1, 2, 3 ],[4, 5, 6],[7, 8, 9] ]</a:t>
            </a:r>
            <a:endParaRPr lang="es-ES_tradnl" sz="2000" dirty="0"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es-ES_tradnl" sz="2000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8223" y="3212976"/>
            <a:ext cx="1440160" cy="137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87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827584" y="53752"/>
            <a:ext cx="7675562" cy="1143000"/>
          </a:xfrm>
        </p:spPr>
        <p:txBody>
          <a:bodyPr/>
          <a:lstStyle/>
          <a:p>
            <a:pPr eaLnBrk="1" hangingPunct="1"/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  <a:t>Localidades de una matriz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3269" y="1340768"/>
            <a:ext cx="7777163" cy="3888432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Una vez que hemos declarado la variable matriz, 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¿Cómo tenemos acceso a los valores?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indicando el 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renglón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y la 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columna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de dicha localidad. </a:t>
            </a: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Para esto debemos recordar que los 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renglones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están numerados de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a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r-1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(en donde r es el número de renglones del arreglo) y que las 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columnas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están numeradas de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a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c-1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(en donde c es el número de columnas del arreglo). </a:t>
            </a:r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75957" y="4831280"/>
            <a:ext cx="1440160" cy="137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262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3568" y="1196752"/>
            <a:ext cx="7685882" cy="4176464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Para hacer referencia a una localidad específica de una matriz debemos escribir el nombre de la variable y entre corchetes el número de renglón y el número de columna de la localidad.</a:t>
            </a:r>
          </a:p>
          <a:p>
            <a:pPr algn="just" eaLnBrk="1" hangingPunct="1">
              <a:spcBef>
                <a:spcPct val="0"/>
              </a:spcBef>
              <a:buFontTx/>
              <a:buNone/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  </a:t>
            </a:r>
          </a:p>
          <a:p>
            <a:pPr lvl="3" algn="just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b="1" dirty="0">
                <a:latin typeface="Arial" pitchFamily="34" charset="0"/>
                <a:cs typeface="Arial" pitchFamily="34" charset="0"/>
              </a:rPr>
              <a:t>M =</a:t>
            </a:r>
            <a:r>
              <a:rPr lang="es-ES_tradnl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[ [1, 2, 3 ],[4, 5, 6],[7, 8, 9] ]</a:t>
            </a:r>
            <a:endParaRPr lang="es-ES_tradnl" dirty="0">
              <a:latin typeface="Arial" pitchFamily="34" charset="0"/>
              <a:cs typeface="Arial" pitchFamily="34" charset="0"/>
            </a:endParaRPr>
          </a:p>
          <a:p>
            <a:pPr lvl="3" algn="just" eaLnBrk="1" hangingPunct="1">
              <a:spcBef>
                <a:spcPct val="0"/>
              </a:spcBef>
              <a:buFontTx/>
              <a:buNone/>
            </a:pPr>
            <a:endParaRPr lang="es-ES_tradnl" dirty="0"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 Así por ejemplo, la manera como referenciamos a la primera localidad de la matriz 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M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que se definió anteriormente es 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M[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][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]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y la última localidad es 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M[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][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]</a:t>
            </a:r>
            <a:endParaRPr lang="es-ES_tradnl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683568" y="53752"/>
            <a:ext cx="7675562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  <a:t>Localidades de una matriz</a:t>
            </a:r>
          </a:p>
        </p:txBody>
      </p:sp>
      <p:pic>
        <p:nvPicPr>
          <p:cNvPr id="5" name="4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3813" y="4997743"/>
            <a:ext cx="1440160" cy="137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296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223919" y="197768"/>
            <a:ext cx="8893175" cy="11430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  <a:t>Asignaciones a una localidad </a:t>
            </a:r>
            <a:b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</a:br>
            <a:r>
              <a:rPr lang="es-ES_tradnl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Dom Casual"/>
              </a:rPr>
              <a:t>de la matriz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4439" y="1484784"/>
            <a:ext cx="8195121" cy="4104456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La forma de asignar un valor a una localidad específica de la matriz es la siguiente: </a:t>
            </a:r>
          </a:p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nombre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[</a:t>
            </a:r>
            <a:r>
              <a:rPr lang="es-ES_tradnl" sz="20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renglon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][</a:t>
            </a:r>
            <a:r>
              <a:rPr lang="es-ES_tradnl" sz="20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columna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] = </a:t>
            </a:r>
            <a:r>
              <a:rPr lang="es-ES_tradnl" sz="20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valor</a:t>
            </a:r>
            <a:endParaRPr lang="es-ES_tradnl" sz="2000" b="1" dirty="0"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spcBef>
                <a:spcPct val="0"/>
              </a:spcBef>
              <a:buFontTx/>
              <a:buNone/>
            </a:pPr>
            <a:endParaRPr lang="es-ES_tradnl" sz="2000" dirty="0"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lnSpc>
                <a:spcPct val="150000"/>
              </a:lnSpc>
              <a:spcBef>
                <a:spcPct val="0"/>
              </a:spcBef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en donde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nombre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es el nombre de la variable matriz, </a:t>
            </a:r>
            <a:r>
              <a:rPr lang="es-ES_tradnl" sz="2000" b="1" dirty="0" err="1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renglon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es el número del renglón de la localidad y </a:t>
            </a:r>
            <a:r>
              <a:rPr lang="es-ES_tradnl" sz="20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columna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el número de columna de la localidad de la matriz y </a:t>
            </a:r>
            <a:r>
              <a:rPr lang="es-ES_tradnl" sz="20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valor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es cualquier valor del tipo con que fue definida la matriz. 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2280" y="4903287"/>
            <a:ext cx="1440160" cy="1371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011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60" name="Text Box 4"/>
          <p:cNvSpPr txBox="1">
            <a:spLocks noChangeArrowheads="1"/>
          </p:cNvSpPr>
          <p:nvPr/>
        </p:nvSpPr>
        <p:spPr bwMode="auto">
          <a:xfrm>
            <a:off x="1301874" y="1971997"/>
            <a:ext cx="6726510" cy="13849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Realizar ejercicios con matrices para comprender su funcionamiento.</a:t>
            </a:r>
            <a:endParaRPr lang="es-ES" sz="28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32048" y="548680"/>
            <a:ext cx="7772400" cy="1008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573016"/>
            <a:ext cx="3700809" cy="2452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0625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42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42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4260" grpId="0" autoUpdateAnimBg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2228</TotalTime>
  <Words>1694</Words>
  <Application>Microsoft Office PowerPoint</Application>
  <PresentationFormat>Presentación en pantalla (4:3)</PresentationFormat>
  <Paragraphs>285</Paragraphs>
  <Slides>26</Slides>
  <Notes>8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4" baseType="lpstr">
      <vt:lpstr>Arial</vt:lpstr>
      <vt:lpstr>Calibri</vt:lpstr>
      <vt:lpstr>Comic Sans MS</vt:lpstr>
      <vt:lpstr>Dom Casual</vt:lpstr>
      <vt:lpstr>Symbol</vt:lpstr>
      <vt:lpstr>Times New Roman</vt:lpstr>
      <vt:lpstr>Wingdings</vt:lpstr>
      <vt:lpstr>Tema de Office</vt:lpstr>
      <vt:lpstr>Presentación de PowerPoint</vt:lpstr>
      <vt:lpstr>Matrices o listas anidadas</vt:lpstr>
      <vt:lpstr>Matrices o listas anidadas</vt:lpstr>
      <vt:lpstr>Matrices o listas anidadas</vt:lpstr>
      <vt:lpstr>Definición de una matriz</vt:lpstr>
      <vt:lpstr>Localidades de una matriz</vt:lpstr>
      <vt:lpstr>Presentación de PowerPoint</vt:lpstr>
      <vt:lpstr>Asignaciones a una localidad  de la matriz</vt:lpstr>
      <vt:lpstr>Presentación de PowerPoint</vt:lpstr>
      <vt:lpstr>¿Cómo quedaría la matriz siguiente al ejecutar las instrucciones descritas?</vt:lpstr>
      <vt:lpstr>¿Cual sería el valor de X dada la siguiente matriz?</vt:lpstr>
      <vt:lpstr>Matrices o listas anidadas</vt:lpstr>
      <vt:lpstr>Matrices o listas anidadas</vt:lpstr>
      <vt:lpstr>Presentación de PowerPoint</vt:lpstr>
      <vt:lpstr>For anidados</vt:lpstr>
      <vt:lpstr>For anidados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profesor</dc:creator>
  <cp:lastModifiedBy>Lizethe Pérez Fuertes</cp:lastModifiedBy>
  <cp:revision>41</cp:revision>
  <dcterms:created xsi:type="dcterms:W3CDTF">2013-07-08T21:43:56Z</dcterms:created>
  <dcterms:modified xsi:type="dcterms:W3CDTF">2020-09-28T23:36:33Z</dcterms:modified>
</cp:coreProperties>
</file>