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43" r:id="rId2"/>
    <p:sldId id="258" r:id="rId3"/>
    <p:sldId id="259" r:id="rId4"/>
    <p:sldId id="265" r:id="rId5"/>
    <p:sldId id="260" r:id="rId6"/>
    <p:sldId id="261" r:id="rId7"/>
    <p:sldId id="262" r:id="rId8"/>
    <p:sldId id="263" r:id="rId9"/>
    <p:sldId id="267" r:id="rId10"/>
    <p:sldId id="266" r:id="rId11"/>
    <p:sldId id="268" r:id="rId12"/>
    <p:sldId id="269" r:id="rId13"/>
    <p:sldId id="295" r:id="rId14"/>
    <p:sldId id="282" r:id="rId15"/>
  </p:sldIdLst>
  <p:sldSz cx="9144000" cy="5143500" type="screen16x9"/>
  <p:notesSz cx="9144000" cy="51435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07" autoAdjust="0"/>
  </p:normalViewPr>
  <p:slideViewPr>
    <p:cSldViewPr>
      <p:cViewPr varScale="1">
        <p:scale>
          <a:sx n="101" d="100"/>
          <a:sy n="101" d="100"/>
        </p:scale>
        <p:origin x="432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4959C-3CA9-4935-A325-D6BBD9762050}" type="datetimeFigureOut">
              <a:rPr lang="es-MX" smtClean="0"/>
              <a:t>22/08/2019</a:t>
            </a:fld>
            <a:endParaRPr lang="es-MX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E7C34-9291-4BCA-98BD-448055D77101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49469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E7C34-9291-4BCA-98BD-448055D77101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26767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51331" y="1027429"/>
            <a:ext cx="7041337" cy="54628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8/22/2019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8/22/2019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8/22/2019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8/22/2019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8/22/2019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22/08/2019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55575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4761" y="143128"/>
            <a:ext cx="7894476" cy="100858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93875" y="1586229"/>
            <a:ext cx="5556250" cy="124485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8/22/2019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756" y="4869179"/>
            <a:ext cx="128066" cy="2032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 dirty="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85750"/>
            <a:ext cx="6683220" cy="1102519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s-MX" sz="2800" dirty="0">
                <a:solidFill>
                  <a:srgbClr val="FFC000"/>
                </a:solidFill>
                <a:latin typeface="+mn-lt"/>
              </a:rPr>
              <a:t>TC1028 </a:t>
            </a:r>
            <a:br>
              <a:rPr lang="es-MX" sz="2800" dirty="0">
                <a:solidFill>
                  <a:srgbClr val="FFC000"/>
                </a:solidFill>
                <a:latin typeface="+mn-lt"/>
              </a:rPr>
            </a:br>
            <a:r>
              <a:rPr lang="es-MX" sz="2800" dirty="0">
                <a:solidFill>
                  <a:srgbClr val="FFC000"/>
                </a:solidFill>
                <a:latin typeface="+mn-lt"/>
              </a:rPr>
              <a:t>Pensamiento Computacional para Ingeniería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1352550"/>
            <a:ext cx="6019800" cy="1447800"/>
          </a:xfrm>
        </p:spPr>
        <p:txBody>
          <a:bodyPr rtlCol="0"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s-MX" sz="38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Jerarquía de Operadores: Aritméticos, Relacionales y Lógicos</a:t>
            </a:r>
          </a:p>
          <a:p>
            <a:pPr>
              <a:defRPr/>
            </a:pPr>
            <a:r>
              <a:rPr lang="es-MX" sz="2400" dirty="0">
                <a:solidFill>
                  <a:schemeClr val="accent6">
                    <a:lumMod val="75000"/>
                  </a:schemeClr>
                </a:solidFill>
              </a:rPr>
              <a:t>Tecnológico de Monterrey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D695D46-5C99-4F72-AE56-C654CF646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2910232"/>
            <a:ext cx="2725567" cy="191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790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-569040" y="2154958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-538585" y="2185439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-386186" y="2345458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1694070" y="970178"/>
            <a:ext cx="6892290" cy="4303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96215" algn="ctr">
              <a:lnSpc>
                <a:spcPts val="2500"/>
              </a:lnSpc>
              <a:spcAft>
                <a:spcPts val="600"/>
              </a:spcAft>
            </a:pPr>
            <a:r>
              <a:rPr lang="es-MX" sz="2000" dirty="0">
                <a:solidFill>
                  <a:schemeClr val="bg1"/>
                </a:solidFill>
                <a:cs typeface="Calibri"/>
              </a:rPr>
              <a:t>Operadores de distintas categorías</a:t>
            </a:r>
            <a:endParaRPr lang="es-MX" sz="2000" dirty="0">
              <a:solidFill>
                <a:schemeClr val="bg1"/>
              </a:solidFill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xfrm>
            <a:off x="79755" y="4869178"/>
            <a:ext cx="265175" cy="2636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10</a:t>
            </a:fld>
            <a:endParaRPr sz="1200" dirty="0">
              <a:latin typeface="Calibri"/>
              <a:cs typeface="Calibri"/>
            </a:endParaRPr>
          </a:p>
        </p:txBody>
      </p:sp>
      <p:sp>
        <p:nvSpPr>
          <p:cNvPr id="60" name="object 2">
            <a:extLst>
              <a:ext uri="{FF2B5EF4-FFF2-40B4-BE49-F238E27FC236}">
                <a16:creationId xmlns:a16="http://schemas.microsoft.com/office/drawing/2014/main" id="{3762ADC9-2828-4642-A8B3-E7A7698A65B6}"/>
              </a:ext>
            </a:extLst>
          </p:cNvPr>
          <p:cNvSpPr txBox="1"/>
          <p:nvPr/>
        </p:nvSpPr>
        <p:spPr>
          <a:xfrm>
            <a:off x="2837071" y="276606"/>
            <a:ext cx="6002129" cy="92354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000" spc="-20" dirty="0">
                <a:solidFill>
                  <a:srgbClr val="18BAD4"/>
                </a:solidFill>
                <a:latin typeface="Calibri"/>
                <a:cs typeface="Calibri"/>
              </a:rPr>
              <a:t>Reglas de precedencia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58" name="object 55">
            <a:extLst>
              <a:ext uri="{FF2B5EF4-FFF2-40B4-BE49-F238E27FC236}">
                <a16:creationId xmlns:a16="http://schemas.microsoft.com/office/drawing/2014/main" id="{BD184223-5AA3-47A3-AF0C-1BC09F6D0909}"/>
              </a:ext>
            </a:extLst>
          </p:cNvPr>
          <p:cNvSpPr txBox="1"/>
          <p:nvPr/>
        </p:nvSpPr>
        <p:spPr>
          <a:xfrm>
            <a:off x="1219200" y="2537299"/>
            <a:ext cx="6070236" cy="23655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lnSpc>
                <a:spcPts val="25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Primero se resuelven las expresiones que involucran </a:t>
            </a:r>
            <a:r>
              <a:rPr lang="es-MX" b="1" dirty="0">
                <a:solidFill>
                  <a:srgbClr val="00FFFF"/>
                </a:solidFill>
                <a:cs typeface="Calibri"/>
              </a:rPr>
              <a:t>operadores aritméticos</a:t>
            </a:r>
            <a:r>
              <a:rPr lang="es-MX" dirty="0">
                <a:solidFill>
                  <a:srgbClr val="C5DAEB"/>
                </a:solidFill>
                <a:cs typeface="Calibri"/>
              </a:rPr>
              <a:t>: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8 &gt; 9 and 7 &gt; 5</a:t>
            </a:r>
          </a:p>
          <a:p>
            <a:pPr marL="355600" marR="12700" indent="-342900" algn="just">
              <a:lnSpc>
                <a:spcPts val="25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Luego de resuelven las expresiones que involucran </a:t>
            </a:r>
            <a:r>
              <a:rPr lang="es-MX" b="1" dirty="0">
                <a:solidFill>
                  <a:srgbClr val="00FFFF"/>
                </a:solidFill>
                <a:cs typeface="Calibri"/>
              </a:rPr>
              <a:t>operadores comparativos</a:t>
            </a:r>
            <a:r>
              <a:rPr lang="es-MX" dirty="0">
                <a:solidFill>
                  <a:srgbClr val="C5DAEB"/>
                </a:solidFill>
                <a:cs typeface="Calibri"/>
              </a:rPr>
              <a:t>: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8 &gt; 9 and 7 &gt; 5 = False and True</a:t>
            </a:r>
          </a:p>
          <a:p>
            <a:pPr marL="355600" marR="12700" indent="-342900" algn="just">
              <a:lnSpc>
                <a:spcPts val="25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Y finalmente se resuelven las expresiones con </a:t>
            </a:r>
            <a:r>
              <a:rPr lang="es-MX" b="1" dirty="0">
                <a:solidFill>
                  <a:srgbClr val="00FFFF"/>
                </a:solidFill>
                <a:cs typeface="Calibri"/>
              </a:rPr>
              <a:t>operadores lógicos</a:t>
            </a:r>
            <a:r>
              <a:rPr lang="es-MX" dirty="0">
                <a:solidFill>
                  <a:srgbClr val="C5DAEB"/>
                </a:solidFill>
                <a:cs typeface="Calibri"/>
              </a:rPr>
              <a:t>: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False and True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(Falso y Verdadero) =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False</a:t>
            </a:r>
          </a:p>
          <a:p>
            <a:pPr>
              <a:lnSpc>
                <a:spcPts val="1400"/>
              </a:lnSpc>
              <a:spcBef>
                <a:spcPts val="72"/>
              </a:spcBef>
            </a:pPr>
            <a:endParaRPr lang="es-MX" sz="1400" dirty="0"/>
          </a:p>
        </p:txBody>
      </p:sp>
      <p:sp>
        <p:nvSpPr>
          <p:cNvPr id="43" name="object 55">
            <a:extLst>
              <a:ext uri="{FF2B5EF4-FFF2-40B4-BE49-F238E27FC236}">
                <a16:creationId xmlns:a16="http://schemas.microsoft.com/office/drawing/2014/main" id="{E8707B12-AC5B-42D2-A057-0D091F36F892}"/>
              </a:ext>
            </a:extLst>
          </p:cNvPr>
          <p:cNvSpPr txBox="1"/>
          <p:nvPr/>
        </p:nvSpPr>
        <p:spPr>
          <a:xfrm>
            <a:off x="1530213" y="1683233"/>
            <a:ext cx="7110866" cy="74144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ts val="2500"/>
              </a:lnSpc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Como se resuelve una expresión que contiene operadores de diferentes categorías, por ejemplo: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8 &gt; 9 and 4 + 3 &gt; 5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1742021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-569040" y="2154958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-538585" y="2185439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-386186" y="2345458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1694070" y="970178"/>
            <a:ext cx="6892290" cy="4303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96215" algn="ctr">
              <a:lnSpc>
                <a:spcPts val="2500"/>
              </a:lnSpc>
              <a:spcAft>
                <a:spcPts val="600"/>
              </a:spcAft>
            </a:pPr>
            <a:r>
              <a:rPr lang="es-MX" sz="2000" dirty="0">
                <a:solidFill>
                  <a:schemeClr val="bg1"/>
                </a:solidFill>
                <a:cs typeface="Calibri"/>
              </a:rPr>
              <a:t>Operadores de la misma categoría</a:t>
            </a:r>
            <a:endParaRPr lang="es-MX" sz="2000" dirty="0">
              <a:solidFill>
                <a:schemeClr val="bg1"/>
              </a:solidFill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331724" cy="2636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11</a:t>
            </a:fld>
            <a:endParaRPr sz="1200" dirty="0">
              <a:latin typeface="Calibri"/>
              <a:cs typeface="Calibri"/>
            </a:endParaRPr>
          </a:p>
        </p:txBody>
      </p:sp>
      <p:sp>
        <p:nvSpPr>
          <p:cNvPr id="60" name="object 2">
            <a:extLst>
              <a:ext uri="{FF2B5EF4-FFF2-40B4-BE49-F238E27FC236}">
                <a16:creationId xmlns:a16="http://schemas.microsoft.com/office/drawing/2014/main" id="{3762ADC9-2828-4642-A8B3-E7A7698A65B6}"/>
              </a:ext>
            </a:extLst>
          </p:cNvPr>
          <p:cNvSpPr txBox="1"/>
          <p:nvPr/>
        </p:nvSpPr>
        <p:spPr>
          <a:xfrm>
            <a:off x="2837071" y="276606"/>
            <a:ext cx="6002129" cy="6935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000" spc="-20" dirty="0">
                <a:solidFill>
                  <a:srgbClr val="18BAD4"/>
                </a:solidFill>
                <a:latin typeface="Calibri"/>
                <a:cs typeface="Calibri"/>
              </a:rPr>
              <a:t>Reglas de precedencia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43" name="object 55">
            <a:extLst>
              <a:ext uri="{FF2B5EF4-FFF2-40B4-BE49-F238E27FC236}">
                <a16:creationId xmlns:a16="http://schemas.microsoft.com/office/drawing/2014/main" id="{E8707B12-AC5B-42D2-A057-0D091F36F892}"/>
              </a:ext>
            </a:extLst>
          </p:cNvPr>
          <p:cNvSpPr txBox="1"/>
          <p:nvPr/>
        </p:nvSpPr>
        <p:spPr>
          <a:xfrm>
            <a:off x="1530213" y="1683233"/>
            <a:ext cx="7110866" cy="11689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ts val="2500"/>
              </a:lnSpc>
              <a:spcAft>
                <a:spcPts val="12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Cuando se tienen expresiones con operadores de la misma categoría, se resuelven de izquierda a derecha.</a:t>
            </a:r>
          </a:p>
          <a:p>
            <a:pPr marL="12700" marR="12700" algn="just">
              <a:lnSpc>
                <a:spcPts val="2500"/>
              </a:lnSpc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Por ejemplo: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Calibri"/>
                <a:sym typeface="Trebuchet MS"/>
              </a:rPr>
              <a:t>200 + 500 * 2 + 0.15</a:t>
            </a:r>
          </a:p>
          <a:p>
            <a:pPr marL="12700" marR="12700" algn="just">
              <a:lnSpc>
                <a:spcPts val="2500"/>
              </a:lnSpc>
              <a:spcAft>
                <a:spcPts val="600"/>
              </a:spcAft>
            </a:pPr>
            <a:endParaRPr lang="es-MX" sz="1400" dirty="0"/>
          </a:p>
        </p:txBody>
      </p:sp>
      <p:sp>
        <p:nvSpPr>
          <p:cNvPr id="45" name="Google Shape;395;p13">
            <a:extLst>
              <a:ext uri="{FF2B5EF4-FFF2-40B4-BE49-F238E27FC236}">
                <a16:creationId xmlns:a16="http://schemas.microsoft.com/office/drawing/2014/main" id="{6DF89031-EABA-4BD2-90D8-5873021B2DF8}"/>
              </a:ext>
            </a:extLst>
          </p:cNvPr>
          <p:cNvSpPr/>
          <p:nvPr/>
        </p:nvSpPr>
        <p:spPr>
          <a:xfrm>
            <a:off x="7538017" y="2669421"/>
            <a:ext cx="335279" cy="457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46" name="Google Shape;403;p13">
            <a:extLst>
              <a:ext uri="{FF2B5EF4-FFF2-40B4-BE49-F238E27FC236}">
                <a16:creationId xmlns:a16="http://schemas.microsoft.com/office/drawing/2014/main" id="{AD560767-3018-4C2B-81E8-E5FBA4BC2828}"/>
              </a:ext>
            </a:extLst>
          </p:cNvPr>
          <p:cNvSpPr txBox="1"/>
          <p:nvPr/>
        </p:nvSpPr>
        <p:spPr>
          <a:xfrm>
            <a:off x="2743200" y="3038855"/>
            <a:ext cx="2509866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ea typeface="Trebuchet MS"/>
                <a:cs typeface="Trebuchet MS"/>
                <a:sym typeface="Trebuchet MS"/>
              </a:rPr>
              <a:t>200 + 500 * 2 + 0.15</a:t>
            </a:r>
            <a:endParaRPr b="1" dirty="0">
              <a:solidFill>
                <a:schemeClr val="accent6">
                  <a:lumMod val="75000"/>
                </a:schemeClr>
              </a:solidFill>
              <a:ea typeface="Trebuchet MS"/>
              <a:cs typeface="Trebuchet MS"/>
              <a:sym typeface="Trebuchet MS"/>
            </a:endParaRPr>
          </a:p>
        </p:txBody>
      </p:sp>
      <p:sp>
        <p:nvSpPr>
          <p:cNvPr id="47" name="Google Shape;405;p13">
            <a:extLst>
              <a:ext uri="{FF2B5EF4-FFF2-40B4-BE49-F238E27FC236}">
                <a16:creationId xmlns:a16="http://schemas.microsoft.com/office/drawing/2014/main" id="{6317B14A-90DC-4D51-8419-CFEBB7BDEF3F}"/>
              </a:ext>
            </a:extLst>
          </p:cNvPr>
          <p:cNvSpPr txBox="1"/>
          <p:nvPr/>
        </p:nvSpPr>
        <p:spPr>
          <a:xfrm>
            <a:off x="2743200" y="3350540"/>
            <a:ext cx="2243474" cy="71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ea typeface="Trebuchet MS"/>
                <a:cs typeface="Trebuchet MS"/>
                <a:sym typeface="Trebuchet MS"/>
              </a:rPr>
              <a:t>200 + 1000 + 0.15</a:t>
            </a:r>
            <a:endParaRPr b="1" dirty="0">
              <a:solidFill>
                <a:schemeClr val="accent6">
                  <a:lumMod val="75000"/>
                </a:schemeClr>
              </a:solidFill>
              <a:ea typeface="Trebuchet MS"/>
              <a:cs typeface="Trebuchet MS"/>
              <a:sym typeface="Trebuchet MS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ea typeface="Trebuchet MS"/>
                <a:cs typeface="Trebuchet MS"/>
                <a:sym typeface="Trebuchet MS"/>
              </a:rPr>
              <a:t>1200 + 0.15</a:t>
            </a:r>
            <a:endParaRPr b="1" dirty="0">
              <a:solidFill>
                <a:schemeClr val="accent6">
                  <a:lumMod val="75000"/>
                </a:schemeClr>
              </a:solidFill>
              <a:ea typeface="Trebuchet MS"/>
              <a:cs typeface="Trebuchet MS"/>
              <a:sym typeface="Trebuchet MS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ea typeface="Trebuchet MS"/>
                <a:cs typeface="Trebuchet MS"/>
                <a:sym typeface="Trebuchet MS"/>
              </a:rPr>
              <a:t>1200.15</a:t>
            </a:r>
            <a:endParaRPr b="1" dirty="0">
              <a:solidFill>
                <a:schemeClr val="accent6">
                  <a:lumMod val="75000"/>
                </a:schemeClr>
              </a:solidFill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9301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-569040" y="2154958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-538585" y="2185439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-386186" y="2345458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1694070" y="970178"/>
            <a:ext cx="6892290" cy="4303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96215" algn="ctr">
              <a:lnSpc>
                <a:spcPts val="2500"/>
              </a:lnSpc>
              <a:spcAft>
                <a:spcPts val="600"/>
              </a:spcAft>
            </a:pPr>
            <a:r>
              <a:rPr lang="es-MX" sz="2000" dirty="0">
                <a:solidFill>
                  <a:schemeClr val="bg1"/>
                </a:solidFill>
                <a:cs typeface="Calibri"/>
              </a:rPr>
              <a:t>Operadores con paréntesis</a:t>
            </a:r>
            <a:endParaRPr lang="es-MX" sz="2000" dirty="0">
              <a:solidFill>
                <a:schemeClr val="bg1"/>
              </a:solidFill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331724" cy="2636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12</a:t>
            </a:fld>
            <a:endParaRPr sz="1200" dirty="0">
              <a:latin typeface="Calibri"/>
              <a:cs typeface="Calibri"/>
            </a:endParaRPr>
          </a:p>
        </p:txBody>
      </p:sp>
      <p:sp>
        <p:nvSpPr>
          <p:cNvPr id="60" name="object 2">
            <a:extLst>
              <a:ext uri="{FF2B5EF4-FFF2-40B4-BE49-F238E27FC236}">
                <a16:creationId xmlns:a16="http://schemas.microsoft.com/office/drawing/2014/main" id="{3762ADC9-2828-4642-A8B3-E7A7698A65B6}"/>
              </a:ext>
            </a:extLst>
          </p:cNvPr>
          <p:cNvSpPr txBox="1"/>
          <p:nvPr/>
        </p:nvSpPr>
        <p:spPr>
          <a:xfrm>
            <a:off x="2837071" y="276606"/>
            <a:ext cx="6002129" cy="6935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000" spc="-20" dirty="0">
                <a:solidFill>
                  <a:srgbClr val="18BAD4"/>
                </a:solidFill>
                <a:latin typeface="Calibri"/>
                <a:cs typeface="Calibri"/>
              </a:rPr>
              <a:t>Reglas de precedencia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43" name="object 55">
            <a:extLst>
              <a:ext uri="{FF2B5EF4-FFF2-40B4-BE49-F238E27FC236}">
                <a16:creationId xmlns:a16="http://schemas.microsoft.com/office/drawing/2014/main" id="{E8707B12-AC5B-42D2-A057-0D091F36F892}"/>
              </a:ext>
            </a:extLst>
          </p:cNvPr>
          <p:cNvSpPr txBox="1"/>
          <p:nvPr/>
        </p:nvSpPr>
        <p:spPr>
          <a:xfrm>
            <a:off x="1886710" y="1487827"/>
            <a:ext cx="6812281" cy="176929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ts val="2500"/>
              </a:lnSpc>
              <a:spcAft>
                <a:spcPts val="12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Los paréntesis están por encima de cualquier tipo de operador, obligando a resolver primeramente lo que se encuentra dentro de ellos, respetando las reglas anteriores, y en caso de haber varias expresiones entre paréntesis, éstos se irán resolviendo de izquierda a derecha.</a:t>
            </a:r>
          </a:p>
          <a:p>
            <a:pPr marL="12700" marR="12700" algn="just">
              <a:lnSpc>
                <a:spcPts val="2500"/>
              </a:lnSpc>
              <a:spcAft>
                <a:spcPts val="12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Por ejemplo: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Calibri"/>
                <a:sym typeface="Trebuchet MS"/>
              </a:rPr>
              <a:t>2 * (5 - 2) + (4 + 2) / 2 == 9</a:t>
            </a:r>
          </a:p>
          <a:p>
            <a:pPr marL="12700" marR="12700" algn="just">
              <a:lnSpc>
                <a:spcPts val="2500"/>
              </a:lnSpc>
              <a:spcAft>
                <a:spcPts val="1200"/>
              </a:spcAft>
            </a:pPr>
            <a:endParaRPr lang="en-US" b="1" dirty="0">
              <a:solidFill>
                <a:schemeClr val="accent6">
                  <a:lumMod val="75000"/>
                </a:schemeClr>
              </a:solidFill>
              <a:cs typeface="Calibri"/>
              <a:sym typeface="Trebuchet MS"/>
            </a:endParaRPr>
          </a:p>
          <a:p>
            <a:pPr marL="12700" marR="12700" algn="just">
              <a:lnSpc>
                <a:spcPts val="2500"/>
              </a:lnSpc>
              <a:spcAft>
                <a:spcPts val="1200"/>
              </a:spcAft>
            </a:pPr>
            <a:endParaRPr lang="es-MX" sz="1400" dirty="0"/>
          </a:p>
        </p:txBody>
      </p:sp>
      <p:sp>
        <p:nvSpPr>
          <p:cNvPr id="45" name="Google Shape;395;p13">
            <a:extLst>
              <a:ext uri="{FF2B5EF4-FFF2-40B4-BE49-F238E27FC236}">
                <a16:creationId xmlns:a16="http://schemas.microsoft.com/office/drawing/2014/main" id="{6DF89031-EABA-4BD2-90D8-5873021B2DF8}"/>
              </a:ext>
            </a:extLst>
          </p:cNvPr>
          <p:cNvSpPr/>
          <p:nvPr/>
        </p:nvSpPr>
        <p:spPr>
          <a:xfrm>
            <a:off x="7538017" y="2669421"/>
            <a:ext cx="335279" cy="457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ED67B9E4-ADD9-4239-9CDD-2A77C8C8B87E}"/>
              </a:ext>
            </a:extLst>
          </p:cNvPr>
          <p:cNvSpPr/>
          <p:nvPr/>
        </p:nvSpPr>
        <p:spPr>
          <a:xfrm>
            <a:off x="2825758" y="3181350"/>
            <a:ext cx="3422641" cy="1561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>
              <a:lnSpc>
                <a:spcPct val="107000"/>
              </a:lnSpc>
              <a:spcAft>
                <a:spcPts val="0"/>
              </a:spcAft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 * (3) + (4 + 2) / 2 == 9</a:t>
            </a:r>
          </a:p>
          <a:p>
            <a:pPr indent="228600">
              <a:lnSpc>
                <a:spcPct val="107000"/>
              </a:lnSpc>
              <a:spcAft>
                <a:spcPts val="0"/>
              </a:spcAft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 * (3) + (6) / 2 == 9</a:t>
            </a:r>
          </a:p>
          <a:p>
            <a:pPr indent="228600">
              <a:lnSpc>
                <a:spcPct val="107000"/>
              </a:lnSpc>
              <a:spcAft>
                <a:spcPts val="0"/>
              </a:spcAft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6 + 3 == 9</a:t>
            </a:r>
          </a:p>
          <a:p>
            <a:pPr indent="228600">
              <a:lnSpc>
                <a:spcPct val="107000"/>
              </a:lnSpc>
              <a:spcAft>
                <a:spcPts val="0"/>
              </a:spcAft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9 == 9</a:t>
            </a:r>
          </a:p>
          <a:p>
            <a:pPr indent="228600">
              <a:lnSpc>
                <a:spcPct val="107000"/>
              </a:lnSpc>
              <a:spcAft>
                <a:spcPts val="0"/>
              </a:spcAft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endParaRPr lang="es-MX" b="1" dirty="0">
              <a:solidFill>
                <a:schemeClr val="accent6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638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730758" y="261776"/>
            <a:ext cx="8289796" cy="105923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80539">
              <a:lnSpc>
                <a:spcPct val="100000"/>
              </a:lnSpc>
              <a:tabLst>
                <a:tab pos="7696834" algn="l"/>
              </a:tabLst>
            </a:pPr>
            <a:r>
              <a:rPr lang="es-MX" sz="3200" dirty="0">
                <a:solidFill>
                  <a:srgbClr val="18BAD4"/>
                </a:solidFill>
                <a:latin typeface="Calibri"/>
                <a:cs typeface="Calibri"/>
              </a:rPr>
              <a:t>¿Cuál es el resultado de las siguientes expresiones?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xfrm>
            <a:off x="79755" y="4869179"/>
            <a:ext cx="388873" cy="1859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13</a:t>
            </a:fld>
            <a:endParaRPr sz="1200" dirty="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463041" y="1593028"/>
            <a:ext cx="7724522" cy="184970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+mj-lt"/>
              <a:buAutoNum type="arabicPeriod"/>
              <a:tabLst>
                <a:tab pos="329565" algn="l"/>
              </a:tabLst>
            </a:pPr>
            <a:r>
              <a:rPr b="1" spc="0" dirty="0">
                <a:solidFill>
                  <a:srgbClr val="C5DAEB"/>
                </a:solidFill>
                <a:cs typeface="Calibri"/>
              </a:rPr>
              <a:t>5*6*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(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1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6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0</a:t>
            </a:r>
            <a:r>
              <a:rPr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5" dirty="0">
                <a:solidFill>
                  <a:srgbClr val="C5DAEB"/>
                </a:solidFill>
                <a:cs typeface="Calibri"/>
              </a:rPr>
              <a:t>/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2**3)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5" dirty="0">
                <a:solidFill>
                  <a:srgbClr val="C5DAEB"/>
                </a:solidFill>
                <a:cs typeface="Calibri"/>
              </a:rPr>
              <a:t>%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 5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*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15 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-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10</a:t>
            </a:r>
            <a:endParaRPr b="1" dirty="0">
              <a:cs typeface="Calibri"/>
            </a:endParaRPr>
          </a:p>
          <a:p>
            <a:pPr marL="342900" indent="-342900">
              <a:lnSpc>
                <a:spcPts val="600"/>
              </a:lnSpc>
              <a:buFont typeface="+mj-lt"/>
              <a:buAutoNum type="arabicPeriod"/>
            </a:pPr>
            <a:endParaRPr b="1" dirty="0"/>
          </a:p>
          <a:p>
            <a:pPr marL="354965" marR="374015" indent="-342900">
              <a:lnSpc>
                <a:spcPct val="100000"/>
              </a:lnSpc>
              <a:buFont typeface="+mj-lt"/>
              <a:buAutoNum type="arabicPeriod"/>
              <a:tabLst>
                <a:tab pos="329565" algn="l"/>
              </a:tabLst>
            </a:pPr>
            <a:r>
              <a:rPr b="1" spc="0" dirty="0">
                <a:solidFill>
                  <a:srgbClr val="C5DAEB"/>
                </a:solidFill>
                <a:cs typeface="Calibri"/>
              </a:rPr>
              <a:t>(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(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1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5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80</a:t>
            </a:r>
            <a:r>
              <a:rPr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5" dirty="0">
                <a:solidFill>
                  <a:srgbClr val="C5DAEB"/>
                </a:solidFill>
                <a:cs typeface="Calibri"/>
              </a:rPr>
              <a:t>%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6 *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2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** 7)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&gt; (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7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+8*3**4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)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)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a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nd (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(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1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5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*2)=</a:t>
            </a:r>
            <a:r>
              <a:rPr lang="es-MX" b="1" spc="0" dirty="0">
                <a:solidFill>
                  <a:srgbClr val="C5DAEB"/>
                </a:solidFill>
                <a:cs typeface="Calibri"/>
              </a:rPr>
              <a:t>=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(60*2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/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4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))</a:t>
            </a:r>
            <a:endParaRPr b="1" dirty="0">
              <a:cs typeface="Calibri"/>
            </a:endParaRPr>
          </a:p>
          <a:p>
            <a:pPr marL="342900" indent="-342900">
              <a:lnSpc>
                <a:spcPts val="600"/>
              </a:lnSpc>
              <a:spcBef>
                <a:spcPts val="2"/>
              </a:spcBef>
              <a:buFont typeface="+mj-lt"/>
              <a:buAutoNum type="arabicPeriod"/>
            </a:pPr>
            <a:endParaRPr b="1" dirty="0"/>
          </a:p>
          <a:p>
            <a:pPr marL="355600" indent="-342900">
              <a:lnSpc>
                <a:spcPct val="100000"/>
              </a:lnSpc>
              <a:buFont typeface="+mj-lt"/>
              <a:buAutoNum type="arabicPeriod"/>
              <a:tabLst>
                <a:tab pos="329565" algn="l"/>
              </a:tabLst>
            </a:pPr>
            <a:r>
              <a:rPr b="1" spc="0" dirty="0">
                <a:solidFill>
                  <a:srgbClr val="C5DAEB"/>
                </a:solidFill>
                <a:cs typeface="Calibri"/>
              </a:rPr>
              <a:t>(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1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5&gt;=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3 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*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*</a:t>
            </a:r>
            <a:r>
              <a:rPr b="1" spc="1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3)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or </a:t>
            </a:r>
            <a:r>
              <a:rPr lang="es-MX" b="1" spc="0" dirty="0">
                <a:solidFill>
                  <a:srgbClr val="C5DAEB"/>
                </a:solidFill>
                <a:cs typeface="Calibri"/>
              </a:rPr>
              <a:t>n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ot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(43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-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8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* </a:t>
            </a:r>
            <a:r>
              <a:rPr b="1" dirty="0">
                <a:solidFill>
                  <a:srgbClr val="C5DAEB"/>
                </a:solidFill>
                <a:cs typeface="Calibri"/>
              </a:rPr>
              <a:t>2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/</a:t>
            </a:r>
            <a:r>
              <a:rPr b="1" dirty="0">
                <a:solidFill>
                  <a:srgbClr val="C5DAEB"/>
                </a:solidFill>
                <a:cs typeface="Calibri"/>
              </a:rPr>
              <a:t> 4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!=</a:t>
            </a:r>
            <a:r>
              <a:rPr b="1" dirty="0">
                <a:solidFill>
                  <a:srgbClr val="C5DAEB"/>
                </a:solidFill>
                <a:cs typeface="Calibri"/>
              </a:rPr>
              <a:t> 3 * 3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 /</a:t>
            </a:r>
            <a:r>
              <a:rPr b="1" dirty="0">
                <a:solidFill>
                  <a:srgbClr val="C5DAEB"/>
                </a:solidFill>
                <a:cs typeface="Calibri"/>
              </a:rPr>
              <a:t> 3)</a:t>
            </a:r>
          </a:p>
          <a:p>
            <a:pPr marL="342900" indent="-342900">
              <a:lnSpc>
                <a:spcPts val="600"/>
              </a:lnSpc>
              <a:buFont typeface="+mj-lt"/>
              <a:buAutoNum type="arabicPeriod"/>
            </a:pPr>
            <a:endParaRPr b="1" dirty="0"/>
          </a:p>
          <a:p>
            <a:pPr marL="355600" indent="-342900">
              <a:lnSpc>
                <a:spcPct val="100000"/>
              </a:lnSpc>
              <a:buFont typeface="+mj-lt"/>
              <a:buAutoNum type="arabicPeriod"/>
              <a:tabLst>
                <a:tab pos="329565" algn="l"/>
              </a:tabLst>
            </a:pPr>
            <a:r>
              <a:rPr b="1" spc="0" dirty="0">
                <a:solidFill>
                  <a:srgbClr val="C5DAEB"/>
                </a:solidFill>
                <a:cs typeface="Calibri"/>
              </a:rPr>
              <a:t>(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1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2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0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&gt;=7*3</a:t>
            </a:r>
            <a:r>
              <a:rPr b="1" spc="-3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** 2 </a:t>
            </a:r>
            <a:r>
              <a:rPr lang="es-MX" b="1" spc="0" dirty="0">
                <a:solidFill>
                  <a:srgbClr val="C5DAEB"/>
                </a:solidFill>
                <a:cs typeface="Calibri"/>
              </a:rPr>
              <a:t>and</a:t>
            </a:r>
            <a:r>
              <a:rPr b="1" spc="-1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8 &gt;</a:t>
            </a:r>
            <a:r>
              <a:rPr b="1" spc="-1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3 or 15</a:t>
            </a:r>
            <a:r>
              <a:rPr b="1" spc="-1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&gt; 6) </a:t>
            </a:r>
            <a:r>
              <a:rPr lang="es-MX" b="1" spc="0" dirty="0">
                <a:solidFill>
                  <a:srgbClr val="C5DAEB"/>
                </a:solidFill>
                <a:cs typeface="Calibri"/>
              </a:rPr>
              <a:t>and</a:t>
            </a:r>
            <a:r>
              <a:rPr b="1" spc="-3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not</a:t>
            </a:r>
            <a:r>
              <a:rPr lang="es-MX" b="1" spc="0" dirty="0">
                <a:solidFill>
                  <a:srgbClr val="C5DAEB"/>
                </a:solidFill>
                <a:cs typeface="Calibri"/>
              </a:rPr>
              <a:t> </a:t>
            </a:r>
            <a:r>
              <a:rPr b="1" dirty="0">
                <a:solidFill>
                  <a:srgbClr val="C5DAEB"/>
                </a:solidFill>
                <a:cs typeface="Calibri"/>
              </a:rPr>
              <a:t>(7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* 3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&lt;</a:t>
            </a:r>
            <a:r>
              <a:rPr b="1" spc="-1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5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+ 12</a:t>
            </a:r>
            <a:r>
              <a:rPr b="1" spc="-1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* 2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5" dirty="0">
                <a:solidFill>
                  <a:srgbClr val="C5DAEB"/>
                </a:solidFill>
                <a:cs typeface="Calibri"/>
              </a:rPr>
              <a:t>/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3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**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2)</a:t>
            </a:r>
            <a:endParaRPr b="1" dirty="0">
              <a:cs typeface="Calibri"/>
            </a:endParaRPr>
          </a:p>
          <a:p>
            <a:pPr marL="342900" indent="-342900">
              <a:lnSpc>
                <a:spcPts val="600"/>
              </a:lnSpc>
              <a:spcBef>
                <a:spcPts val="2"/>
              </a:spcBef>
              <a:buFont typeface="+mj-lt"/>
              <a:buAutoNum type="arabicPeriod"/>
            </a:pPr>
            <a:endParaRPr b="1" dirty="0"/>
          </a:p>
          <a:p>
            <a:pPr marL="354965" marR="454659" indent="-342900">
              <a:lnSpc>
                <a:spcPct val="100000"/>
              </a:lnSpc>
              <a:buFont typeface="+mj-lt"/>
              <a:buAutoNum type="arabicPeriod"/>
              <a:tabLst>
                <a:tab pos="329565" algn="l"/>
              </a:tabLst>
            </a:pPr>
            <a:r>
              <a:rPr lang="en-US" b="1" dirty="0">
                <a:solidFill>
                  <a:srgbClr val="C5DAEB"/>
                </a:solidFill>
                <a:cs typeface="Calibri"/>
              </a:rPr>
              <a:t>not (70 &gt; 3 and 5 &lt;=10) or (70&gt;=100 and 70&lt;200)</a:t>
            </a:r>
            <a:endParaRPr b="1" dirty="0">
              <a:cs typeface="Calibri"/>
            </a:endParaRP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96D71F3B-6BA2-4E75-AE5C-41127FC6DAAC}"/>
              </a:ext>
            </a:extLst>
          </p:cNvPr>
          <p:cNvSpPr/>
          <p:nvPr/>
        </p:nvSpPr>
        <p:spPr>
          <a:xfrm>
            <a:off x="1386839" y="3638550"/>
            <a:ext cx="55229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dirty="0">
                <a:solidFill>
                  <a:srgbClr val="18BAD4"/>
                </a:solidFill>
                <a:cs typeface="Calibri"/>
              </a:rPr>
              <a:t>Comprueba tus resultados en el Sh</a:t>
            </a:r>
            <a:r>
              <a:rPr lang="es-MX" sz="2000" spc="-10" dirty="0">
                <a:solidFill>
                  <a:srgbClr val="18BAD4"/>
                </a:solidFill>
                <a:cs typeface="Calibri"/>
              </a:rPr>
              <a:t>e</a:t>
            </a:r>
            <a:r>
              <a:rPr lang="es-MX" sz="2000" dirty="0">
                <a:solidFill>
                  <a:srgbClr val="18BAD4"/>
                </a:solidFill>
                <a:cs typeface="Calibri"/>
              </a:rPr>
              <a:t>l</a:t>
            </a:r>
            <a:r>
              <a:rPr lang="es-MX" sz="2000" spc="-10" dirty="0">
                <a:solidFill>
                  <a:srgbClr val="18BAD4"/>
                </a:solidFill>
                <a:cs typeface="Calibri"/>
              </a:rPr>
              <a:t>l de Thonny.</a:t>
            </a:r>
            <a:endParaRPr lang="es-MX" sz="2000" dirty="0"/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1EE308D3-0F3C-4147-B933-F46B63E43BC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4056806"/>
            <a:ext cx="855044" cy="855044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2176227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09827" y="67665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232150" y="1139570"/>
            <a:ext cx="3056890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0" dirty="0">
                <a:solidFill>
                  <a:srgbClr val="18BAD4"/>
                </a:solidFill>
                <a:latin typeface="Calibri"/>
                <a:cs typeface="Calibri"/>
              </a:rPr>
              <a:t>Gracias</a:t>
            </a:r>
            <a:endParaRPr sz="8000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1055" y="121310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5" y="4869178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14</a:t>
            </a:fld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19728" y="3977640"/>
            <a:ext cx="1303020" cy="1127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691128" y="36576"/>
            <a:ext cx="1761744" cy="1525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811017" y="0"/>
            <a:ext cx="1110995" cy="790193"/>
          </a:xfrm>
          <a:custGeom>
            <a:avLst/>
            <a:gdLst/>
            <a:ahLst/>
            <a:cxnLst/>
            <a:rect l="l" t="t" r="r" b="b"/>
            <a:pathLst>
              <a:path w="1110996" h="790193">
                <a:moveTo>
                  <a:pt x="0" y="309371"/>
                </a:moveTo>
                <a:lnTo>
                  <a:pt x="275717" y="790193"/>
                </a:lnTo>
                <a:lnTo>
                  <a:pt x="835279" y="790193"/>
                </a:lnTo>
                <a:lnTo>
                  <a:pt x="1110995" y="309371"/>
                </a:lnTo>
                <a:lnTo>
                  <a:pt x="933593" y="0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2811017" y="0"/>
            <a:ext cx="177402" cy="309371"/>
          </a:xfrm>
          <a:custGeom>
            <a:avLst/>
            <a:gdLst/>
            <a:ahLst/>
            <a:cxnLst/>
            <a:rect l="l" t="t" r="r" b="b"/>
            <a:pathLst>
              <a:path w="177402" h="309371">
                <a:moveTo>
                  <a:pt x="177402" y="0"/>
                </a:moveTo>
                <a:lnTo>
                  <a:pt x="0" y="309371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602735" y="1359408"/>
            <a:ext cx="493775" cy="428243"/>
          </a:xfrm>
          <a:custGeom>
            <a:avLst/>
            <a:gdLst/>
            <a:ahLst/>
            <a:cxnLst/>
            <a:rect l="l" t="t" r="r" b="b"/>
            <a:pathLst>
              <a:path w="493775" h="428243">
                <a:moveTo>
                  <a:pt x="370966" y="0"/>
                </a:moveTo>
                <a:lnTo>
                  <a:pt x="122809" y="0"/>
                </a:lnTo>
                <a:lnTo>
                  <a:pt x="0" y="214121"/>
                </a:lnTo>
                <a:lnTo>
                  <a:pt x="122809" y="428243"/>
                </a:lnTo>
                <a:lnTo>
                  <a:pt x="370966" y="428243"/>
                </a:lnTo>
                <a:lnTo>
                  <a:pt x="493775" y="214121"/>
                </a:lnTo>
                <a:lnTo>
                  <a:pt x="37096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5279135" y="854963"/>
            <a:ext cx="944879" cy="818388"/>
          </a:xfrm>
          <a:custGeom>
            <a:avLst/>
            <a:gdLst/>
            <a:ahLst/>
            <a:cxnLst/>
            <a:rect l="l" t="t" r="r" b="b"/>
            <a:pathLst>
              <a:path w="944879" h="818388">
                <a:moveTo>
                  <a:pt x="0" y="409194"/>
                </a:moveTo>
                <a:lnTo>
                  <a:pt x="234696" y="818388"/>
                </a:lnTo>
                <a:lnTo>
                  <a:pt x="710184" y="818388"/>
                </a:lnTo>
                <a:lnTo>
                  <a:pt x="944879" y="409194"/>
                </a:lnTo>
                <a:lnTo>
                  <a:pt x="710184" y="0"/>
                </a:lnTo>
                <a:lnTo>
                  <a:pt x="234696" y="0"/>
                </a:lnTo>
                <a:lnTo>
                  <a:pt x="0" y="409194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5366003" y="352043"/>
            <a:ext cx="493775" cy="426719"/>
          </a:xfrm>
          <a:custGeom>
            <a:avLst/>
            <a:gdLst/>
            <a:ahLst/>
            <a:cxnLst/>
            <a:rect l="l" t="t" r="r" b="b"/>
            <a:pathLst>
              <a:path w="493775" h="426719">
                <a:moveTo>
                  <a:pt x="371348" y="0"/>
                </a:moveTo>
                <a:lnTo>
                  <a:pt x="122428" y="0"/>
                </a:lnTo>
                <a:lnTo>
                  <a:pt x="0" y="213359"/>
                </a:lnTo>
                <a:lnTo>
                  <a:pt x="122428" y="426719"/>
                </a:lnTo>
                <a:lnTo>
                  <a:pt x="371348" y="426719"/>
                </a:lnTo>
                <a:lnTo>
                  <a:pt x="493775" y="213359"/>
                </a:lnTo>
                <a:lnTo>
                  <a:pt x="37134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5548884" y="1171955"/>
            <a:ext cx="94487" cy="211836"/>
          </a:xfrm>
          <a:custGeom>
            <a:avLst/>
            <a:gdLst/>
            <a:ahLst/>
            <a:cxnLst/>
            <a:rect l="l" t="t" r="r" b="b"/>
            <a:pathLst>
              <a:path w="94487" h="211836">
                <a:moveTo>
                  <a:pt x="94487" y="0"/>
                </a:moveTo>
                <a:lnTo>
                  <a:pt x="0" y="0"/>
                </a:lnTo>
                <a:lnTo>
                  <a:pt x="0" y="211836"/>
                </a:lnTo>
                <a:lnTo>
                  <a:pt x="94487" y="211836"/>
                </a:lnTo>
                <a:lnTo>
                  <a:pt x="94487" y="58166"/>
                </a:lnTo>
                <a:lnTo>
                  <a:pt x="58038" y="58166"/>
                </a:lnTo>
                <a:lnTo>
                  <a:pt x="54610" y="57531"/>
                </a:lnTo>
                <a:lnTo>
                  <a:pt x="41020" y="41021"/>
                </a:lnTo>
                <a:lnTo>
                  <a:pt x="41655" y="37592"/>
                </a:lnTo>
                <a:lnTo>
                  <a:pt x="58038" y="24130"/>
                </a:lnTo>
                <a:lnTo>
                  <a:pt x="94487" y="24130"/>
                </a:lnTo>
                <a:lnTo>
                  <a:pt x="94487" y="0"/>
                </a:lnTo>
                <a:close/>
              </a:path>
              <a:path w="94487" h="211836">
                <a:moveTo>
                  <a:pt x="94487" y="24130"/>
                </a:moveTo>
                <a:lnTo>
                  <a:pt x="58038" y="24130"/>
                </a:lnTo>
                <a:lnTo>
                  <a:pt x="61594" y="24638"/>
                </a:lnTo>
                <a:lnTo>
                  <a:pt x="64515" y="25781"/>
                </a:lnTo>
                <a:lnTo>
                  <a:pt x="75183" y="41021"/>
                </a:lnTo>
                <a:lnTo>
                  <a:pt x="74549" y="44577"/>
                </a:lnTo>
                <a:lnTo>
                  <a:pt x="58038" y="58166"/>
                </a:lnTo>
                <a:lnTo>
                  <a:pt x="94487" y="58166"/>
                </a:lnTo>
                <a:lnTo>
                  <a:pt x="94487" y="2413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5658611" y="1030224"/>
            <a:ext cx="295655" cy="373379"/>
          </a:xfrm>
          <a:custGeom>
            <a:avLst/>
            <a:gdLst/>
            <a:ahLst/>
            <a:cxnLst/>
            <a:rect l="l" t="t" r="r" b="b"/>
            <a:pathLst>
              <a:path w="295655" h="373379">
                <a:moveTo>
                  <a:pt x="152273" y="0"/>
                </a:moveTo>
                <a:lnTo>
                  <a:pt x="119887" y="35178"/>
                </a:lnTo>
                <a:lnTo>
                  <a:pt x="115188" y="48767"/>
                </a:lnTo>
                <a:lnTo>
                  <a:pt x="97027" y="88646"/>
                </a:lnTo>
                <a:lnTo>
                  <a:pt x="60578" y="126237"/>
                </a:lnTo>
                <a:lnTo>
                  <a:pt x="34671" y="149733"/>
                </a:lnTo>
                <a:lnTo>
                  <a:pt x="0" y="149733"/>
                </a:lnTo>
                <a:lnTo>
                  <a:pt x="0" y="322834"/>
                </a:lnTo>
                <a:lnTo>
                  <a:pt x="36449" y="322834"/>
                </a:lnTo>
                <a:lnTo>
                  <a:pt x="48260" y="328802"/>
                </a:lnTo>
                <a:lnTo>
                  <a:pt x="64642" y="335788"/>
                </a:lnTo>
                <a:lnTo>
                  <a:pt x="109347" y="352805"/>
                </a:lnTo>
                <a:lnTo>
                  <a:pt x="147574" y="363981"/>
                </a:lnTo>
                <a:lnTo>
                  <a:pt x="185165" y="371601"/>
                </a:lnTo>
                <a:lnTo>
                  <a:pt x="207517" y="373379"/>
                </a:lnTo>
                <a:lnTo>
                  <a:pt x="226313" y="373379"/>
                </a:lnTo>
                <a:lnTo>
                  <a:pt x="263905" y="365125"/>
                </a:lnTo>
                <a:lnTo>
                  <a:pt x="270383" y="340487"/>
                </a:lnTo>
                <a:lnTo>
                  <a:pt x="269748" y="336423"/>
                </a:lnTo>
                <a:lnTo>
                  <a:pt x="268604" y="332866"/>
                </a:lnTo>
                <a:lnTo>
                  <a:pt x="266191" y="329311"/>
                </a:lnTo>
                <a:lnTo>
                  <a:pt x="262763" y="326389"/>
                </a:lnTo>
                <a:lnTo>
                  <a:pt x="265684" y="325881"/>
                </a:lnTo>
                <a:lnTo>
                  <a:pt x="268604" y="324612"/>
                </a:lnTo>
                <a:lnTo>
                  <a:pt x="271525" y="323468"/>
                </a:lnTo>
                <a:lnTo>
                  <a:pt x="273938" y="321183"/>
                </a:lnTo>
                <a:lnTo>
                  <a:pt x="280924" y="288289"/>
                </a:lnTo>
                <a:lnTo>
                  <a:pt x="280924" y="282955"/>
                </a:lnTo>
                <a:lnTo>
                  <a:pt x="280415" y="280035"/>
                </a:lnTo>
                <a:lnTo>
                  <a:pt x="279146" y="277749"/>
                </a:lnTo>
                <a:lnTo>
                  <a:pt x="276225" y="273558"/>
                </a:lnTo>
                <a:lnTo>
                  <a:pt x="272668" y="270001"/>
                </a:lnTo>
                <a:lnTo>
                  <a:pt x="275716" y="269493"/>
                </a:lnTo>
                <a:lnTo>
                  <a:pt x="289178" y="232537"/>
                </a:lnTo>
                <a:lnTo>
                  <a:pt x="289178" y="226567"/>
                </a:lnTo>
                <a:lnTo>
                  <a:pt x="288543" y="223647"/>
                </a:lnTo>
                <a:lnTo>
                  <a:pt x="287400" y="221361"/>
                </a:lnTo>
                <a:lnTo>
                  <a:pt x="286258" y="218948"/>
                </a:lnTo>
                <a:lnTo>
                  <a:pt x="284479" y="217170"/>
                </a:lnTo>
                <a:lnTo>
                  <a:pt x="282701" y="215518"/>
                </a:lnTo>
                <a:lnTo>
                  <a:pt x="280415" y="213740"/>
                </a:lnTo>
                <a:lnTo>
                  <a:pt x="282701" y="213105"/>
                </a:lnTo>
                <a:lnTo>
                  <a:pt x="295655" y="176149"/>
                </a:lnTo>
                <a:lnTo>
                  <a:pt x="295021" y="173227"/>
                </a:lnTo>
                <a:lnTo>
                  <a:pt x="294513" y="170306"/>
                </a:lnTo>
                <a:lnTo>
                  <a:pt x="293242" y="167893"/>
                </a:lnTo>
                <a:lnTo>
                  <a:pt x="292100" y="165608"/>
                </a:lnTo>
                <a:lnTo>
                  <a:pt x="290322" y="163195"/>
                </a:lnTo>
                <a:lnTo>
                  <a:pt x="237998" y="147320"/>
                </a:lnTo>
                <a:lnTo>
                  <a:pt x="152273" y="141477"/>
                </a:lnTo>
                <a:lnTo>
                  <a:pt x="156337" y="134492"/>
                </a:lnTo>
                <a:lnTo>
                  <a:pt x="159892" y="126237"/>
                </a:lnTo>
                <a:lnTo>
                  <a:pt x="163449" y="117475"/>
                </a:lnTo>
                <a:lnTo>
                  <a:pt x="165735" y="108076"/>
                </a:lnTo>
                <a:lnTo>
                  <a:pt x="168148" y="98678"/>
                </a:lnTo>
                <a:lnTo>
                  <a:pt x="170434" y="88646"/>
                </a:lnTo>
                <a:lnTo>
                  <a:pt x="172847" y="69341"/>
                </a:lnTo>
                <a:lnTo>
                  <a:pt x="174625" y="51688"/>
                </a:lnTo>
                <a:lnTo>
                  <a:pt x="175767" y="36956"/>
                </a:lnTo>
                <a:lnTo>
                  <a:pt x="175767" y="19430"/>
                </a:lnTo>
                <a:lnTo>
                  <a:pt x="156972" y="635"/>
                </a:lnTo>
                <a:lnTo>
                  <a:pt x="152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253740" y="112776"/>
            <a:ext cx="224027" cy="390144"/>
          </a:xfrm>
          <a:custGeom>
            <a:avLst/>
            <a:gdLst/>
            <a:ahLst/>
            <a:cxnLst/>
            <a:rect l="l" t="t" r="r" b="b"/>
            <a:pathLst>
              <a:path w="224027" h="390144">
                <a:moveTo>
                  <a:pt x="199644" y="0"/>
                </a:moveTo>
                <a:lnTo>
                  <a:pt x="24384" y="0"/>
                </a:lnTo>
                <a:lnTo>
                  <a:pt x="19304" y="508"/>
                </a:lnTo>
                <a:lnTo>
                  <a:pt x="0" y="365633"/>
                </a:lnTo>
                <a:lnTo>
                  <a:pt x="508" y="370713"/>
                </a:lnTo>
                <a:lnTo>
                  <a:pt x="24384" y="390144"/>
                </a:lnTo>
                <a:lnTo>
                  <a:pt x="199644" y="390144"/>
                </a:lnTo>
                <a:lnTo>
                  <a:pt x="223621" y="369697"/>
                </a:lnTo>
                <a:lnTo>
                  <a:pt x="112013" y="369697"/>
                </a:lnTo>
                <a:lnTo>
                  <a:pt x="108838" y="369315"/>
                </a:lnTo>
                <a:lnTo>
                  <a:pt x="95885" y="353568"/>
                </a:lnTo>
                <a:lnTo>
                  <a:pt x="96393" y="350265"/>
                </a:lnTo>
                <a:lnTo>
                  <a:pt x="112013" y="337312"/>
                </a:lnTo>
                <a:lnTo>
                  <a:pt x="224027" y="337312"/>
                </a:lnTo>
                <a:lnTo>
                  <a:pt x="224027" y="316991"/>
                </a:lnTo>
                <a:lnTo>
                  <a:pt x="24384" y="316991"/>
                </a:lnTo>
                <a:lnTo>
                  <a:pt x="24384" y="48640"/>
                </a:lnTo>
                <a:lnTo>
                  <a:pt x="224027" y="48640"/>
                </a:lnTo>
                <a:lnTo>
                  <a:pt x="224027" y="29210"/>
                </a:lnTo>
                <a:lnTo>
                  <a:pt x="105156" y="29210"/>
                </a:lnTo>
                <a:lnTo>
                  <a:pt x="102743" y="28701"/>
                </a:lnTo>
                <a:lnTo>
                  <a:pt x="101346" y="27812"/>
                </a:lnTo>
                <a:lnTo>
                  <a:pt x="100075" y="25908"/>
                </a:lnTo>
                <a:lnTo>
                  <a:pt x="99568" y="24129"/>
                </a:lnTo>
                <a:lnTo>
                  <a:pt x="100075" y="21716"/>
                </a:lnTo>
                <a:lnTo>
                  <a:pt x="102743" y="19050"/>
                </a:lnTo>
                <a:lnTo>
                  <a:pt x="105156" y="18541"/>
                </a:lnTo>
                <a:lnTo>
                  <a:pt x="223248" y="18541"/>
                </a:lnTo>
                <a:lnTo>
                  <a:pt x="222123" y="14859"/>
                </a:lnTo>
                <a:lnTo>
                  <a:pt x="204724" y="508"/>
                </a:lnTo>
                <a:lnTo>
                  <a:pt x="199644" y="0"/>
                </a:lnTo>
                <a:close/>
              </a:path>
              <a:path w="224027" h="390144">
                <a:moveTo>
                  <a:pt x="224027" y="337312"/>
                </a:moveTo>
                <a:lnTo>
                  <a:pt x="112013" y="337312"/>
                </a:lnTo>
                <a:lnTo>
                  <a:pt x="115188" y="337820"/>
                </a:lnTo>
                <a:lnTo>
                  <a:pt x="118490" y="338709"/>
                </a:lnTo>
                <a:lnTo>
                  <a:pt x="128143" y="353568"/>
                </a:lnTo>
                <a:lnTo>
                  <a:pt x="127635" y="356743"/>
                </a:lnTo>
                <a:lnTo>
                  <a:pt x="112013" y="369697"/>
                </a:lnTo>
                <a:lnTo>
                  <a:pt x="223621" y="369697"/>
                </a:lnTo>
                <a:lnTo>
                  <a:pt x="223900" y="366902"/>
                </a:lnTo>
                <a:lnTo>
                  <a:pt x="224027" y="337312"/>
                </a:lnTo>
                <a:close/>
              </a:path>
              <a:path w="224027" h="390144">
                <a:moveTo>
                  <a:pt x="224027" y="48640"/>
                </a:moveTo>
                <a:lnTo>
                  <a:pt x="199644" y="48640"/>
                </a:lnTo>
                <a:lnTo>
                  <a:pt x="199644" y="316991"/>
                </a:lnTo>
                <a:lnTo>
                  <a:pt x="224027" y="316991"/>
                </a:lnTo>
                <a:lnTo>
                  <a:pt x="224027" y="48640"/>
                </a:lnTo>
                <a:close/>
              </a:path>
              <a:path w="224027" h="390144">
                <a:moveTo>
                  <a:pt x="223248" y="18541"/>
                </a:moveTo>
                <a:lnTo>
                  <a:pt x="118872" y="18541"/>
                </a:lnTo>
                <a:lnTo>
                  <a:pt x="121285" y="19050"/>
                </a:lnTo>
                <a:lnTo>
                  <a:pt x="123951" y="21716"/>
                </a:lnTo>
                <a:lnTo>
                  <a:pt x="124460" y="24129"/>
                </a:lnTo>
                <a:lnTo>
                  <a:pt x="123951" y="25908"/>
                </a:lnTo>
                <a:lnTo>
                  <a:pt x="122682" y="27812"/>
                </a:lnTo>
                <a:lnTo>
                  <a:pt x="121285" y="28701"/>
                </a:lnTo>
                <a:lnTo>
                  <a:pt x="118872" y="29210"/>
                </a:lnTo>
                <a:lnTo>
                  <a:pt x="224027" y="29210"/>
                </a:lnTo>
                <a:lnTo>
                  <a:pt x="223989" y="24129"/>
                </a:lnTo>
                <a:lnTo>
                  <a:pt x="223520" y="19431"/>
                </a:lnTo>
                <a:lnTo>
                  <a:pt x="223248" y="18541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495800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4495800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4495800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83" y="17145"/>
                </a:lnTo>
                <a:lnTo>
                  <a:pt x="7238" y="21590"/>
                </a:lnTo>
                <a:lnTo>
                  <a:pt x="12700" y="24384"/>
                </a:lnTo>
                <a:lnTo>
                  <a:pt x="69850" y="43307"/>
                </a:lnTo>
                <a:lnTo>
                  <a:pt x="76200" y="44196"/>
                </a:lnTo>
                <a:lnTo>
                  <a:pt x="82550" y="43307"/>
                </a:lnTo>
                <a:lnTo>
                  <a:pt x="139700" y="24384"/>
                </a:lnTo>
                <a:lnTo>
                  <a:pt x="145161" y="21590"/>
                </a:lnTo>
                <a:lnTo>
                  <a:pt x="148716" y="17145"/>
                </a:lnTo>
                <a:lnTo>
                  <a:pt x="151511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4479035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248412"/>
                </a:moveTo>
                <a:lnTo>
                  <a:pt x="22098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379976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7" y="458724"/>
                </a:moveTo>
                <a:lnTo>
                  <a:pt x="273050" y="438658"/>
                </a:lnTo>
                <a:lnTo>
                  <a:pt x="279400" y="419608"/>
                </a:lnTo>
                <a:lnTo>
                  <a:pt x="303911" y="369697"/>
                </a:lnTo>
                <a:lnTo>
                  <a:pt x="333121" y="325120"/>
                </a:lnTo>
                <a:lnTo>
                  <a:pt x="343153" y="310641"/>
                </a:lnTo>
                <a:lnTo>
                  <a:pt x="352171" y="296163"/>
                </a:lnTo>
                <a:lnTo>
                  <a:pt x="374903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5" y="152653"/>
                </a:lnTo>
                <a:lnTo>
                  <a:pt x="360425" y="99949"/>
                </a:lnTo>
                <a:lnTo>
                  <a:pt x="327660" y="56387"/>
                </a:lnTo>
                <a:lnTo>
                  <a:pt x="282956" y="23622"/>
                </a:lnTo>
                <a:lnTo>
                  <a:pt x="230250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48" y="15493"/>
                </a:lnTo>
                <a:lnTo>
                  <a:pt x="70103" y="43687"/>
                </a:lnTo>
                <a:lnTo>
                  <a:pt x="32765" y="84454"/>
                </a:lnTo>
                <a:lnTo>
                  <a:pt x="9144" y="134492"/>
                </a:lnTo>
                <a:lnTo>
                  <a:pt x="0" y="191642"/>
                </a:lnTo>
                <a:lnTo>
                  <a:pt x="888" y="201675"/>
                </a:lnTo>
                <a:lnTo>
                  <a:pt x="1777" y="211709"/>
                </a:lnTo>
                <a:lnTo>
                  <a:pt x="4572" y="230759"/>
                </a:lnTo>
                <a:lnTo>
                  <a:pt x="23622" y="281559"/>
                </a:lnTo>
                <a:lnTo>
                  <a:pt x="50926" y="325120"/>
                </a:lnTo>
                <a:lnTo>
                  <a:pt x="70993" y="354202"/>
                </a:lnTo>
                <a:lnTo>
                  <a:pt x="97409" y="401447"/>
                </a:lnTo>
                <a:lnTo>
                  <a:pt x="110998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611623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0"/>
                </a:moveTo>
                <a:lnTo>
                  <a:pt x="31241" y="106045"/>
                </a:lnTo>
                <a:lnTo>
                  <a:pt x="0" y="248412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4504944" y="716280"/>
            <a:ext cx="134111" cy="28956"/>
          </a:xfrm>
          <a:custGeom>
            <a:avLst/>
            <a:gdLst/>
            <a:ahLst/>
            <a:cxnLst/>
            <a:rect l="l" t="t" r="r" b="b"/>
            <a:pathLst>
              <a:path w="134111" h="28956">
                <a:moveTo>
                  <a:pt x="0" y="2667"/>
                </a:moveTo>
                <a:lnTo>
                  <a:pt x="30860" y="28956"/>
                </a:lnTo>
                <a:lnTo>
                  <a:pt x="61594" y="2667"/>
                </a:lnTo>
                <a:lnTo>
                  <a:pt x="64388" y="889"/>
                </a:lnTo>
                <a:lnTo>
                  <a:pt x="67055" y="0"/>
                </a:lnTo>
                <a:lnTo>
                  <a:pt x="69722" y="889"/>
                </a:lnTo>
                <a:lnTo>
                  <a:pt x="72516" y="2667"/>
                </a:lnTo>
                <a:lnTo>
                  <a:pt x="103250" y="28956"/>
                </a:lnTo>
                <a:lnTo>
                  <a:pt x="134111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4495800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3199638" y="902969"/>
            <a:ext cx="304800" cy="306324"/>
          </a:xfrm>
          <a:custGeom>
            <a:avLst/>
            <a:gdLst/>
            <a:ahLst/>
            <a:cxnLst/>
            <a:rect l="l" t="t" r="r" b="b"/>
            <a:pathLst>
              <a:path w="304800" h="306324">
                <a:moveTo>
                  <a:pt x="152146" y="0"/>
                </a:moveTo>
                <a:lnTo>
                  <a:pt x="144399" y="634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3"/>
                </a:lnTo>
                <a:lnTo>
                  <a:pt x="107314" y="7112"/>
                </a:lnTo>
                <a:lnTo>
                  <a:pt x="67183" y="26034"/>
                </a:lnTo>
                <a:lnTo>
                  <a:pt x="34798" y="55752"/>
                </a:lnTo>
                <a:lnTo>
                  <a:pt x="18287" y="80644"/>
                </a:lnTo>
                <a:lnTo>
                  <a:pt x="14731" y="87121"/>
                </a:lnTo>
                <a:lnTo>
                  <a:pt x="11811" y="93599"/>
                </a:lnTo>
                <a:lnTo>
                  <a:pt x="9398" y="100710"/>
                </a:lnTo>
                <a:lnTo>
                  <a:pt x="7112" y="107822"/>
                </a:lnTo>
                <a:lnTo>
                  <a:pt x="4699" y="114934"/>
                </a:lnTo>
                <a:lnTo>
                  <a:pt x="2920" y="122681"/>
                </a:lnTo>
                <a:lnTo>
                  <a:pt x="1778" y="129793"/>
                </a:lnTo>
                <a:lnTo>
                  <a:pt x="635" y="137413"/>
                </a:lnTo>
                <a:lnTo>
                  <a:pt x="0" y="145160"/>
                </a:lnTo>
                <a:lnTo>
                  <a:pt x="0" y="153415"/>
                </a:lnTo>
                <a:lnTo>
                  <a:pt x="0" y="161162"/>
                </a:lnTo>
                <a:lnTo>
                  <a:pt x="635" y="168909"/>
                </a:lnTo>
                <a:lnTo>
                  <a:pt x="1778" y="176529"/>
                </a:lnTo>
                <a:lnTo>
                  <a:pt x="2920" y="184276"/>
                </a:lnTo>
                <a:lnTo>
                  <a:pt x="18287" y="226313"/>
                </a:lnTo>
                <a:lnTo>
                  <a:pt x="21843" y="232790"/>
                </a:lnTo>
                <a:lnTo>
                  <a:pt x="55372" y="271399"/>
                </a:lnTo>
                <a:lnTo>
                  <a:pt x="79628" y="287908"/>
                </a:lnTo>
                <a:lnTo>
                  <a:pt x="86106" y="291464"/>
                </a:lnTo>
                <a:lnTo>
                  <a:pt x="93090" y="294513"/>
                </a:lnTo>
                <a:lnTo>
                  <a:pt x="100202" y="296799"/>
                </a:lnTo>
                <a:lnTo>
                  <a:pt x="107314" y="299212"/>
                </a:lnTo>
                <a:lnTo>
                  <a:pt x="144399" y="306324"/>
                </a:lnTo>
                <a:lnTo>
                  <a:pt x="152146" y="306324"/>
                </a:lnTo>
                <a:lnTo>
                  <a:pt x="160400" y="306324"/>
                </a:lnTo>
                <a:lnTo>
                  <a:pt x="168021" y="305688"/>
                </a:lnTo>
                <a:lnTo>
                  <a:pt x="204597" y="296799"/>
                </a:lnTo>
                <a:lnTo>
                  <a:pt x="211709" y="294513"/>
                </a:lnTo>
                <a:lnTo>
                  <a:pt x="218186" y="291464"/>
                </a:lnTo>
                <a:lnTo>
                  <a:pt x="224662" y="287908"/>
                </a:lnTo>
                <a:lnTo>
                  <a:pt x="231139" y="284352"/>
                </a:lnTo>
                <a:lnTo>
                  <a:pt x="270001" y="250570"/>
                </a:lnTo>
                <a:lnTo>
                  <a:pt x="285876" y="226313"/>
                </a:lnTo>
                <a:lnTo>
                  <a:pt x="289433" y="219837"/>
                </a:lnTo>
                <a:lnTo>
                  <a:pt x="292353" y="212725"/>
                </a:lnTo>
                <a:lnTo>
                  <a:pt x="295401" y="206120"/>
                </a:lnTo>
                <a:lnTo>
                  <a:pt x="297688" y="199135"/>
                </a:lnTo>
                <a:lnTo>
                  <a:pt x="300100" y="191388"/>
                </a:lnTo>
                <a:lnTo>
                  <a:pt x="301244" y="184276"/>
                </a:lnTo>
                <a:lnTo>
                  <a:pt x="303022" y="176529"/>
                </a:lnTo>
                <a:lnTo>
                  <a:pt x="303657" y="168909"/>
                </a:lnTo>
                <a:lnTo>
                  <a:pt x="304164" y="161162"/>
                </a:lnTo>
                <a:lnTo>
                  <a:pt x="304800" y="153415"/>
                </a:lnTo>
                <a:lnTo>
                  <a:pt x="304164" y="145160"/>
                </a:lnTo>
                <a:lnTo>
                  <a:pt x="303657" y="137413"/>
                </a:lnTo>
                <a:lnTo>
                  <a:pt x="303022" y="129793"/>
                </a:lnTo>
                <a:lnTo>
                  <a:pt x="301244" y="122681"/>
                </a:lnTo>
                <a:lnTo>
                  <a:pt x="300100" y="114934"/>
                </a:lnTo>
                <a:lnTo>
                  <a:pt x="297688" y="107822"/>
                </a:lnTo>
                <a:lnTo>
                  <a:pt x="295401" y="100710"/>
                </a:lnTo>
                <a:lnTo>
                  <a:pt x="292353" y="93599"/>
                </a:lnTo>
                <a:lnTo>
                  <a:pt x="289433" y="87121"/>
                </a:lnTo>
                <a:lnTo>
                  <a:pt x="285876" y="80644"/>
                </a:lnTo>
                <a:lnTo>
                  <a:pt x="282448" y="74040"/>
                </a:lnTo>
                <a:lnTo>
                  <a:pt x="249427" y="34925"/>
                </a:lnTo>
                <a:lnTo>
                  <a:pt x="231139" y="22478"/>
                </a:lnTo>
                <a:lnTo>
                  <a:pt x="224662" y="18922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4"/>
                </a:lnTo>
                <a:lnTo>
                  <a:pt x="152146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3236214" y="939546"/>
            <a:ext cx="233172" cy="233171"/>
          </a:xfrm>
          <a:custGeom>
            <a:avLst/>
            <a:gdLst/>
            <a:ahLst/>
            <a:cxnLst/>
            <a:rect l="l" t="t" r="r" b="b"/>
            <a:pathLst>
              <a:path w="233172" h="233171">
                <a:moveTo>
                  <a:pt x="116332" y="0"/>
                </a:moveTo>
                <a:lnTo>
                  <a:pt x="104521" y="634"/>
                </a:lnTo>
                <a:lnTo>
                  <a:pt x="92837" y="2412"/>
                </a:lnTo>
                <a:lnTo>
                  <a:pt x="51688" y="19938"/>
                </a:lnTo>
                <a:lnTo>
                  <a:pt x="19938" y="51688"/>
                </a:lnTo>
                <a:lnTo>
                  <a:pt x="2412" y="93344"/>
                </a:lnTo>
                <a:lnTo>
                  <a:pt x="0" y="116839"/>
                </a:lnTo>
                <a:lnTo>
                  <a:pt x="9398" y="162051"/>
                </a:lnTo>
                <a:lnTo>
                  <a:pt x="34036" y="199136"/>
                </a:lnTo>
                <a:lnTo>
                  <a:pt x="71120" y="223774"/>
                </a:lnTo>
                <a:lnTo>
                  <a:pt x="116332" y="233171"/>
                </a:lnTo>
                <a:lnTo>
                  <a:pt x="161544" y="223774"/>
                </a:lnTo>
                <a:lnTo>
                  <a:pt x="198500" y="199136"/>
                </a:lnTo>
                <a:lnTo>
                  <a:pt x="223774" y="162051"/>
                </a:lnTo>
                <a:lnTo>
                  <a:pt x="233172" y="116839"/>
                </a:lnTo>
                <a:lnTo>
                  <a:pt x="223774" y="71627"/>
                </a:lnTo>
                <a:lnTo>
                  <a:pt x="198500" y="34670"/>
                </a:lnTo>
                <a:lnTo>
                  <a:pt x="161544" y="9398"/>
                </a:lnTo>
                <a:lnTo>
                  <a:pt x="116332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269741" y="974597"/>
            <a:ext cx="82296" cy="82296"/>
          </a:xfrm>
          <a:custGeom>
            <a:avLst/>
            <a:gdLst/>
            <a:ahLst/>
            <a:cxnLst/>
            <a:rect l="l" t="t" r="r" b="b"/>
            <a:pathLst>
              <a:path w="82296" h="82296">
                <a:moveTo>
                  <a:pt x="0" y="82296"/>
                </a:moveTo>
                <a:lnTo>
                  <a:pt x="635" y="73405"/>
                </a:lnTo>
                <a:lnTo>
                  <a:pt x="1778" y="65659"/>
                </a:lnTo>
                <a:lnTo>
                  <a:pt x="18923" y="29590"/>
                </a:lnTo>
                <a:lnTo>
                  <a:pt x="50292" y="5968"/>
                </a:lnTo>
                <a:lnTo>
                  <a:pt x="58038" y="3555"/>
                </a:lnTo>
                <a:lnTo>
                  <a:pt x="65659" y="1142"/>
                </a:lnTo>
                <a:lnTo>
                  <a:pt x="74041" y="0"/>
                </a:lnTo>
                <a:lnTo>
                  <a:pt x="82296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3446526" y="1159002"/>
            <a:ext cx="149351" cy="147827"/>
          </a:xfrm>
          <a:custGeom>
            <a:avLst/>
            <a:gdLst/>
            <a:ahLst/>
            <a:cxnLst/>
            <a:rect l="l" t="t" r="r" b="b"/>
            <a:pathLst>
              <a:path w="149351" h="147827">
                <a:moveTo>
                  <a:pt x="0" y="24637"/>
                </a:moveTo>
                <a:lnTo>
                  <a:pt x="120396" y="144272"/>
                </a:lnTo>
                <a:lnTo>
                  <a:pt x="122174" y="145414"/>
                </a:lnTo>
                <a:lnTo>
                  <a:pt x="123951" y="146685"/>
                </a:lnTo>
                <a:lnTo>
                  <a:pt x="126364" y="147193"/>
                </a:lnTo>
                <a:lnTo>
                  <a:pt x="128650" y="147827"/>
                </a:lnTo>
                <a:lnTo>
                  <a:pt x="131063" y="147193"/>
                </a:lnTo>
                <a:lnTo>
                  <a:pt x="132841" y="146685"/>
                </a:lnTo>
                <a:lnTo>
                  <a:pt x="135127" y="145414"/>
                </a:lnTo>
                <a:lnTo>
                  <a:pt x="136906" y="144272"/>
                </a:lnTo>
                <a:lnTo>
                  <a:pt x="145796" y="135509"/>
                </a:lnTo>
                <a:lnTo>
                  <a:pt x="147574" y="133731"/>
                </a:lnTo>
                <a:lnTo>
                  <a:pt x="148716" y="131318"/>
                </a:lnTo>
                <a:lnTo>
                  <a:pt x="149351" y="129032"/>
                </a:lnTo>
                <a:lnTo>
                  <a:pt x="149351" y="127253"/>
                </a:lnTo>
                <a:lnTo>
                  <a:pt x="149351" y="124968"/>
                </a:lnTo>
                <a:lnTo>
                  <a:pt x="148716" y="122555"/>
                </a:lnTo>
                <a:lnTo>
                  <a:pt x="147574" y="120776"/>
                </a:lnTo>
                <a:lnTo>
                  <a:pt x="145796" y="118490"/>
                </a:lnTo>
                <a:lnTo>
                  <a:pt x="26035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5011673" y="5024628"/>
            <a:ext cx="68177" cy="118872"/>
          </a:xfrm>
          <a:custGeom>
            <a:avLst/>
            <a:gdLst/>
            <a:ahLst/>
            <a:cxnLst/>
            <a:rect l="l" t="t" r="r" b="b"/>
            <a:pathLst>
              <a:path w="68177" h="118872">
                <a:moveTo>
                  <a:pt x="0" y="0"/>
                </a:moveTo>
                <a:lnTo>
                  <a:pt x="68177" y="118872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5011673" y="4577334"/>
            <a:ext cx="1033272" cy="566166"/>
          </a:xfrm>
          <a:custGeom>
            <a:avLst/>
            <a:gdLst/>
            <a:ahLst/>
            <a:cxnLst/>
            <a:rect l="l" t="t" r="r" b="b"/>
            <a:pathLst>
              <a:path w="1033272" h="566165">
                <a:moveTo>
                  <a:pt x="965094" y="566165"/>
                </a:moveTo>
                <a:lnTo>
                  <a:pt x="1033272" y="447293"/>
                </a:lnTo>
                <a:lnTo>
                  <a:pt x="776731" y="0"/>
                </a:lnTo>
                <a:lnTo>
                  <a:pt x="256539" y="0"/>
                </a:lnTo>
                <a:lnTo>
                  <a:pt x="0" y="447293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5134355" y="4056888"/>
            <a:ext cx="539496" cy="466344"/>
          </a:xfrm>
          <a:custGeom>
            <a:avLst/>
            <a:gdLst/>
            <a:ahLst/>
            <a:cxnLst/>
            <a:rect l="l" t="t" r="r" b="b"/>
            <a:pathLst>
              <a:path w="539496" h="466344">
                <a:moveTo>
                  <a:pt x="405765" y="0"/>
                </a:moveTo>
                <a:lnTo>
                  <a:pt x="133731" y="0"/>
                </a:lnTo>
                <a:lnTo>
                  <a:pt x="0" y="233172"/>
                </a:lnTo>
                <a:lnTo>
                  <a:pt x="133731" y="466344"/>
                </a:lnTo>
                <a:lnTo>
                  <a:pt x="405765" y="466344"/>
                </a:lnTo>
                <a:lnTo>
                  <a:pt x="539496" y="233172"/>
                </a:lnTo>
                <a:lnTo>
                  <a:pt x="40576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3101339" y="3630167"/>
            <a:ext cx="1033272" cy="893063"/>
          </a:xfrm>
          <a:custGeom>
            <a:avLst/>
            <a:gdLst/>
            <a:ahLst/>
            <a:cxnLst/>
            <a:rect l="l" t="t" r="r" b="b"/>
            <a:pathLst>
              <a:path w="1033272" h="893063">
                <a:moveTo>
                  <a:pt x="777113" y="0"/>
                </a:moveTo>
                <a:lnTo>
                  <a:pt x="256159" y="0"/>
                </a:lnTo>
                <a:lnTo>
                  <a:pt x="0" y="446531"/>
                </a:lnTo>
                <a:lnTo>
                  <a:pt x="256159" y="893063"/>
                </a:lnTo>
                <a:lnTo>
                  <a:pt x="777113" y="893063"/>
                </a:lnTo>
                <a:lnTo>
                  <a:pt x="1033272" y="446531"/>
                </a:lnTo>
                <a:lnTo>
                  <a:pt x="77711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3531870" y="4577334"/>
            <a:ext cx="451103" cy="391667"/>
          </a:xfrm>
          <a:custGeom>
            <a:avLst/>
            <a:gdLst/>
            <a:ahLst/>
            <a:cxnLst/>
            <a:rect l="l" t="t" r="r" b="b"/>
            <a:pathLst>
              <a:path w="451103" h="391667">
                <a:moveTo>
                  <a:pt x="0" y="195833"/>
                </a:moveTo>
                <a:lnTo>
                  <a:pt x="112267" y="391667"/>
                </a:lnTo>
                <a:lnTo>
                  <a:pt x="338835" y="391667"/>
                </a:lnTo>
                <a:lnTo>
                  <a:pt x="451103" y="195833"/>
                </a:lnTo>
                <a:lnTo>
                  <a:pt x="338835" y="0"/>
                </a:lnTo>
                <a:lnTo>
                  <a:pt x="112267" y="0"/>
                </a:lnTo>
                <a:lnTo>
                  <a:pt x="0" y="195833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5370576" y="4867655"/>
            <a:ext cx="312420" cy="275842"/>
          </a:xfrm>
          <a:custGeom>
            <a:avLst/>
            <a:gdLst/>
            <a:ahLst/>
            <a:cxnLst/>
            <a:rect l="l" t="t" r="r" b="b"/>
            <a:pathLst>
              <a:path w="312420" h="275842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3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1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6"/>
                </a:lnTo>
                <a:lnTo>
                  <a:pt x="48513" y="193013"/>
                </a:lnTo>
                <a:lnTo>
                  <a:pt x="51181" y="199739"/>
                </a:lnTo>
                <a:lnTo>
                  <a:pt x="53848" y="206024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3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5377" y="275842"/>
                </a:lnTo>
                <a:lnTo>
                  <a:pt x="74460" y="275842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8" y="254067"/>
                </a:lnTo>
                <a:lnTo>
                  <a:pt x="278257" y="251364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6" y="206926"/>
                </a:lnTo>
                <a:lnTo>
                  <a:pt x="151257" y="206926"/>
                </a:lnTo>
                <a:lnTo>
                  <a:pt x="146303" y="206024"/>
                </a:lnTo>
                <a:lnTo>
                  <a:pt x="141859" y="204683"/>
                </a:lnTo>
                <a:lnTo>
                  <a:pt x="136906" y="203342"/>
                </a:lnTo>
                <a:lnTo>
                  <a:pt x="109093" y="175516"/>
                </a:lnTo>
                <a:lnTo>
                  <a:pt x="105537" y="161143"/>
                </a:lnTo>
                <a:lnTo>
                  <a:pt x="105537" y="151274"/>
                </a:lnTo>
                <a:lnTo>
                  <a:pt x="124333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7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7" y="61048"/>
                </a:lnTo>
                <a:lnTo>
                  <a:pt x="277368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20" h="275842">
                <a:moveTo>
                  <a:pt x="212344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842" y="275842"/>
                </a:lnTo>
                <a:lnTo>
                  <a:pt x="185577" y="275842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1" y="261235"/>
                </a:lnTo>
                <a:lnTo>
                  <a:pt x="205994" y="258551"/>
                </a:lnTo>
                <a:lnTo>
                  <a:pt x="212344" y="255408"/>
                </a:lnTo>
                <a:close/>
              </a:path>
              <a:path w="312420" h="275842">
                <a:moveTo>
                  <a:pt x="276733" y="255408"/>
                </a:moveTo>
                <a:lnTo>
                  <a:pt x="212344" y="255408"/>
                </a:lnTo>
                <a:lnTo>
                  <a:pt x="237489" y="275606"/>
                </a:lnTo>
                <a:lnTo>
                  <a:pt x="237959" y="275842"/>
                </a:lnTo>
                <a:lnTo>
                  <a:pt x="257042" y="275842"/>
                </a:lnTo>
                <a:lnTo>
                  <a:pt x="258952" y="274265"/>
                </a:lnTo>
                <a:lnTo>
                  <a:pt x="274193" y="258992"/>
                </a:lnTo>
                <a:lnTo>
                  <a:pt x="276098" y="256750"/>
                </a:lnTo>
                <a:lnTo>
                  <a:pt x="276733" y="255408"/>
                </a:lnTo>
                <a:close/>
              </a:path>
              <a:path w="312420" h="275842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3" y="151274"/>
                </a:lnTo>
                <a:lnTo>
                  <a:pt x="206883" y="161143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4"/>
                </a:lnTo>
                <a:lnTo>
                  <a:pt x="161162" y="206926"/>
                </a:lnTo>
                <a:lnTo>
                  <a:pt x="258116" y="206926"/>
                </a:lnTo>
                <a:lnTo>
                  <a:pt x="258572" y="206024"/>
                </a:lnTo>
                <a:lnTo>
                  <a:pt x="261238" y="199739"/>
                </a:lnTo>
                <a:lnTo>
                  <a:pt x="263906" y="193013"/>
                </a:lnTo>
                <a:lnTo>
                  <a:pt x="265684" y="186726"/>
                </a:lnTo>
                <a:lnTo>
                  <a:pt x="298069" y="183142"/>
                </a:lnTo>
                <a:lnTo>
                  <a:pt x="312420" y="166988"/>
                </a:lnTo>
                <a:lnTo>
                  <a:pt x="312420" y="145427"/>
                </a:lnTo>
                <a:lnTo>
                  <a:pt x="265684" y="125691"/>
                </a:lnTo>
                <a:lnTo>
                  <a:pt x="263906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20" h="275842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4" y="57010"/>
                </a:lnTo>
                <a:lnTo>
                  <a:pt x="205994" y="53873"/>
                </a:lnTo>
                <a:lnTo>
                  <a:pt x="199771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20" h="275842">
                <a:moveTo>
                  <a:pt x="248285" y="33667"/>
                </a:moveTo>
                <a:lnTo>
                  <a:pt x="245490" y="33667"/>
                </a:lnTo>
                <a:lnTo>
                  <a:pt x="240157" y="35471"/>
                </a:lnTo>
                <a:lnTo>
                  <a:pt x="237489" y="37249"/>
                </a:lnTo>
                <a:lnTo>
                  <a:pt x="212344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6126479" y="4056888"/>
            <a:ext cx="172212" cy="188975"/>
          </a:xfrm>
          <a:custGeom>
            <a:avLst/>
            <a:gdLst/>
            <a:ahLst/>
            <a:cxnLst/>
            <a:rect l="l" t="t" r="r" b="b"/>
            <a:pathLst>
              <a:path w="172212" h="188975">
                <a:moveTo>
                  <a:pt x="123952" y="0"/>
                </a:moveTo>
                <a:lnTo>
                  <a:pt x="90678" y="14249"/>
                </a:lnTo>
                <a:lnTo>
                  <a:pt x="87375" y="17487"/>
                </a:lnTo>
                <a:lnTo>
                  <a:pt x="84836" y="21361"/>
                </a:lnTo>
                <a:lnTo>
                  <a:pt x="82169" y="25247"/>
                </a:lnTo>
                <a:lnTo>
                  <a:pt x="80264" y="29121"/>
                </a:lnTo>
                <a:lnTo>
                  <a:pt x="78232" y="33655"/>
                </a:lnTo>
                <a:lnTo>
                  <a:pt x="76962" y="42710"/>
                </a:lnTo>
                <a:lnTo>
                  <a:pt x="76327" y="47904"/>
                </a:lnTo>
                <a:lnTo>
                  <a:pt x="76962" y="55003"/>
                </a:lnTo>
                <a:lnTo>
                  <a:pt x="78994" y="62141"/>
                </a:lnTo>
                <a:lnTo>
                  <a:pt x="81534" y="68605"/>
                </a:lnTo>
                <a:lnTo>
                  <a:pt x="84836" y="74434"/>
                </a:lnTo>
                <a:lnTo>
                  <a:pt x="0" y="173443"/>
                </a:lnTo>
                <a:lnTo>
                  <a:pt x="9779" y="180543"/>
                </a:lnTo>
                <a:lnTo>
                  <a:pt x="18923" y="188975"/>
                </a:lnTo>
                <a:lnTo>
                  <a:pt x="103759" y="90589"/>
                </a:lnTo>
                <a:lnTo>
                  <a:pt x="144221" y="90589"/>
                </a:lnTo>
                <a:lnTo>
                  <a:pt x="146812" y="89319"/>
                </a:lnTo>
                <a:lnTo>
                  <a:pt x="150622" y="86728"/>
                </a:lnTo>
                <a:lnTo>
                  <a:pt x="154559" y="84124"/>
                </a:lnTo>
                <a:lnTo>
                  <a:pt x="172212" y="47904"/>
                </a:lnTo>
                <a:lnTo>
                  <a:pt x="171577" y="42710"/>
                </a:lnTo>
                <a:lnTo>
                  <a:pt x="170815" y="38176"/>
                </a:lnTo>
                <a:lnTo>
                  <a:pt x="168275" y="29121"/>
                </a:lnTo>
                <a:lnTo>
                  <a:pt x="166370" y="25247"/>
                </a:lnTo>
                <a:lnTo>
                  <a:pt x="163703" y="21361"/>
                </a:lnTo>
                <a:lnTo>
                  <a:pt x="161162" y="17487"/>
                </a:lnTo>
                <a:lnTo>
                  <a:pt x="154559" y="10998"/>
                </a:lnTo>
                <a:lnTo>
                  <a:pt x="150622" y="8420"/>
                </a:lnTo>
                <a:lnTo>
                  <a:pt x="146812" y="5829"/>
                </a:lnTo>
                <a:lnTo>
                  <a:pt x="142875" y="3898"/>
                </a:lnTo>
                <a:lnTo>
                  <a:pt x="133731" y="1295"/>
                </a:lnTo>
                <a:lnTo>
                  <a:pt x="129159" y="660"/>
                </a:lnTo>
                <a:lnTo>
                  <a:pt x="123952" y="0"/>
                </a:lnTo>
                <a:close/>
              </a:path>
              <a:path w="172212" h="188975">
                <a:moveTo>
                  <a:pt x="144221" y="90589"/>
                </a:moveTo>
                <a:lnTo>
                  <a:pt x="103759" y="90589"/>
                </a:lnTo>
                <a:lnTo>
                  <a:pt x="108331" y="92557"/>
                </a:lnTo>
                <a:lnTo>
                  <a:pt x="113537" y="93853"/>
                </a:lnTo>
                <a:lnTo>
                  <a:pt x="123952" y="95123"/>
                </a:lnTo>
                <a:lnTo>
                  <a:pt x="129159" y="94487"/>
                </a:lnTo>
                <a:lnTo>
                  <a:pt x="138303" y="93192"/>
                </a:lnTo>
                <a:lnTo>
                  <a:pt x="142875" y="91249"/>
                </a:lnTo>
                <a:lnTo>
                  <a:pt x="144221" y="905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5867400" y="4084320"/>
            <a:ext cx="137160" cy="158470"/>
          </a:xfrm>
          <a:custGeom>
            <a:avLst/>
            <a:gdLst/>
            <a:ahLst/>
            <a:cxnLst/>
            <a:rect l="l" t="t" r="r" b="b"/>
            <a:pathLst>
              <a:path w="137160" h="158470">
                <a:moveTo>
                  <a:pt x="97608" y="91960"/>
                </a:moveTo>
                <a:lnTo>
                  <a:pt x="65912" y="91960"/>
                </a:lnTo>
                <a:lnTo>
                  <a:pt x="117475" y="158470"/>
                </a:lnTo>
                <a:lnTo>
                  <a:pt x="126619" y="150647"/>
                </a:lnTo>
                <a:lnTo>
                  <a:pt x="137160" y="143484"/>
                </a:lnTo>
                <a:lnTo>
                  <a:pt x="97608" y="91960"/>
                </a:lnTo>
                <a:close/>
              </a:path>
              <a:path w="137160" h="158470">
                <a:moveTo>
                  <a:pt x="51562" y="0"/>
                </a:moveTo>
                <a:lnTo>
                  <a:pt x="41783" y="0"/>
                </a:lnTo>
                <a:lnTo>
                  <a:pt x="37211" y="673"/>
                </a:lnTo>
                <a:lnTo>
                  <a:pt x="32638" y="1981"/>
                </a:lnTo>
                <a:lnTo>
                  <a:pt x="28701" y="3924"/>
                </a:lnTo>
                <a:lnTo>
                  <a:pt x="24129" y="5867"/>
                </a:lnTo>
                <a:lnTo>
                  <a:pt x="20192" y="8496"/>
                </a:lnTo>
                <a:lnTo>
                  <a:pt x="17017" y="11112"/>
                </a:lnTo>
                <a:lnTo>
                  <a:pt x="10413" y="17627"/>
                </a:lnTo>
                <a:lnTo>
                  <a:pt x="7874" y="21526"/>
                </a:lnTo>
                <a:lnTo>
                  <a:pt x="5207" y="25450"/>
                </a:lnTo>
                <a:lnTo>
                  <a:pt x="3301" y="29349"/>
                </a:lnTo>
                <a:lnTo>
                  <a:pt x="2032" y="33908"/>
                </a:lnTo>
                <a:lnTo>
                  <a:pt x="635" y="39141"/>
                </a:lnTo>
                <a:lnTo>
                  <a:pt x="0" y="43713"/>
                </a:lnTo>
                <a:lnTo>
                  <a:pt x="0" y="53479"/>
                </a:lnTo>
                <a:lnTo>
                  <a:pt x="635" y="58051"/>
                </a:lnTo>
                <a:lnTo>
                  <a:pt x="2032" y="62610"/>
                </a:lnTo>
                <a:lnTo>
                  <a:pt x="3937" y="66535"/>
                </a:lnTo>
                <a:lnTo>
                  <a:pt x="5841" y="71107"/>
                </a:lnTo>
                <a:lnTo>
                  <a:pt x="8509" y="74358"/>
                </a:lnTo>
                <a:lnTo>
                  <a:pt x="11049" y="78257"/>
                </a:lnTo>
                <a:lnTo>
                  <a:pt x="17652" y="84772"/>
                </a:lnTo>
                <a:lnTo>
                  <a:pt x="45720" y="95211"/>
                </a:lnTo>
                <a:lnTo>
                  <a:pt x="52959" y="95211"/>
                </a:lnTo>
                <a:lnTo>
                  <a:pt x="59436" y="93903"/>
                </a:lnTo>
                <a:lnTo>
                  <a:pt x="65912" y="91960"/>
                </a:lnTo>
                <a:lnTo>
                  <a:pt x="97608" y="91960"/>
                </a:lnTo>
                <a:lnTo>
                  <a:pt x="85598" y="76314"/>
                </a:lnTo>
                <a:lnTo>
                  <a:pt x="88773" y="71742"/>
                </a:lnTo>
                <a:lnTo>
                  <a:pt x="91439" y="67182"/>
                </a:lnTo>
                <a:lnTo>
                  <a:pt x="93345" y="61975"/>
                </a:lnTo>
                <a:lnTo>
                  <a:pt x="94741" y="56095"/>
                </a:lnTo>
                <a:lnTo>
                  <a:pt x="95376" y="51536"/>
                </a:lnTo>
                <a:lnTo>
                  <a:pt x="95376" y="41757"/>
                </a:lnTo>
                <a:lnTo>
                  <a:pt x="93979" y="37198"/>
                </a:lnTo>
                <a:lnTo>
                  <a:pt x="92710" y="32626"/>
                </a:lnTo>
                <a:lnTo>
                  <a:pt x="65277" y="3289"/>
                </a:lnTo>
                <a:lnTo>
                  <a:pt x="56134" y="673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5771388" y="4357141"/>
            <a:ext cx="192024" cy="115773"/>
          </a:xfrm>
          <a:custGeom>
            <a:avLst/>
            <a:gdLst/>
            <a:ahLst/>
            <a:cxnLst/>
            <a:rect l="l" t="t" r="r" b="b"/>
            <a:pathLst>
              <a:path w="192024" h="115773">
                <a:moveTo>
                  <a:pt x="49402" y="20688"/>
                </a:moveTo>
                <a:lnTo>
                  <a:pt x="44958" y="21348"/>
                </a:lnTo>
                <a:lnTo>
                  <a:pt x="40386" y="21348"/>
                </a:lnTo>
                <a:lnTo>
                  <a:pt x="31241" y="23914"/>
                </a:lnTo>
                <a:lnTo>
                  <a:pt x="2666" y="53022"/>
                </a:lnTo>
                <a:lnTo>
                  <a:pt x="0" y="66611"/>
                </a:lnTo>
                <a:lnTo>
                  <a:pt x="0" y="71145"/>
                </a:lnTo>
                <a:lnTo>
                  <a:pt x="635" y="75666"/>
                </a:lnTo>
                <a:lnTo>
                  <a:pt x="1904" y="80200"/>
                </a:lnTo>
                <a:lnTo>
                  <a:pt x="3301" y="84734"/>
                </a:lnTo>
                <a:lnTo>
                  <a:pt x="5207" y="88620"/>
                </a:lnTo>
                <a:lnTo>
                  <a:pt x="7112" y="93154"/>
                </a:lnTo>
                <a:lnTo>
                  <a:pt x="9778" y="96380"/>
                </a:lnTo>
                <a:lnTo>
                  <a:pt x="12319" y="100253"/>
                </a:lnTo>
                <a:lnTo>
                  <a:pt x="16256" y="103479"/>
                </a:lnTo>
                <a:lnTo>
                  <a:pt x="46227" y="115773"/>
                </a:lnTo>
                <a:lnTo>
                  <a:pt x="50800" y="115773"/>
                </a:lnTo>
                <a:lnTo>
                  <a:pt x="86613" y="96380"/>
                </a:lnTo>
                <a:lnTo>
                  <a:pt x="95631" y="69850"/>
                </a:lnTo>
                <a:lnTo>
                  <a:pt x="94996" y="62090"/>
                </a:lnTo>
                <a:lnTo>
                  <a:pt x="150632" y="39471"/>
                </a:lnTo>
                <a:lnTo>
                  <a:pt x="85978" y="39471"/>
                </a:lnTo>
                <a:lnTo>
                  <a:pt x="82676" y="36207"/>
                </a:lnTo>
                <a:lnTo>
                  <a:pt x="79375" y="32981"/>
                </a:lnTo>
                <a:lnTo>
                  <a:pt x="58547" y="21983"/>
                </a:lnTo>
                <a:lnTo>
                  <a:pt x="49402" y="20688"/>
                </a:lnTo>
                <a:close/>
              </a:path>
              <a:path w="192024" h="115773">
                <a:moveTo>
                  <a:pt x="182245" y="0"/>
                </a:moveTo>
                <a:lnTo>
                  <a:pt x="85978" y="39471"/>
                </a:lnTo>
                <a:lnTo>
                  <a:pt x="150632" y="39471"/>
                </a:lnTo>
                <a:lnTo>
                  <a:pt x="192024" y="22644"/>
                </a:lnTo>
                <a:lnTo>
                  <a:pt x="186182" y="11633"/>
                </a:lnTo>
                <a:lnTo>
                  <a:pt x="18224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6006084" y="4436364"/>
            <a:ext cx="94487" cy="170687"/>
          </a:xfrm>
          <a:custGeom>
            <a:avLst/>
            <a:gdLst/>
            <a:ahLst/>
            <a:cxnLst/>
            <a:rect l="l" t="t" r="r" b="b"/>
            <a:pathLst>
              <a:path w="94487" h="170687">
                <a:moveTo>
                  <a:pt x="39496" y="0"/>
                </a:moveTo>
                <a:lnTo>
                  <a:pt x="36956" y="76238"/>
                </a:lnTo>
                <a:lnTo>
                  <a:pt x="31750" y="77546"/>
                </a:lnTo>
                <a:lnTo>
                  <a:pt x="21336" y="82740"/>
                </a:lnTo>
                <a:lnTo>
                  <a:pt x="16890" y="85991"/>
                </a:lnTo>
                <a:lnTo>
                  <a:pt x="12953" y="89255"/>
                </a:lnTo>
                <a:lnTo>
                  <a:pt x="10413" y="93167"/>
                </a:lnTo>
                <a:lnTo>
                  <a:pt x="7112" y="97066"/>
                </a:lnTo>
                <a:lnTo>
                  <a:pt x="0" y="127685"/>
                </a:lnTo>
                <a:lnTo>
                  <a:pt x="635" y="132245"/>
                </a:lnTo>
                <a:lnTo>
                  <a:pt x="11049" y="153111"/>
                </a:lnTo>
                <a:lnTo>
                  <a:pt x="14224" y="156997"/>
                </a:lnTo>
                <a:lnTo>
                  <a:pt x="17525" y="160261"/>
                </a:lnTo>
                <a:lnTo>
                  <a:pt x="21336" y="162877"/>
                </a:lnTo>
                <a:lnTo>
                  <a:pt x="25273" y="164820"/>
                </a:lnTo>
                <a:lnTo>
                  <a:pt x="29717" y="166763"/>
                </a:lnTo>
                <a:lnTo>
                  <a:pt x="33654" y="168744"/>
                </a:lnTo>
                <a:lnTo>
                  <a:pt x="38226" y="169379"/>
                </a:lnTo>
                <a:lnTo>
                  <a:pt x="42671" y="170053"/>
                </a:lnTo>
                <a:lnTo>
                  <a:pt x="47243" y="170688"/>
                </a:lnTo>
                <a:lnTo>
                  <a:pt x="84074" y="152438"/>
                </a:lnTo>
                <a:lnTo>
                  <a:pt x="94487" y="117932"/>
                </a:lnTo>
                <a:lnTo>
                  <a:pt x="93852" y="113360"/>
                </a:lnTo>
                <a:lnTo>
                  <a:pt x="67310" y="79489"/>
                </a:lnTo>
                <a:lnTo>
                  <a:pt x="61467" y="77546"/>
                </a:lnTo>
                <a:lnTo>
                  <a:pt x="64112" y="1308"/>
                </a:lnTo>
                <a:lnTo>
                  <a:pt x="56261" y="1308"/>
                </a:lnTo>
                <a:lnTo>
                  <a:pt x="39496" y="0"/>
                </a:lnTo>
                <a:close/>
              </a:path>
              <a:path w="94487" h="170687">
                <a:moveTo>
                  <a:pt x="64135" y="660"/>
                </a:moveTo>
                <a:lnTo>
                  <a:pt x="56261" y="1308"/>
                </a:lnTo>
                <a:lnTo>
                  <a:pt x="64112" y="1308"/>
                </a:lnTo>
                <a:lnTo>
                  <a:pt x="64135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6173723" y="4306823"/>
            <a:ext cx="172212" cy="94462"/>
          </a:xfrm>
          <a:custGeom>
            <a:avLst/>
            <a:gdLst/>
            <a:ahLst/>
            <a:cxnLst/>
            <a:rect l="l" t="t" r="r" b="b"/>
            <a:pathLst>
              <a:path w="172212" h="94462">
                <a:moveTo>
                  <a:pt x="2666" y="19913"/>
                </a:moveTo>
                <a:lnTo>
                  <a:pt x="1904" y="32130"/>
                </a:lnTo>
                <a:lnTo>
                  <a:pt x="0" y="43700"/>
                </a:lnTo>
                <a:lnTo>
                  <a:pt x="77342" y="53339"/>
                </a:lnTo>
                <a:lnTo>
                  <a:pt x="77977" y="58496"/>
                </a:lnTo>
                <a:lnTo>
                  <a:pt x="79883" y="63626"/>
                </a:lnTo>
                <a:lnTo>
                  <a:pt x="81914" y="67487"/>
                </a:lnTo>
                <a:lnTo>
                  <a:pt x="83820" y="71996"/>
                </a:lnTo>
                <a:lnTo>
                  <a:pt x="86487" y="75831"/>
                </a:lnTo>
                <a:lnTo>
                  <a:pt x="89662" y="79044"/>
                </a:lnTo>
                <a:lnTo>
                  <a:pt x="92963" y="82257"/>
                </a:lnTo>
                <a:lnTo>
                  <a:pt x="96138" y="85458"/>
                </a:lnTo>
                <a:lnTo>
                  <a:pt x="122174" y="94462"/>
                </a:lnTo>
                <a:lnTo>
                  <a:pt x="126746" y="94462"/>
                </a:lnTo>
                <a:lnTo>
                  <a:pt x="135762" y="93167"/>
                </a:lnTo>
                <a:lnTo>
                  <a:pt x="140335" y="91249"/>
                </a:lnTo>
                <a:lnTo>
                  <a:pt x="144906" y="89966"/>
                </a:lnTo>
                <a:lnTo>
                  <a:pt x="164973" y="71335"/>
                </a:lnTo>
                <a:lnTo>
                  <a:pt x="167639" y="67487"/>
                </a:lnTo>
                <a:lnTo>
                  <a:pt x="170179" y="58496"/>
                </a:lnTo>
                <a:lnTo>
                  <a:pt x="171576" y="54622"/>
                </a:lnTo>
                <a:lnTo>
                  <a:pt x="172212" y="49491"/>
                </a:lnTo>
                <a:lnTo>
                  <a:pt x="172212" y="44996"/>
                </a:lnTo>
                <a:lnTo>
                  <a:pt x="170941" y="35991"/>
                </a:lnTo>
                <a:lnTo>
                  <a:pt x="168910" y="31495"/>
                </a:lnTo>
                <a:lnTo>
                  <a:pt x="168097" y="29578"/>
                </a:lnTo>
                <a:lnTo>
                  <a:pt x="80517" y="29578"/>
                </a:lnTo>
                <a:lnTo>
                  <a:pt x="2666" y="19913"/>
                </a:lnTo>
                <a:close/>
              </a:path>
              <a:path w="172212" h="94462">
                <a:moveTo>
                  <a:pt x="122174" y="0"/>
                </a:moveTo>
                <a:lnTo>
                  <a:pt x="87756" y="17360"/>
                </a:lnTo>
                <a:lnTo>
                  <a:pt x="80517" y="29578"/>
                </a:lnTo>
                <a:lnTo>
                  <a:pt x="168097" y="29578"/>
                </a:lnTo>
                <a:lnTo>
                  <a:pt x="148843" y="7073"/>
                </a:lnTo>
                <a:lnTo>
                  <a:pt x="144906" y="4495"/>
                </a:lnTo>
                <a:lnTo>
                  <a:pt x="131190" y="660"/>
                </a:lnTo>
                <a:lnTo>
                  <a:pt x="126746" y="660"/>
                </a:lnTo>
                <a:lnTo>
                  <a:pt x="12217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5961888" y="4223029"/>
            <a:ext cx="201167" cy="202666"/>
          </a:xfrm>
          <a:custGeom>
            <a:avLst/>
            <a:gdLst/>
            <a:ahLst/>
            <a:cxnLst/>
            <a:rect l="l" t="t" r="r" b="b"/>
            <a:pathLst>
              <a:path w="201167" h="202666">
                <a:moveTo>
                  <a:pt x="100584" y="0"/>
                </a:moveTo>
                <a:lnTo>
                  <a:pt x="61595" y="7823"/>
                </a:lnTo>
                <a:lnTo>
                  <a:pt x="29845" y="29959"/>
                </a:lnTo>
                <a:lnTo>
                  <a:pt x="7747" y="61899"/>
                </a:lnTo>
                <a:lnTo>
                  <a:pt x="0" y="101015"/>
                </a:lnTo>
                <a:lnTo>
                  <a:pt x="635" y="111417"/>
                </a:lnTo>
                <a:lnTo>
                  <a:pt x="12319" y="149225"/>
                </a:lnTo>
                <a:lnTo>
                  <a:pt x="36957" y="179184"/>
                </a:lnTo>
                <a:lnTo>
                  <a:pt x="70738" y="198107"/>
                </a:lnTo>
                <a:lnTo>
                  <a:pt x="100584" y="202666"/>
                </a:lnTo>
                <a:lnTo>
                  <a:pt x="110998" y="201993"/>
                </a:lnTo>
                <a:lnTo>
                  <a:pt x="148589" y="190284"/>
                </a:lnTo>
                <a:lnTo>
                  <a:pt x="178435" y="165506"/>
                </a:lnTo>
                <a:lnTo>
                  <a:pt x="197231" y="131610"/>
                </a:lnTo>
                <a:lnTo>
                  <a:pt x="201167" y="111417"/>
                </a:lnTo>
                <a:lnTo>
                  <a:pt x="201167" y="91224"/>
                </a:lnTo>
                <a:lnTo>
                  <a:pt x="199262" y="80784"/>
                </a:lnTo>
                <a:lnTo>
                  <a:pt x="197231" y="71018"/>
                </a:lnTo>
                <a:lnTo>
                  <a:pt x="193294" y="61899"/>
                </a:lnTo>
                <a:lnTo>
                  <a:pt x="189484" y="52781"/>
                </a:lnTo>
                <a:lnTo>
                  <a:pt x="164846" y="23456"/>
                </a:lnTo>
                <a:lnTo>
                  <a:pt x="130428" y="4559"/>
                </a:lnTo>
                <a:lnTo>
                  <a:pt x="110998" y="647"/>
                </a:lnTo>
                <a:lnTo>
                  <a:pt x="10058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3429000" y="3904488"/>
            <a:ext cx="377951" cy="344424"/>
          </a:xfrm>
          <a:custGeom>
            <a:avLst/>
            <a:gdLst/>
            <a:ahLst/>
            <a:cxnLst/>
            <a:rect l="l" t="t" r="r" b="b"/>
            <a:pathLst>
              <a:path w="377951" h="344424">
                <a:moveTo>
                  <a:pt x="198627" y="0"/>
                </a:moveTo>
                <a:lnTo>
                  <a:pt x="179324" y="0"/>
                </a:lnTo>
                <a:lnTo>
                  <a:pt x="169672" y="584"/>
                </a:lnTo>
                <a:lnTo>
                  <a:pt x="107061" y="15405"/>
                </a:lnTo>
                <a:lnTo>
                  <a:pt x="99060" y="19405"/>
                </a:lnTo>
                <a:lnTo>
                  <a:pt x="91059" y="22809"/>
                </a:lnTo>
                <a:lnTo>
                  <a:pt x="83058" y="27381"/>
                </a:lnTo>
                <a:lnTo>
                  <a:pt x="75691" y="31940"/>
                </a:lnTo>
                <a:lnTo>
                  <a:pt x="68834" y="36487"/>
                </a:lnTo>
                <a:lnTo>
                  <a:pt x="62102" y="41630"/>
                </a:lnTo>
                <a:lnTo>
                  <a:pt x="55245" y="46761"/>
                </a:lnTo>
                <a:lnTo>
                  <a:pt x="49022" y="52463"/>
                </a:lnTo>
                <a:lnTo>
                  <a:pt x="43307" y="58178"/>
                </a:lnTo>
                <a:lnTo>
                  <a:pt x="37591" y="64439"/>
                </a:lnTo>
                <a:lnTo>
                  <a:pt x="32512" y="70713"/>
                </a:lnTo>
                <a:lnTo>
                  <a:pt x="27304" y="77000"/>
                </a:lnTo>
                <a:lnTo>
                  <a:pt x="8509" y="112903"/>
                </a:lnTo>
                <a:lnTo>
                  <a:pt x="4063" y="128320"/>
                </a:lnTo>
                <a:lnTo>
                  <a:pt x="2286" y="136309"/>
                </a:lnTo>
                <a:lnTo>
                  <a:pt x="0" y="152247"/>
                </a:lnTo>
                <a:lnTo>
                  <a:pt x="0" y="169367"/>
                </a:lnTo>
                <a:lnTo>
                  <a:pt x="1142" y="178498"/>
                </a:lnTo>
                <a:lnTo>
                  <a:pt x="2286" y="187032"/>
                </a:lnTo>
                <a:lnTo>
                  <a:pt x="4572" y="195021"/>
                </a:lnTo>
                <a:lnTo>
                  <a:pt x="6858" y="203568"/>
                </a:lnTo>
                <a:lnTo>
                  <a:pt x="25653" y="241782"/>
                </a:lnTo>
                <a:lnTo>
                  <a:pt x="31369" y="249186"/>
                </a:lnTo>
                <a:lnTo>
                  <a:pt x="36449" y="256031"/>
                </a:lnTo>
                <a:lnTo>
                  <a:pt x="42672" y="262305"/>
                </a:lnTo>
                <a:lnTo>
                  <a:pt x="49022" y="268592"/>
                </a:lnTo>
                <a:lnTo>
                  <a:pt x="55752" y="274853"/>
                </a:lnTo>
                <a:lnTo>
                  <a:pt x="62611" y="280568"/>
                </a:lnTo>
                <a:lnTo>
                  <a:pt x="58038" y="289115"/>
                </a:lnTo>
                <a:lnTo>
                  <a:pt x="31876" y="323900"/>
                </a:lnTo>
                <a:lnTo>
                  <a:pt x="6223" y="340436"/>
                </a:lnTo>
                <a:lnTo>
                  <a:pt x="0" y="343281"/>
                </a:lnTo>
                <a:lnTo>
                  <a:pt x="2921" y="343281"/>
                </a:lnTo>
                <a:lnTo>
                  <a:pt x="11429" y="344424"/>
                </a:lnTo>
                <a:lnTo>
                  <a:pt x="31876" y="344424"/>
                </a:lnTo>
                <a:lnTo>
                  <a:pt x="77470" y="334149"/>
                </a:lnTo>
                <a:lnTo>
                  <a:pt x="116077" y="309079"/>
                </a:lnTo>
                <a:lnTo>
                  <a:pt x="262382" y="309079"/>
                </a:lnTo>
                <a:lnTo>
                  <a:pt x="302260" y="289674"/>
                </a:lnTo>
                <a:lnTo>
                  <a:pt x="334645" y="262864"/>
                </a:lnTo>
                <a:lnTo>
                  <a:pt x="340360" y="257175"/>
                </a:lnTo>
                <a:lnTo>
                  <a:pt x="363092" y="223532"/>
                </a:lnTo>
                <a:lnTo>
                  <a:pt x="375665" y="185331"/>
                </a:lnTo>
                <a:lnTo>
                  <a:pt x="377951" y="152247"/>
                </a:lnTo>
                <a:lnTo>
                  <a:pt x="375665" y="136309"/>
                </a:lnTo>
                <a:lnTo>
                  <a:pt x="363092" y="98082"/>
                </a:lnTo>
                <a:lnTo>
                  <a:pt x="345439" y="70713"/>
                </a:lnTo>
                <a:lnTo>
                  <a:pt x="340360" y="64439"/>
                </a:lnTo>
                <a:lnTo>
                  <a:pt x="334645" y="58178"/>
                </a:lnTo>
                <a:lnTo>
                  <a:pt x="328929" y="52463"/>
                </a:lnTo>
                <a:lnTo>
                  <a:pt x="322707" y="46761"/>
                </a:lnTo>
                <a:lnTo>
                  <a:pt x="315849" y="41630"/>
                </a:lnTo>
                <a:lnTo>
                  <a:pt x="309117" y="36487"/>
                </a:lnTo>
                <a:lnTo>
                  <a:pt x="302260" y="31940"/>
                </a:lnTo>
                <a:lnTo>
                  <a:pt x="294894" y="27381"/>
                </a:lnTo>
                <a:lnTo>
                  <a:pt x="286892" y="22809"/>
                </a:lnTo>
                <a:lnTo>
                  <a:pt x="278891" y="19405"/>
                </a:lnTo>
                <a:lnTo>
                  <a:pt x="270890" y="15405"/>
                </a:lnTo>
                <a:lnTo>
                  <a:pt x="245363" y="6845"/>
                </a:lnTo>
                <a:lnTo>
                  <a:pt x="236220" y="4571"/>
                </a:lnTo>
                <a:lnTo>
                  <a:pt x="227075" y="2870"/>
                </a:lnTo>
                <a:lnTo>
                  <a:pt x="208279" y="584"/>
                </a:lnTo>
                <a:lnTo>
                  <a:pt x="198627" y="0"/>
                </a:lnTo>
                <a:close/>
              </a:path>
              <a:path w="377951" h="344424">
                <a:moveTo>
                  <a:pt x="262382" y="309079"/>
                </a:moveTo>
                <a:lnTo>
                  <a:pt x="116077" y="309079"/>
                </a:lnTo>
                <a:lnTo>
                  <a:pt x="133223" y="314769"/>
                </a:lnTo>
                <a:lnTo>
                  <a:pt x="160527" y="319913"/>
                </a:lnTo>
                <a:lnTo>
                  <a:pt x="169672" y="321056"/>
                </a:lnTo>
                <a:lnTo>
                  <a:pt x="179324" y="321614"/>
                </a:lnTo>
                <a:lnTo>
                  <a:pt x="198627" y="321614"/>
                </a:lnTo>
                <a:lnTo>
                  <a:pt x="245363" y="314210"/>
                </a:lnTo>
                <a:lnTo>
                  <a:pt x="262382" y="30907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 txBox="1"/>
          <p:nvPr/>
        </p:nvSpPr>
        <p:spPr>
          <a:xfrm>
            <a:off x="1173479" y="1885950"/>
            <a:ext cx="7181090" cy="17475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ctr">
              <a:lnSpc>
                <a:spcPct val="100000"/>
              </a:lnSpc>
            </a:pPr>
            <a:r>
              <a:rPr lang="es-MX" sz="4800" dirty="0">
                <a:solidFill>
                  <a:srgbClr val="FFC000"/>
                </a:solidFill>
                <a:latin typeface="Calibri"/>
                <a:cs typeface="Calibri"/>
              </a:rPr>
              <a:t>¿</a:t>
            </a:r>
            <a:r>
              <a:rPr sz="4800" dirty="0">
                <a:solidFill>
                  <a:srgbClr val="FFC000"/>
                </a:solidFill>
                <a:latin typeface="Calibri"/>
                <a:cs typeface="Calibri"/>
              </a:rPr>
              <a:t>En</a:t>
            </a:r>
            <a:r>
              <a:rPr sz="4800" spc="-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FFC000"/>
                </a:solidFill>
                <a:latin typeface="Calibri"/>
                <a:cs typeface="Calibri"/>
              </a:rPr>
              <a:t>qu</a:t>
            </a:r>
            <a:r>
              <a:rPr lang="es-MX" sz="4800" spc="0" dirty="0">
                <a:solidFill>
                  <a:srgbClr val="FFC000"/>
                </a:solidFill>
                <a:latin typeface="Calibri"/>
                <a:cs typeface="Calibri"/>
              </a:rPr>
              <a:t>é</a:t>
            </a:r>
            <a:r>
              <a:rPr sz="4800" spc="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FFC000"/>
                </a:solidFill>
                <a:latin typeface="Calibri"/>
                <a:cs typeface="Calibri"/>
              </a:rPr>
              <a:t>orden</a:t>
            </a:r>
            <a:r>
              <a:rPr sz="4800" spc="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FFC000"/>
                </a:solidFill>
                <a:latin typeface="Calibri"/>
                <a:cs typeface="Calibri"/>
              </a:rPr>
              <a:t>se </a:t>
            </a:r>
            <a:r>
              <a:rPr sz="4800" spc="-25" dirty="0">
                <a:solidFill>
                  <a:srgbClr val="FFC000"/>
                </a:solidFill>
                <a:latin typeface="Calibri"/>
                <a:cs typeface="Calibri"/>
              </a:rPr>
              <a:t>ejecutan</a:t>
            </a:r>
            <a:r>
              <a:rPr sz="4800" spc="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FFC000"/>
                </a:solidFill>
                <a:latin typeface="Calibri"/>
                <a:cs typeface="Calibri"/>
              </a:rPr>
              <a:t>las operacione</a:t>
            </a:r>
            <a:r>
              <a:rPr sz="4800" spc="-5" dirty="0">
                <a:solidFill>
                  <a:srgbClr val="FFC000"/>
                </a:solidFill>
                <a:latin typeface="Calibri"/>
                <a:cs typeface="Calibri"/>
              </a:rPr>
              <a:t>s</a:t>
            </a:r>
            <a:r>
              <a:rPr sz="4800" spc="0" dirty="0">
                <a:solidFill>
                  <a:srgbClr val="FFC000"/>
                </a:solidFill>
                <a:latin typeface="Calibri"/>
                <a:cs typeface="Calibri"/>
              </a:rPr>
              <a:t>?</a:t>
            </a:r>
            <a:endParaRPr sz="4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34792" y="216153"/>
            <a:ext cx="4912360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Operadores aritméticos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3</a:t>
            </a:fld>
            <a:endParaRPr sz="1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xfrm>
            <a:off x="1219200" y="948182"/>
            <a:ext cx="7543800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03580" marR="12700">
              <a:lnSpc>
                <a:spcPts val="2500"/>
              </a:lnSpc>
            </a:pPr>
            <a:r>
              <a:rPr lang="es-MX" sz="1800" dirty="0">
                <a:solidFill>
                  <a:schemeClr val="bg1"/>
                </a:solidFill>
                <a:latin typeface="+mn-lt"/>
                <a:ea typeface="+mn-ea"/>
                <a:cs typeface="Calibri"/>
              </a:rPr>
              <a:t>Los operadores aritméticos se </a:t>
            </a:r>
            <a:r>
              <a:rPr sz="1800" dirty="0">
                <a:solidFill>
                  <a:schemeClr val="bg1"/>
                </a:solidFill>
                <a:latin typeface="+mn-lt"/>
                <a:ea typeface="+mn-ea"/>
                <a:cs typeface="Calibri"/>
              </a:rPr>
              <a:t>utilizan con valores numéricos para desempeñar operaciones de matemáticas comunes: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FA2A55AD-EF9A-459E-8089-0F36A7CDD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174411"/>
              </p:ext>
            </p:extLst>
          </p:nvPr>
        </p:nvGraphicFramePr>
        <p:xfrm>
          <a:off x="1943100" y="1704695"/>
          <a:ext cx="4610100" cy="3354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Operador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Nombre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>
                          <a:latin typeface="+mn-lt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>
                          <a:latin typeface="+mn-lt"/>
                        </a:rPr>
                        <a:t>Suma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>
                          <a:latin typeface="+mn-lt"/>
                        </a:rPr>
                        <a:t>x +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>
                          <a:latin typeface="+mn-lt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+mn-lt"/>
                          <a:cs typeface="Arial"/>
                        </a:rPr>
                        <a:t>R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esta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x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-</a:t>
                      </a:r>
                      <a:r>
                        <a:rPr sz="1800" b="1" spc="-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y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*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spc="15" dirty="0">
                          <a:latin typeface="+mn-lt"/>
                          <a:cs typeface="Arial"/>
                        </a:rPr>
                        <a:t>M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u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lt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ipli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c</a:t>
                      </a:r>
                      <a:r>
                        <a:rPr sz="1800" b="1" spc="-15" dirty="0">
                          <a:latin typeface="+mn-lt"/>
                          <a:cs typeface="Arial"/>
                        </a:rPr>
                        <a:t>a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c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ió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n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x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*</a:t>
                      </a:r>
                      <a:r>
                        <a:rPr sz="1800" b="1" spc="-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y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1274625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/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+mn-lt"/>
                          <a:cs typeface="Arial"/>
                        </a:rPr>
                        <a:t>D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i</a:t>
                      </a:r>
                      <a:r>
                        <a:rPr sz="1800" b="1" spc="-15" dirty="0">
                          <a:latin typeface="+mn-lt"/>
                          <a:cs typeface="Arial"/>
                        </a:rPr>
                        <a:t>v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isi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ó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n</a:t>
                      </a:r>
                      <a:r>
                        <a:rPr lang="es-MX" sz="1800" b="1" spc="0" dirty="0">
                          <a:latin typeface="+mn-lt"/>
                          <a:cs typeface="Arial"/>
                        </a:rPr>
                        <a:t> real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x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/</a:t>
                      </a:r>
                      <a:r>
                        <a:rPr sz="1800" b="1" spc="-1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y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05259850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%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MX" sz="1800" b="1" spc="15" dirty="0">
                          <a:latin typeface="+mn-lt"/>
                          <a:cs typeface="Arial"/>
                        </a:rPr>
                        <a:t>Residuo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x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%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y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9741173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1800" b="1" spc="5" dirty="0">
                          <a:latin typeface="+mn-lt"/>
                          <a:cs typeface="Arial"/>
                        </a:rPr>
                        <a:t>**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P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o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te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n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cia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x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**</a:t>
                      </a:r>
                      <a:r>
                        <a:rPr sz="1800" b="1" spc="-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y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53031724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1800" b="1" spc="5" dirty="0">
                          <a:latin typeface="+mn-lt"/>
                          <a:cs typeface="Arial"/>
                        </a:rPr>
                        <a:t>//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+mn-lt"/>
                          <a:cs typeface="Arial"/>
                        </a:rPr>
                        <a:t>D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i</a:t>
                      </a:r>
                      <a:r>
                        <a:rPr sz="1800" b="1" spc="-15" dirty="0">
                          <a:latin typeface="+mn-lt"/>
                          <a:cs typeface="Arial"/>
                        </a:rPr>
                        <a:t>v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isi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ó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n</a:t>
                      </a:r>
                      <a:r>
                        <a:rPr sz="1800" b="1" spc="-4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e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n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tera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x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//</a:t>
                      </a:r>
                      <a:r>
                        <a:rPr sz="1800" b="1" spc="-1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y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189485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-569040" y="2154958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-538585" y="2185439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-386186" y="2345458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1748789" y="1325029"/>
            <a:ext cx="6892290" cy="11438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96215" indent="-285750" algn="just">
              <a:lnSpc>
                <a:spcPts val="25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dirty="0">
                <a:solidFill>
                  <a:srgbClr val="C5DAEB"/>
                </a:solidFill>
                <a:cs typeface="Calibri"/>
              </a:rPr>
              <a:t>Cuando se tiene una expresión en la que aparecen varios operadores, se utiliza la prioridad para determinar el orden en el que se llevarán a cabo las operaciones.</a:t>
            </a:r>
          </a:p>
          <a:p>
            <a:pPr>
              <a:lnSpc>
                <a:spcPts val="1400"/>
              </a:lnSpc>
              <a:spcBef>
                <a:spcPts val="72"/>
              </a:spcBef>
            </a:pPr>
            <a:endParaRPr lang="es-MX" sz="1400" dirty="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4</a:t>
            </a:fld>
            <a:endParaRPr sz="1200" dirty="0">
              <a:latin typeface="Calibri"/>
              <a:cs typeface="Calibri"/>
            </a:endParaRPr>
          </a:p>
        </p:txBody>
      </p:sp>
      <p:sp>
        <p:nvSpPr>
          <p:cNvPr id="60" name="object 2">
            <a:extLst>
              <a:ext uri="{FF2B5EF4-FFF2-40B4-BE49-F238E27FC236}">
                <a16:creationId xmlns:a16="http://schemas.microsoft.com/office/drawing/2014/main" id="{3762ADC9-2828-4642-A8B3-E7A7698A65B6}"/>
              </a:ext>
            </a:extLst>
          </p:cNvPr>
          <p:cNvSpPr txBox="1"/>
          <p:nvPr/>
        </p:nvSpPr>
        <p:spPr>
          <a:xfrm>
            <a:off x="2664858" y="359693"/>
            <a:ext cx="6002129" cy="92354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000" spc="-20" dirty="0">
                <a:solidFill>
                  <a:srgbClr val="18BAD4"/>
                </a:solidFill>
                <a:latin typeface="Calibri"/>
                <a:cs typeface="Calibri"/>
              </a:rPr>
              <a:t>Prioridad de los o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peradores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58" name="object 55">
            <a:extLst>
              <a:ext uri="{FF2B5EF4-FFF2-40B4-BE49-F238E27FC236}">
                <a16:creationId xmlns:a16="http://schemas.microsoft.com/office/drawing/2014/main" id="{BD184223-5AA3-47A3-AF0C-1BC09F6D0909}"/>
              </a:ext>
            </a:extLst>
          </p:cNvPr>
          <p:cNvSpPr txBox="1"/>
          <p:nvPr/>
        </p:nvSpPr>
        <p:spPr>
          <a:xfrm>
            <a:off x="1724407" y="2468883"/>
            <a:ext cx="5185407" cy="20840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 algn="just">
              <a:lnSpc>
                <a:spcPts val="25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dirty="0">
                <a:solidFill>
                  <a:srgbClr val="C5DAEB"/>
                </a:solidFill>
                <a:cs typeface="Calibri"/>
              </a:rPr>
              <a:t>Los operadores que aparecen en el mismo renglón tienen la misma prioridad. Si se encuentran varios operadores con la misma prioridad en la misma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</a:t>
            </a:r>
            <a:r>
              <a:rPr dirty="0">
                <a:solidFill>
                  <a:srgbClr val="C5DAEB"/>
                </a:solidFill>
                <a:cs typeface="Calibri"/>
              </a:rPr>
              <a:t>expresión se evalúan de izquierda a derecha. Excepto por la exponenciación que se evalúa de derecha a izquierda.</a:t>
            </a:r>
            <a:endParaRPr lang="es-MX" sz="1000" dirty="0"/>
          </a:p>
          <a:p>
            <a:pPr>
              <a:lnSpc>
                <a:spcPts val="1400"/>
              </a:lnSpc>
              <a:spcBef>
                <a:spcPts val="72"/>
              </a:spcBef>
            </a:pP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838971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-569040" y="2154958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-538585" y="2185439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-386186" y="2345458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2954021" y="2758635"/>
            <a:ext cx="773442" cy="322529"/>
          </a:xfrm>
          <a:custGeom>
            <a:avLst/>
            <a:gdLst/>
            <a:ahLst/>
            <a:cxnLst/>
            <a:rect l="l" t="t" r="r" b="b"/>
            <a:pathLst>
              <a:path w="773442" h="322529">
                <a:moveTo>
                  <a:pt x="0" y="322529"/>
                </a:moveTo>
                <a:lnTo>
                  <a:pt x="773442" y="322529"/>
                </a:lnTo>
                <a:lnTo>
                  <a:pt x="773442" y="0"/>
                </a:lnTo>
                <a:lnTo>
                  <a:pt x="0" y="0"/>
                </a:lnTo>
                <a:lnTo>
                  <a:pt x="0" y="3225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3727451" y="2758635"/>
            <a:ext cx="4097782" cy="322529"/>
          </a:xfrm>
          <a:custGeom>
            <a:avLst/>
            <a:gdLst/>
            <a:ahLst/>
            <a:cxnLst/>
            <a:rect l="l" t="t" r="r" b="b"/>
            <a:pathLst>
              <a:path w="4097782" h="322529">
                <a:moveTo>
                  <a:pt x="0" y="322529"/>
                </a:moveTo>
                <a:lnTo>
                  <a:pt x="4097782" y="322529"/>
                </a:lnTo>
                <a:lnTo>
                  <a:pt x="4097782" y="0"/>
                </a:lnTo>
                <a:lnTo>
                  <a:pt x="0" y="0"/>
                </a:lnTo>
                <a:lnTo>
                  <a:pt x="0" y="3225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2954021" y="3081101"/>
            <a:ext cx="773442" cy="285381"/>
          </a:xfrm>
          <a:custGeom>
            <a:avLst/>
            <a:gdLst/>
            <a:ahLst/>
            <a:cxnLst/>
            <a:rect l="l" t="t" r="r" b="b"/>
            <a:pathLst>
              <a:path w="773442" h="285381">
                <a:moveTo>
                  <a:pt x="0" y="285381"/>
                </a:moveTo>
                <a:lnTo>
                  <a:pt x="773442" y="285381"/>
                </a:lnTo>
                <a:lnTo>
                  <a:pt x="773442" y="0"/>
                </a:lnTo>
                <a:lnTo>
                  <a:pt x="0" y="0"/>
                </a:lnTo>
                <a:lnTo>
                  <a:pt x="0" y="2853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3727451" y="3081101"/>
            <a:ext cx="4097782" cy="285381"/>
          </a:xfrm>
          <a:custGeom>
            <a:avLst/>
            <a:gdLst/>
            <a:ahLst/>
            <a:cxnLst/>
            <a:rect l="l" t="t" r="r" b="b"/>
            <a:pathLst>
              <a:path w="4097782" h="285381">
                <a:moveTo>
                  <a:pt x="0" y="285381"/>
                </a:moveTo>
                <a:lnTo>
                  <a:pt x="4097782" y="285381"/>
                </a:lnTo>
                <a:lnTo>
                  <a:pt x="4097782" y="0"/>
                </a:lnTo>
                <a:lnTo>
                  <a:pt x="0" y="0"/>
                </a:lnTo>
                <a:lnTo>
                  <a:pt x="0" y="2853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2954021" y="3366483"/>
            <a:ext cx="773442" cy="623570"/>
          </a:xfrm>
          <a:custGeom>
            <a:avLst/>
            <a:gdLst/>
            <a:ahLst/>
            <a:cxnLst/>
            <a:rect l="l" t="t" r="r" b="b"/>
            <a:pathLst>
              <a:path w="773442" h="623570">
                <a:moveTo>
                  <a:pt x="0" y="623570"/>
                </a:moveTo>
                <a:lnTo>
                  <a:pt x="773442" y="623570"/>
                </a:lnTo>
                <a:lnTo>
                  <a:pt x="773442" y="0"/>
                </a:lnTo>
                <a:lnTo>
                  <a:pt x="0" y="0"/>
                </a:lnTo>
                <a:lnTo>
                  <a:pt x="0" y="6235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3727451" y="3366483"/>
            <a:ext cx="4097782" cy="623570"/>
          </a:xfrm>
          <a:custGeom>
            <a:avLst/>
            <a:gdLst/>
            <a:ahLst/>
            <a:cxnLst/>
            <a:rect l="l" t="t" r="r" b="b"/>
            <a:pathLst>
              <a:path w="4097782" h="623570">
                <a:moveTo>
                  <a:pt x="0" y="623570"/>
                </a:moveTo>
                <a:lnTo>
                  <a:pt x="4097782" y="623570"/>
                </a:lnTo>
                <a:lnTo>
                  <a:pt x="4097782" y="0"/>
                </a:lnTo>
                <a:lnTo>
                  <a:pt x="0" y="0"/>
                </a:lnTo>
                <a:lnTo>
                  <a:pt x="0" y="6235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 txBox="1"/>
          <p:nvPr/>
        </p:nvSpPr>
        <p:spPr>
          <a:xfrm>
            <a:off x="3729991" y="2832879"/>
            <a:ext cx="827405" cy="1790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b="1" spc="-10" dirty="0">
                <a:latin typeface="Arial"/>
                <a:cs typeface="Arial"/>
              </a:rPr>
              <a:t>D</a:t>
            </a:r>
            <a:r>
              <a:rPr sz="1100" b="1" spc="0" dirty="0">
                <a:latin typeface="Arial"/>
                <a:cs typeface="Arial"/>
              </a:rPr>
              <a:t>e</a:t>
            </a:r>
            <a:r>
              <a:rPr sz="1100" b="1" spc="-5" dirty="0">
                <a:latin typeface="Arial"/>
                <a:cs typeface="Arial"/>
              </a:rPr>
              <a:t>s</a:t>
            </a:r>
            <a:r>
              <a:rPr sz="1100" b="1" spc="0" dirty="0">
                <a:latin typeface="Arial"/>
                <a:cs typeface="Arial"/>
              </a:rPr>
              <a:t>crip</a:t>
            </a:r>
            <a:r>
              <a:rPr sz="1100" b="1" spc="-5" dirty="0">
                <a:latin typeface="Arial"/>
                <a:cs typeface="Arial"/>
              </a:rPr>
              <a:t>c</a:t>
            </a:r>
            <a:r>
              <a:rPr sz="1100" b="1" spc="0" dirty="0">
                <a:latin typeface="Arial"/>
                <a:cs typeface="Arial"/>
              </a:rPr>
              <a:t>ión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956433" y="3137045"/>
            <a:ext cx="135255" cy="1790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**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3729991" y="3137045"/>
            <a:ext cx="554990" cy="1790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p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spc="0" dirty="0">
                <a:latin typeface="Arial"/>
                <a:cs typeface="Arial"/>
              </a:rPr>
              <a:t>te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spc="0" dirty="0">
                <a:latin typeface="Arial"/>
                <a:cs typeface="Arial"/>
              </a:rPr>
              <a:t>c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0" dirty="0">
                <a:latin typeface="Arial"/>
                <a:cs typeface="Arial"/>
              </a:rPr>
              <a:t>a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956433" y="3591501"/>
            <a:ext cx="546100" cy="1790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*,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0" dirty="0">
                <a:latin typeface="Arial"/>
                <a:cs typeface="Arial"/>
              </a:rPr>
              <a:t>/,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0" dirty="0">
                <a:latin typeface="Arial"/>
                <a:cs typeface="Arial"/>
              </a:rPr>
              <a:t>//,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0" dirty="0">
                <a:latin typeface="Arial"/>
                <a:cs typeface="Arial"/>
              </a:rPr>
              <a:t>%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729991" y="3591501"/>
            <a:ext cx="2993390" cy="1790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mu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0" dirty="0">
                <a:latin typeface="Arial"/>
                <a:cs typeface="Arial"/>
              </a:rPr>
              <a:t>t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0" dirty="0">
                <a:latin typeface="Arial"/>
                <a:cs typeface="Arial"/>
              </a:rPr>
              <a:t>p</a:t>
            </a:r>
            <a:r>
              <a:rPr sz="1100" spc="-10" dirty="0">
                <a:latin typeface="Arial"/>
                <a:cs typeface="Arial"/>
              </a:rPr>
              <a:t>li</a:t>
            </a:r>
            <a:r>
              <a:rPr sz="1100" spc="0" dirty="0">
                <a:latin typeface="Arial"/>
                <a:cs typeface="Arial"/>
              </a:rPr>
              <a:t>cac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0" dirty="0">
                <a:latin typeface="Arial"/>
                <a:cs typeface="Arial"/>
              </a:rPr>
              <a:t>ó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spc="0" dirty="0">
                <a:latin typeface="Arial"/>
                <a:cs typeface="Arial"/>
              </a:rPr>
              <a:t>,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0" dirty="0">
                <a:latin typeface="Arial"/>
                <a:cs typeface="Arial"/>
              </a:rPr>
              <a:t>d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15" dirty="0">
                <a:latin typeface="Arial"/>
                <a:cs typeface="Arial"/>
              </a:rPr>
              <a:t>v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0" dirty="0">
                <a:latin typeface="Arial"/>
                <a:cs typeface="Arial"/>
              </a:rPr>
              <a:t>ó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spc="0" dirty="0">
                <a:latin typeface="Arial"/>
                <a:cs typeface="Arial"/>
              </a:rPr>
              <a:t>,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0" dirty="0">
                <a:latin typeface="Arial"/>
                <a:cs typeface="Arial"/>
              </a:rPr>
              <a:t>d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15" dirty="0">
                <a:latin typeface="Arial"/>
                <a:cs typeface="Arial"/>
              </a:rPr>
              <a:t>v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0" dirty="0">
                <a:latin typeface="Arial"/>
                <a:cs typeface="Arial"/>
              </a:rPr>
              <a:t>ón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0" dirty="0">
                <a:latin typeface="Arial"/>
                <a:cs typeface="Arial"/>
              </a:rPr>
              <a:t>e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spc="0" dirty="0">
                <a:latin typeface="Arial"/>
                <a:cs typeface="Arial"/>
              </a:rPr>
              <a:t>tera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0" dirty="0">
                <a:latin typeface="Arial"/>
                <a:cs typeface="Arial"/>
              </a:rPr>
              <a:t>y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0" dirty="0">
                <a:latin typeface="Arial"/>
                <a:cs typeface="Arial"/>
              </a:rPr>
              <a:t>res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0" dirty="0">
                <a:latin typeface="Arial"/>
                <a:cs typeface="Arial"/>
              </a:rPr>
              <a:t>d</a:t>
            </a:r>
            <a:r>
              <a:rPr sz="1100" spc="-5" dirty="0">
                <a:latin typeface="Arial"/>
                <a:cs typeface="Arial"/>
              </a:rPr>
              <a:t>u</a:t>
            </a:r>
            <a:r>
              <a:rPr sz="1100" spc="0" dirty="0">
                <a:latin typeface="Arial"/>
                <a:cs typeface="Arial"/>
              </a:rPr>
              <a:t>o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956433" y="4064551"/>
            <a:ext cx="229235" cy="1790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+,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0" dirty="0">
                <a:latin typeface="Arial"/>
                <a:cs typeface="Arial"/>
              </a:rPr>
              <a:t>-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729991" y="4064551"/>
            <a:ext cx="755650" cy="1790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s</a:t>
            </a:r>
            <a:r>
              <a:rPr sz="1100" spc="-5" dirty="0">
                <a:latin typeface="Arial"/>
                <a:cs typeface="Arial"/>
              </a:rPr>
              <a:t>u</a:t>
            </a:r>
            <a:r>
              <a:rPr sz="1100" spc="0" dirty="0">
                <a:latin typeface="Arial"/>
                <a:cs typeface="Arial"/>
              </a:rPr>
              <a:t>ma,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0" dirty="0">
                <a:latin typeface="Arial"/>
                <a:cs typeface="Arial"/>
              </a:rPr>
              <a:t>re</a:t>
            </a:r>
            <a:r>
              <a:rPr sz="1100" spc="-5" dirty="0">
                <a:latin typeface="Arial"/>
                <a:cs typeface="Arial"/>
              </a:rPr>
              <a:t>s</a:t>
            </a:r>
            <a:r>
              <a:rPr sz="1100" spc="0" dirty="0">
                <a:latin typeface="Arial"/>
                <a:cs typeface="Arial"/>
              </a:rPr>
              <a:t>ta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xfrm>
            <a:off x="2436093" y="4073011"/>
            <a:ext cx="128066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5</a:t>
            </a:fld>
            <a:endParaRPr sz="1200" dirty="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956433" y="2832879"/>
            <a:ext cx="655955" cy="1790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Op</a:t>
            </a:r>
            <a:r>
              <a:rPr sz="1100" b="1" spc="-5" dirty="0">
                <a:latin typeface="Arial"/>
                <a:cs typeface="Arial"/>
              </a:rPr>
              <a:t>e</a:t>
            </a:r>
            <a:r>
              <a:rPr sz="1100" b="1" spc="0" dirty="0">
                <a:latin typeface="Arial"/>
                <a:cs typeface="Arial"/>
              </a:rPr>
              <a:t>rad</a:t>
            </a:r>
            <a:r>
              <a:rPr sz="1100" b="1" spc="-5" dirty="0">
                <a:latin typeface="Arial"/>
                <a:cs typeface="Arial"/>
              </a:rPr>
              <a:t>o</a:t>
            </a:r>
            <a:r>
              <a:rPr sz="1100" b="1" spc="0" dirty="0">
                <a:latin typeface="Arial"/>
                <a:cs typeface="Arial"/>
              </a:rPr>
              <a:t>r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60" name="object 2">
            <a:extLst>
              <a:ext uri="{FF2B5EF4-FFF2-40B4-BE49-F238E27FC236}">
                <a16:creationId xmlns:a16="http://schemas.microsoft.com/office/drawing/2014/main" id="{3762ADC9-2828-4642-A8B3-E7A7698A65B6}"/>
              </a:ext>
            </a:extLst>
          </p:cNvPr>
          <p:cNvSpPr txBox="1"/>
          <p:nvPr/>
        </p:nvSpPr>
        <p:spPr>
          <a:xfrm>
            <a:off x="2469663" y="260350"/>
            <a:ext cx="5852540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000" spc="-20" dirty="0">
                <a:solidFill>
                  <a:srgbClr val="18BAD4"/>
                </a:solidFill>
                <a:latin typeface="Calibri"/>
                <a:cs typeface="Calibri"/>
              </a:rPr>
              <a:t>Prioridad de los o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peradores</a:t>
            </a:r>
            <a:endParaRPr sz="4000" dirty="0">
              <a:latin typeface="Calibri"/>
              <a:cs typeface="Calibri"/>
            </a:endParaRPr>
          </a:p>
        </p:txBody>
      </p:sp>
      <p:graphicFrame>
        <p:nvGraphicFramePr>
          <p:cNvPr id="61" name="Tabla 60">
            <a:extLst>
              <a:ext uri="{FF2B5EF4-FFF2-40B4-BE49-F238E27FC236}">
                <a16:creationId xmlns:a16="http://schemas.microsoft.com/office/drawing/2014/main" id="{8D848BC2-654A-4702-81E3-995EE3D6B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667751"/>
              </p:ext>
            </p:extLst>
          </p:nvPr>
        </p:nvGraphicFramePr>
        <p:xfrm>
          <a:off x="1287780" y="1934565"/>
          <a:ext cx="6840854" cy="2225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15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3791306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  <a:gridCol w="1296933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Operador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Descripción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+ Prioridad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>
                          <a:latin typeface="+mn-lt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>
                          <a:latin typeface="+mn-lt"/>
                        </a:rPr>
                        <a:t>Paréntesis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endParaRPr lang="es-MX" sz="1800" b="1" dirty="0">
                        <a:latin typeface="+mn-lt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>
                          <a:latin typeface="+mn-lt"/>
                        </a:rPr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MX" sz="1800" b="1" spc="-10" dirty="0">
                          <a:latin typeface="+mn-lt"/>
                          <a:cs typeface="Arial"/>
                        </a:rPr>
                        <a:t>Potencia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*</a:t>
                      </a:r>
                      <a:r>
                        <a:rPr lang="es-MX" sz="1800" b="1" dirty="0">
                          <a:latin typeface="+mn-lt"/>
                          <a:cs typeface="Arial"/>
                        </a:rPr>
                        <a:t>,  / ,  // , %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spc="15" dirty="0">
                          <a:latin typeface="+mn-lt"/>
                          <a:cs typeface="Arial"/>
                        </a:rPr>
                        <a:t>M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u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lt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ipli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c</a:t>
                      </a:r>
                      <a:r>
                        <a:rPr sz="1800" b="1" spc="-15" dirty="0">
                          <a:latin typeface="+mn-lt"/>
                          <a:cs typeface="Arial"/>
                        </a:rPr>
                        <a:t>a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c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ió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n</a:t>
                      </a:r>
                      <a:r>
                        <a:rPr lang="es-MX" sz="1800" b="1" spc="0" dirty="0">
                          <a:latin typeface="+mn-lt"/>
                          <a:cs typeface="Arial"/>
                        </a:rPr>
                        <a:t>, división real, división entera y residuo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274625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lang="es-MX" sz="1800" b="1" dirty="0">
                          <a:latin typeface="+mn-lt"/>
                          <a:cs typeface="Arial"/>
                        </a:rPr>
                        <a:t>+ , -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MX" sz="1800" b="1" spc="-10" dirty="0">
                          <a:latin typeface="+mn-lt"/>
                          <a:cs typeface="Arial"/>
                        </a:rPr>
                        <a:t>Suma y resta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259850"/>
                  </a:ext>
                </a:extLst>
              </a:tr>
            </a:tbl>
          </a:graphicData>
        </a:graphic>
      </p:graphicFrame>
      <p:sp>
        <p:nvSpPr>
          <p:cNvPr id="53" name="object 53"/>
          <p:cNvSpPr/>
          <p:nvPr/>
        </p:nvSpPr>
        <p:spPr>
          <a:xfrm>
            <a:off x="7288150" y="2491887"/>
            <a:ext cx="250317" cy="1513332"/>
          </a:xfrm>
          <a:custGeom>
            <a:avLst/>
            <a:gdLst/>
            <a:ahLst/>
            <a:cxnLst/>
            <a:rect l="l" t="t" r="r" b="b"/>
            <a:pathLst>
              <a:path w="250317" h="1513332">
                <a:moveTo>
                  <a:pt x="250317" y="166878"/>
                </a:moveTo>
                <a:lnTo>
                  <a:pt x="83438" y="166878"/>
                </a:lnTo>
                <a:lnTo>
                  <a:pt x="83438" y="1513332"/>
                </a:lnTo>
                <a:lnTo>
                  <a:pt x="250317" y="1513332"/>
                </a:lnTo>
                <a:lnTo>
                  <a:pt x="250317" y="166878"/>
                </a:lnTo>
                <a:close/>
              </a:path>
              <a:path w="250317" h="1513332">
                <a:moveTo>
                  <a:pt x="166877" y="0"/>
                </a:moveTo>
                <a:lnTo>
                  <a:pt x="0" y="166878"/>
                </a:lnTo>
                <a:lnTo>
                  <a:pt x="333755" y="166878"/>
                </a:lnTo>
                <a:lnTo>
                  <a:pt x="166877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7288150" y="2491887"/>
            <a:ext cx="333755" cy="1513332"/>
          </a:xfrm>
          <a:custGeom>
            <a:avLst/>
            <a:gdLst/>
            <a:ahLst/>
            <a:cxnLst/>
            <a:rect l="l" t="t" r="r" b="b"/>
            <a:pathLst>
              <a:path w="333755" h="1513332">
                <a:moveTo>
                  <a:pt x="0" y="166878"/>
                </a:moveTo>
                <a:lnTo>
                  <a:pt x="166877" y="0"/>
                </a:lnTo>
                <a:lnTo>
                  <a:pt x="333755" y="166878"/>
                </a:lnTo>
                <a:lnTo>
                  <a:pt x="250317" y="166878"/>
                </a:lnTo>
                <a:lnTo>
                  <a:pt x="250317" y="1513332"/>
                </a:lnTo>
                <a:lnTo>
                  <a:pt x="83438" y="1513332"/>
                </a:lnTo>
                <a:lnTo>
                  <a:pt x="83438" y="166878"/>
                </a:lnTo>
                <a:lnTo>
                  <a:pt x="0" y="166878"/>
                </a:lnTo>
                <a:close/>
              </a:path>
            </a:pathLst>
          </a:custGeom>
          <a:solidFill>
            <a:schemeClr val="bg1"/>
          </a:solidFill>
          <a:ln w="25908">
            <a:solidFill>
              <a:srgbClr val="285D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" name="object 55">
            <a:extLst>
              <a:ext uri="{FF2B5EF4-FFF2-40B4-BE49-F238E27FC236}">
                <a16:creationId xmlns:a16="http://schemas.microsoft.com/office/drawing/2014/main" id="{3B0375F1-D519-416A-AC0B-7BE2C3F1C0D8}"/>
              </a:ext>
            </a:extLst>
          </p:cNvPr>
          <p:cNvSpPr txBox="1"/>
          <p:nvPr/>
        </p:nvSpPr>
        <p:spPr>
          <a:xfrm>
            <a:off x="1828800" y="1129451"/>
            <a:ext cx="6599298" cy="4223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ts val="2500"/>
              </a:lnSpc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La siguiente tabla muestra la prioridad de los operadores aritméticos</a:t>
            </a:r>
          </a:p>
          <a:p>
            <a:pPr>
              <a:lnSpc>
                <a:spcPts val="1000"/>
              </a:lnSpc>
            </a:pPr>
            <a:endParaRPr lang="es-MX" sz="1000" dirty="0"/>
          </a:p>
          <a:p>
            <a:pPr>
              <a:lnSpc>
                <a:spcPts val="1400"/>
              </a:lnSpc>
              <a:spcBef>
                <a:spcPts val="72"/>
              </a:spcBef>
            </a:pPr>
            <a:endParaRPr lang="es-MX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49220" y="155321"/>
            <a:ext cx="6535420" cy="5086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18BAD4"/>
                </a:solidFill>
                <a:latin typeface="Calibri"/>
                <a:cs typeface="Calibri"/>
              </a:rPr>
              <a:t>Operadores </a:t>
            </a:r>
            <a:r>
              <a:rPr sz="3200" spc="-10" dirty="0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sz="3200" spc="0" dirty="0">
                <a:solidFill>
                  <a:srgbClr val="18BAD4"/>
                </a:solidFill>
                <a:latin typeface="Calibri"/>
                <a:cs typeface="Calibri"/>
              </a:rPr>
              <a:t>elaciona</a:t>
            </a:r>
            <a:r>
              <a:rPr sz="3200" spc="-10" dirty="0">
                <a:solidFill>
                  <a:srgbClr val="18BAD4"/>
                </a:solidFill>
                <a:latin typeface="Calibri"/>
                <a:cs typeface="Calibri"/>
              </a:rPr>
              <a:t>l</a:t>
            </a:r>
            <a:r>
              <a:rPr sz="3200" spc="0" dirty="0">
                <a:solidFill>
                  <a:srgbClr val="18BAD4"/>
                </a:solidFill>
                <a:latin typeface="Calibri"/>
                <a:cs typeface="Calibri"/>
              </a:rPr>
              <a:t>es (compa</a:t>
            </a:r>
            <a:r>
              <a:rPr sz="3200" spc="-15" dirty="0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sz="3200" spc="0" dirty="0">
                <a:solidFill>
                  <a:srgbClr val="18BAD4"/>
                </a:solidFill>
                <a:latin typeface="Calibri"/>
                <a:cs typeface="Calibri"/>
              </a:rPr>
              <a:t>ación)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65201" y="971893"/>
            <a:ext cx="6445399" cy="5086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72085">
              <a:lnSpc>
                <a:spcPct val="100000"/>
              </a:lnSpc>
              <a:tabLst>
                <a:tab pos="3681095" algn="l"/>
              </a:tabLst>
            </a:pPr>
            <a:r>
              <a:rPr dirty="0">
                <a:solidFill>
                  <a:schemeClr val="bg1"/>
                </a:solidFill>
                <a:cs typeface="Calibri"/>
              </a:rPr>
              <a:t>Los operadores relacionales se</a:t>
            </a:r>
            <a:r>
              <a:rPr lang="es-MX" dirty="0">
                <a:solidFill>
                  <a:schemeClr val="bg1"/>
                </a:solidFill>
                <a:cs typeface="Calibri"/>
              </a:rPr>
              <a:t> </a:t>
            </a:r>
            <a:r>
              <a:rPr dirty="0">
                <a:solidFill>
                  <a:schemeClr val="bg1"/>
                </a:solidFill>
                <a:cs typeface="Calibri"/>
              </a:rPr>
              <a:t>utilizan para comparar y regresan </a:t>
            </a:r>
            <a:r>
              <a:rPr lang="es-MX" dirty="0">
                <a:solidFill>
                  <a:schemeClr val="bg1"/>
                </a:solidFill>
                <a:cs typeface="Calibri"/>
              </a:rPr>
              <a:t>dos</a:t>
            </a:r>
            <a:r>
              <a:rPr dirty="0">
                <a:solidFill>
                  <a:schemeClr val="bg1"/>
                </a:solidFill>
                <a:cs typeface="Calibri"/>
              </a:rPr>
              <a:t> posibles valores: </a:t>
            </a:r>
            <a:r>
              <a:rPr b="1" dirty="0">
                <a:solidFill>
                  <a:schemeClr val="bg1"/>
                </a:solidFill>
                <a:cs typeface="Calibri"/>
              </a:rPr>
              <a:t>Verdadero</a:t>
            </a:r>
            <a:r>
              <a:rPr dirty="0">
                <a:solidFill>
                  <a:schemeClr val="bg1"/>
                </a:solidFill>
                <a:cs typeface="Calibri"/>
              </a:rPr>
              <a:t> o </a:t>
            </a:r>
            <a:r>
              <a:rPr b="1" dirty="0">
                <a:solidFill>
                  <a:schemeClr val="bg1"/>
                </a:solidFill>
                <a:cs typeface="Calibri"/>
              </a:rPr>
              <a:t>Falso</a:t>
            </a:r>
            <a:r>
              <a:rPr lang="es-MX" dirty="0">
                <a:solidFill>
                  <a:schemeClr val="bg1"/>
                </a:solidFill>
                <a:cs typeface="Calibri"/>
              </a:rPr>
              <a:t>.</a:t>
            </a:r>
            <a:endParaRPr dirty="0">
              <a:solidFill>
                <a:schemeClr val="bg1"/>
              </a:solidFill>
              <a:cs typeface="Calibri"/>
            </a:endParaRPr>
          </a:p>
          <a:p>
            <a:pPr>
              <a:lnSpc>
                <a:spcPts val="700"/>
              </a:lnSpc>
              <a:spcBef>
                <a:spcPts val="10"/>
              </a:spcBef>
            </a:pPr>
            <a:endParaRPr sz="7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6</a:t>
            </a:fld>
            <a:endParaRPr sz="1200" dirty="0">
              <a:latin typeface="Calibri"/>
              <a:cs typeface="Calibri"/>
            </a:endParaRP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B267DF64-6CA7-4FF7-80DA-0145EC2BB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043479"/>
              </p:ext>
            </p:extLst>
          </p:nvPr>
        </p:nvGraphicFramePr>
        <p:xfrm>
          <a:off x="2165201" y="1751127"/>
          <a:ext cx="4845199" cy="293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333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2162320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  <a:gridCol w="1441546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Operador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Descripción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6304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-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==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Igual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==</a:t>
                      </a:r>
                      <a:r>
                        <a:rPr lang="es-MX" sz="1600" b="1" i="0" u="none" strike="noStrike" kern="1200" spc="-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6304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-2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!=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Dife</a:t>
                      </a:r>
                      <a:r>
                        <a:rPr lang="es-MX" sz="1600" b="1" i="0" u="none" strike="noStrike" kern="1200" spc="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ente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-2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y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6304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s-MX" sz="1600" b="1" i="0" u="none" strike="noStrike" kern="1200" spc="-4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</a:t>
                      </a:r>
                      <a:r>
                        <a:rPr lang="es-MX" sz="1600" b="1" i="0" u="none" strike="noStrike" kern="1200" spc="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1274625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6304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s-MX" sz="1600" b="1" i="0" u="none" strike="noStrike" kern="1200" spc="-3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5259850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6304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-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s-MX" sz="1600" b="1" i="0" u="none" strike="noStrike" kern="1200" spc="-4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</a:t>
                      </a:r>
                      <a:r>
                        <a:rPr lang="es-MX" sz="1600" b="1" i="0" u="none" strike="noStrike" kern="1200" spc="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s-MX" sz="1600" b="1" i="0" u="none" strike="noStrike" kern="1200" spc="-2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</a:t>
                      </a:r>
                      <a:r>
                        <a:rPr lang="es-MX" sz="1600" b="1" i="0" u="none" strike="noStrike" kern="1200" spc="-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9741173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6304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-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s-MX" sz="1600" b="1" i="0" u="none" strike="noStrike" kern="1200" spc="-4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s-MX" sz="1600" b="1" i="0" u="none" strike="noStrike" kern="1200" spc="-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r>
                        <a:rPr lang="es-MX" sz="1600" b="1" i="0" u="none" strike="noStrike" kern="1200" spc="-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5303172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1824226" y="327089"/>
            <a:ext cx="6992115" cy="6444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536700">
              <a:lnSpc>
                <a:spcPct val="100000"/>
              </a:lnSpc>
            </a:pPr>
            <a:r>
              <a:rPr sz="3200" dirty="0">
                <a:solidFill>
                  <a:srgbClr val="18BAD4"/>
                </a:solidFill>
                <a:latin typeface="Calibri"/>
                <a:cs typeface="Calibri"/>
              </a:rPr>
              <a:t>Operadores </a:t>
            </a:r>
            <a:r>
              <a:rPr sz="3200" spc="-15" dirty="0">
                <a:solidFill>
                  <a:srgbClr val="18BAD4"/>
                </a:solidFill>
                <a:latin typeface="Calibri"/>
                <a:cs typeface="Calibri"/>
              </a:rPr>
              <a:t>l</a:t>
            </a:r>
            <a:r>
              <a:rPr sz="3200" spc="0" dirty="0">
                <a:solidFill>
                  <a:srgbClr val="18BAD4"/>
                </a:solidFill>
                <a:latin typeface="Calibri"/>
                <a:cs typeface="Calibri"/>
              </a:rPr>
              <a:t>ógicos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314956" y="1040372"/>
            <a:ext cx="5673852" cy="4110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solidFill>
                  <a:schemeClr val="bg1"/>
                </a:solidFill>
                <a:cs typeface="Calibri"/>
              </a:rPr>
              <a:t>Son utilizados para combinar declaraciones</a:t>
            </a:r>
            <a:r>
              <a:rPr lang="es-MX" dirty="0">
                <a:solidFill>
                  <a:schemeClr val="bg1"/>
                </a:solidFill>
                <a:cs typeface="Calibri"/>
              </a:rPr>
              <a:t> </a:t>
            </a:r>
            <a:r>
              <a:rPr dirty="0">
                <a:solidFill>
                  <a:schemeClr val="bg1"/>
                </a:solidFill>
                <a:cs typeface="Calibri"/>
              </a:rPr>
              <a:t>condicionales</a:t>
            </a:r>
            <a:r>
              <a:rPr lang="es-MX" dirty="0">
                <a:solidFill>
                  <a:schemeClr val="bg1"/>
                </a:solidFill>
                <a:cs typeface="Calibri"/>
              </a:rPr>
              <a:t>.</a:t>
            </a:r>
            <a:endParaRPr dirty="0">
              <a:solidFill>
                <a:schemeClr val="bg1"/>
              </a:solidFill>
              <a:cs typeface="Calibri"/>
            </a:endParaRPr>
          </a:p>
          <a:p>
            <a:pPr>
              <a:lnSpc>
                <a:spcPts val="550"/>
              </a:lnSpc>
              <a:spcBef>
                <a:spcPts val="28"/>
              </a:spcBef>
            </a:pPr>
            <a:endParaRPr sz="550" dirty="0"/>
          </a:p>
          <a:p>
            <a:pPr>
              <a:lnSpc>
                <a:spcPts val="1000"/>
              </a:lnSpc>
            </a:pPr>
            <a:endParaRPr sz="1000" dirty="0"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7</a:t>
            </a:fld>
            <a:endParaRPr sz="1200" dirty="0">
              <a:latin typeface="Calibri"/>
              <a:cs typeface="Calibri"/>
            </a:endParaRPr>
          </a:p>
        </p:txBody>
      </p:sp>
      <p:graphicFrame>
        <p:nvGraphicFramePr>
          <p:cNvPr id="45" name="Tabla 44">
            <a:extLst>
              <a:ext uri="{FF2B5EF4-FFF2-40B4-BE49-F238E27FC236}">
                <a16:creationId xmlns:a16="http://schemas.microsoft.com/office/drawing/2014/main" id="{A370B517-6723-4FE8-AE1D-36ACC49B4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684542"/>
              </p:ext>
            </p:extLst>
          </p:nvPr>
        </p:nvGraphicFramePr>
        <p:xfrm>
          <a:off x="1143000" y="1931246"/>
          <a:ext cx="7125543" cy="2789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814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  <a:gridCol w="2147661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  <a:gridCol w="1294468">
                  <a:extLst>
                    <a:ext uri="{9D8B030D-6E8A-4147-A177-3AD203B41FA5}">
                      <a16:colId xmlns:a16="http://schemas.microsoft.com/office/drawing/2014/main" val="3934528191"/>
                    </a:ext>
                  </a:extLst>
                </a:gridCol>
              </a:tblGrid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Operador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Descripción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+ Prioridad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not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aci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ó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n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lang="es-MX"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t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(x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lang="es-MX"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10)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s-MX" sz="16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d</a:t>
                      </a:r>
                      <a:endParaRPr lang="es-MX" sz="1600" b="1" spc="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marR="389255" indent="-71438" algn="ctr">
                        <a:lnSpc>
                          <a:spcPct val="100099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resa</a:t>
                      </a:r>
                      <a:r>
                        <a:rPr sz="16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Ver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ero</a:t>
                      </a:r>
                      <a:r>
                        <a:rPr sz="16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si t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odo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nun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cia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do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s s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Ver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er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s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lang="es-MX"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10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or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marR="192405" indent="-71438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resa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Ver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ero</a:t>
                      </a:r>
                      <a:r>
                        <a:rPr sz="16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si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al me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no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un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s e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nun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cia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do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es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Ver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ero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4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1274625"/>
                  </a:ext>
                </a:extLst>
              </a:tr>
            </a:tbl>
          </a:graphicData>
        </a:graphic>
      </p:graphicFrame>
      <p:sp>
        <p:nvSpPr>
          <p:cNvPr id="46" name="object 7">
            <a:extLst>
              <a:ext uri="{FF2B5EF4-FFF2-40B4-BE49-F238E27FC236}">
                <a16:creationId xmlns:a16="http://schemas.microsoft.com/office/drawing/2014/main" id="{B3FFCBA0-24E7-468B-834B-E618972AC876}"/>
              </a:ext>
            </a:extLst>
          </p:cNvPr>
          <p:cNvSpPr/>
          <p:nvPr/>
        </p:nvSpPr>
        <p:spPr>
          <a:xfrm>
            <a:off x="7347964" y="2625662"/>
            <a:ext cx="609600" cy="1566142"/>
          </a:xfrm>
          <a:custGeom>
            <a:avLst/>
            <a:gdLst/>
            <a:ahLst/>
            <a:cxnLst/>
            <a:rect l="l" t="t" r="r" b="b"/>
            <a:pathLst>
              <a:path w="323088" h="3012948">
                <a:moveTo>
                  <a:pt x="0" y="161544"/>
                </a:moveTo>
                <a:lnTo>
                  <a:pt x="161544" y="0"/>
                </a:lnTo>
                <a:lnTo>
                  <a:pt x="323088" y="161544"/>
                </a:lnTo>
                <a:lnTo>
                  <a:pt x="242316" y="161544"/>
                </a:lnTo>
                <a:lnTo>
                  <a:pt x="242316" y="3012948"/>
                </a:lnTo>
                <a:lnTo>
                  <a:pt x="80772" y="3012948"/>
                </a:lnTo>
                <a:lnTo>
                  <a:pt x="80772" y="161544"/>
                </a:lnTo>
                <a:lnTo>
                  <a:pt x="0" y="161544"/>
                </a:lnTo>
                <a:close/>
              </a:path>
            </a:pathLst>
          </a:custGeom>
          <a:ln w="25907">
            <a:solidFill>
              <a:srgbClr val="285D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6">
            <a:extLst>
              <a:ext uri="{FF2B5EF4-FFF2-40B4-BE49-F238E27FC236}">
                <a16:creationId xmlns:a16="http://schemas.microsoft.com/office/drawing/2014/main" id="{662FDE36-6091-4863-BD46-8DE21E82CF2E}"/>
              </a:ext>
            </a:extLst>
          </p:cNvPr>
          <p:cNvSpPr/>
          <p:nvPr/>
        </p:nvSpPr>
        <p:spPr>
          <a:xfrm>
            <a:off x="7341014" y="2617046"/>
            <a:ext cx="471035" cy="1567901"/>
          </a:xfrm>
          <a:custGeom>
            <a:avLst/>
            <a:gdLst/>
            <a:ahLst/>
            <a:cxnLst/>
            <a:rect l="l" t="t" r="r" b="b"/>
            <a:pathLst>
              <a:path w="242316" h="3012948">
                <a:moveTo>
                  <a:pt x="242316" y="161544"/>
                </a:moveTo>
                <a:lnTo>
                  <a:pt x="80772" y="161544"/>
                </a:lnTo>
                <a:lnTo>
                  <a:pt x="80772" y="3012948"/>
                </a:lnTo>
                <a:lnTo>
                  <a:pt x="242316" y="3012948"/>
                </a:lnTo>
                <a:lnTo>
                  <a:pt x="242316" y="161544"/>
                </a:lnTo>
                <a:close/>
              </a:path>
              <a:path w="242316" h="3012948">
                <a:moveTo>
                  <a:pt x="161544" y="0"/>
                </a:moveTo>
                <a:lnTo>
                  <a:pt x="0" y="161544"/>
                </a:lnTo>
                <a:lnTo>
                  <a:pt x="323088" y="161544"/>
                </a:lnTo>
                <a:lnTo>
                  <a:pt x="161544" y="0"/>
                </a:lnTo>
                <a:close/>
              </a:path>
            </a:pathLst>
          </a:custGeom>
          <a:solidFill>
            <a:srgbClr val="3981B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 txBox="1"/>
          <p:nvPr/>
        </p:nvSpPr>
        <p:spPr>
          <a:xfrm>
            <a:off x="2649092" y="323215"/>
            <a:ext cx="4371975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solidFill>
                  <a:srgbClr val="18BAD4"/>
                </a:solidFill>
                <a:latin typeface="Calibri"/>
                <a:cs typeface="Calibri"/>
              </a:rPr>
              <a:t>Tabla</a:t>
            </a:r>
            <a:r>
              <a:rPr sz="4000" spc="-1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de</a:t>
            </a:r>
            <a:r>
              <a:rPr sz="4000" spc="-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verdad</a:t>
            </a:r>
            <a:r>
              <a:rPr sz="4000" spc="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para</a:t>
            </a:r>
            <a:endParaRPr sz="4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oper</a:t>
            </a:r>
            <a:r>
              <a:rPr sz="4000" spc="-15" dirty="0">
                <a:solidFill>
                  <a:srgbClr val="18BAD4"/>
                </a:solidFill>
                <a:latin typeface="Calibri"/>
                <a:cs typeface="Calibri"/>
              </a:rPr>
              <a:t>a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dores</a:t>
            </a:r>
            <a:r>
              <a:rPr sz="4000" spc="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lógicos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8</a:t>
            </a:fld>
            <a:endParaRPr sz="1200" dirty="0">
              <a:latin typeface="Calibri"/>
              <a:cs typeface="Calibri"/>
            </a:endParaRPr>
          </a:p>
        </p:txBody>
      </p:sp>
      <p:graphicFrame>
        <p:nvGraphicFramePr>
          <p:cNvPr id="38" name="object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478810"/>
              </p:ext>
            </p:extLst>
          </p:nvPr>
        </p:nvGraphicFramePr>
        <p:xfrm>
          <a:off x="2070795" y="2068517"/>
          <a:ext cx="5058095" cy="21034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4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0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58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54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95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6906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192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o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tP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49238" indent="-249238" algn="ctr">
                        <a:lnSpc>
                          <a:spcPct val="100000"/>
                        </a:lnSpc>
                        <a:tabLst/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tQ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96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R="10096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062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R="9017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868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7350" indent="-38735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R="10096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001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R="9080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-569040" y="2154958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-538585" y="2185439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-386186" y="2345458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1789058" y="1246169"/>
            <a:ext cx="6892290" cy="7822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96215" algn="ctr">
              <a:lnSpc>
                <a:spcPts val="2500"/>
              </a:lnSpc>
              <a:spcAft>
                <a:spcPts val="600"/>
              </a:spcAft>
            </a:pPr>
            <a:r>
              <a:rPr lang="es-MX" dirty="0">
                <a:solidFill>
                  <a:schemeClr val="bg1"/>
                </a:solidFill>
                <a:cs typeface="Calibri"/>
              </a:rPr>
              <a:t>La precedencia es la manera en que una expresión con diferentes operadores debe resolverse.</a:t>
            </a:r>
            <a:endParaRPr lang="es-MX" sz="1400" dirty="0">
              <a:solidFill>
                <a:schemeClr val="bg1"/>
              </a:solidFill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9</a:t>
            </a:fld>
            <a:endParaRPr sz="1200" dirty="0">
              <a:latin typeface="Calibri"/>
              <a:cs typeface="Calibri"/>
            </a:endParaRPr>
          </a:p>
        </p:txBody>
      </p:sp>
      <p:sp>
        <p:nvSpPr>
          <p:cNvPr id="60" name="object 2">
            <a:extLst>
              <a:ext uri="{FF2B5EF4-FFF2-40B4-BE49-F238E27FC236}">
                <a16:creationId xmlns:a16="http://schemas.microsoft.com/office/drawing/2014/main" id="{3762ADC9-2828-4642-A8B3-E7A7698A65B6}"/>
              </a:ext>
            </a:extLst>
          </p:cNvPr>
          <p:cNvSpPr txBox="1"/>
          <p:nvPr/>
        </p:nvSpPr>
        <p:spPr>
          <a:xfrm>
            <a:off x="2837071" y="276606"/>
            <a:ext cx="6002129" cy="92354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000" spc="-20" dirty="0">
                <a:solidFill>
                  <a:srgbClr val="18BAD4"/>
                </a:solidFill>
                <a:latin typeface="Calibri"/>
                <a:cs typeface="Calibri"/>
              </a:rPr>
              <a:t>Reglas de precedencia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43" name="object 55">
            <a:extLst>
              <a:ext uri="{FF2B5EF4-FFF2-40B4-BE49-F238E27FC236}">
                <a16:creationId xmlns:a16="http://schemas.microsoft.com/office/drawing/2014/main" id="{E8707B12-AC5B-42D2-A057-0D091F36F892}"/>
              </a:ext>
            </a:extLst>
          </p:cNvPr>
          <p:cNvSpPr txBox="1"/>
          <p:nvPr/>
        </p:nvSpPr>
        <p:spPr>
          <a:xfrm>
            <a:off x="2080259" y="2331707"/>
            <a:ext cx="5161845" cy="1642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ts val="2500"/>
              </a:lnSpc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Como se resuelve una expresión que contiene:</a:t>
            </a:r>
          </a:p>
          <a:p>
            <a:pPr marL="355600" marR="12700" indent="-342900" algn="just">
              <a:lnSpc>
                <a:spcPts val="25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Operadores de diferentes categorías</a:t>
            </a:r>
          </a:p>
          <a:p>
            <a:pPr marL="355600" marR="12700" indent="-342900" algn="just">
              <a:lnSpc>
                <a:spcPts val="25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Operadores de la misma categoría</a:t>
            </a:r>
          </a:p>
          <a:p>
            <a:pPr marL="355600" marR="12700" indent="-342900" algn="just">
              <a:lnSpc>
                <a:spcPts val="25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Operadores con paréntesis</a:t>
            </a:r>
          </a:p>
          <a:p>
            <a:pPr marL="12700" marR="12700" algn="just">
              <a:lnSpc>
                <a:spcPts val="2500"/>
              </a:lnSpc>
              <a:spcAft>
                <a:spcPts val="600"/>
              </a:spcAft>
            </a:pPr>
            <a:endParaRPr lang="es-MX" b="1" dirty="0">
              <a:solidFill>
                <a:srgbClr val="00FFFF"/>
              </a:solidFill>
              <a:cs typeface="Calibri"/>
            </a:endParaRPr>
          </a:p>
          <a:p>
            <a:pPr marL="12700" marR="12700" algn="just">
              <a:lnSpc>
                <a:spcPts val="2500"/>
              </a:lnSpc>
              <a:spcAft>
                <a:spcPts val="600"/>
              </a:spcAft>
            </a:pP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3002958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</TotalTime>
  <Words>826</Words>
  <Application>Microsoft Office PowerPoint</Application>
  <PresentationFormat>Presentación en pantalla (16:9)</PresentationFormat>
  <Paragraphs>178</Paragraphs>
  <Slides>14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Theme</vt:lpstr>
      <vt:lpstr>TC1028  Pensamiento Computacional para Ingeniería</vt:lpstr>
      <vt:lpstr>Presentación de PowerPoint</vt:lpstr>
      <vt:lpstr>Los operadores aritméticos se utilizan con valores numéricos para desempeñar operaciones de matemáticas comunes:</vt:lpstr>
      <vt:lpstr>Presentación de PowerPoint</vt:lpstr>
      <vt:lpstr>Presentación de PowerPoint</vt:lpstr>
      <vt:lpstr>Presentación de PowerPoint</vt:lpstr>
      <vt:lpstr>Operadores lógicos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¿Cuál es el resultado de las siguientes expresiones?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Maria Isabel Camacho Gonzalez</dc:creator>
  <cp:lastModifiedBy>Lizethe Pérez Fuertes</cp:lastModifiedBy>
  <cp:revision>25</cp:revision>
  <dcterms:created xsi:type="dcterms:W3CDTF">2019-07-17T11:29:14Z</dcterms:created>
  <dcterms:modified xsi:type="dcterms:W3CDTF">2019-08-22T20:27:11Z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2019-07-15T00:00:00Z</vt:filetime>
  </property>
  <property fmtid="{D5CDD505-2E9C-101B-9397-08002B2CF9AE}" pid="3" name="LastSaved">
    <vt:filetime>2019-07-17T00:00:00Z</vt:filetime>
  </property>
</Properties>
</file>