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8" r:id="rId3"/>
    <p:sldId id="269" r:id="rId4"/>
    <p:sldId id="270" r:id="rId5"/>
    <p:sldId id="308" r:id="rId6"/>
    <p:sldId id="271" r:id="rId7"/>
    <p:sldId id="286" r:id="rId8"/>
    <p:sldId id="287" r:id="rId9"/>
    <p:sldId id="291" r:id="rId10"/>
    <p:sldId id="293" r:id="rId11"/>
    <p:sldId id="292" r:id="rId12"/>
    <p:sldId id="306" r:id="rId13"/>
    <p:sldId id="305" r:id="rId14"/>
    <p:sldId id="301" r:id="rId15"/>
    <p:sldId id="309" r:id="rId16"/>
    <p:sldId id="307" r:id="rId17"/>
    <p:sldId id="310" r:id="rId18"/>
    <p:sldId id="294" r:id="rId19"/>
    <p:sldId id="275" r:id="rId20"/>
    <p:sldId id="274" r:id="rId21"/>
    <p:sldId id="276" r:id="rId22"/>
    <p:sldId id="295" r:id="rId23"/>
    <p:sldId id="277" r:id="rId24"/>
    <p:sldId id="278" r:id="rId25"/>
    <p:sldId id="279" r:id="rId26"/>
    <p:sldId id="280" r:id="rId27"/>
    <p:sldId id="281" r:id="rId28"/>
    <p:sldId id="257" r:id="rId29"/>
    <p:sldId id="282" r:id="rId30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432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1976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628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5399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389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4353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505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5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90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85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906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76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787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25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1911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pseint.sourceforge.net/%3Fpage%3Ddescargas.php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seint.sourceforge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seint.sourceforge.net/%3Fpage%3Ddescargas.ph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75383" y="1962150"/>
            <a:ext cx="5872480" cy="962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Diagramas de flujo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098" y="4425695"/>
            <a:ext cx="7998459" cy="661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04BD2D6D-B79C-46DF-9A16-DB9C09F85C7B}"/>
              </a:ext>
            </a:extLst>
          </p:cNvPr>
          <p:cNvSpPr txBox="1"/>
          <p:nvPr/>
        </p:nvSpPr>
        <p:spPr>
          <a:xfrm>
            <a:off x="764794" y="2891679"/>
            <a:ext cx="7998459" cy="875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2400" spc="-20" dirty="0">
                <a:solidFill>
                  <a:srgbClr val="FFFFFF"/>
                </a:solidFill>
                <a:latin typeface="Arial"/>
                <a:cs typeface="Arial"/>
              </a:rPr>
              <a:t>Diagramas de flujo y la herramienta PSeInt</a:t>
            </a:r>
          </a:p>
          <a:p>
            <a:pPr marL="0" algn="ctr">
              <a:lnSpc>
                <a:spcPct val="100000"/>
              </a:lnSpc>
            </a:pP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40626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 (PSeInt)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Símbolos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B65848A0-F419-47C9-BDE0-5A27F8760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202" y="1853945"/>
            <a:ext cx="5599643" cy="274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5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40626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 (PSeInt)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Símbolos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EAB89124-1DD6-4D59-B797-5E50A686E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237" y="1988292"/>
            <a:ext cx="5354571" cy="27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1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9800" y="857883"/>
            <a:ext cx="5967603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1242" y="1887810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elemento al cual le damos un nombre y le atribuimos un determinado tipo de información.</a:t>
            </a:r>
          </a:p>
          <a:p>
            <a:pPr marL="469900" marR="12700" lvl="1"/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rgbClr val="C5DAEB"/>
                </a:solidFill>
                <a:cs typeface="Calibri"/>
              </a:rPr>
              <a:t>Ejemplos:</a:t>
            </a:r>
            <a:br>
              <a:rPr lang="es-MX" sz="2000" dirty="0">
                <a:solidFill>
                  <a:srgbClr val="C5DAEB"/>
                </a:solidFill>
                <a:cs typeface="Calibri"/>
              </a:rPr>
            </a:b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469900" marR="12700" lvl="1"/>
            <a:r>
              <a:rPr lang="es-MX" sz="2000" dirty="0">
                <a:solidFill>
                  <a:srgbClr val="C5DAEB"/>
                </a:solidFill>
                <a:cs typeface="Calibri"/>
              </a:rPr>
              <a:t>edad = 21</a:t>
            </a:r>
            <a:br>
              <a:rPr lang="es-MX" sz="2000" dirty="0">
                <a:solidFill>
                  <a:srgbClr val="C5DAEB"/>
                </a:solidFill>
                <a:cs typeface="Calibri"/>
              </a:rPr>
            </a:br>
            <a:r>
              <a:rPr lang="es-MX" sz="2000" dirty="0">
                <a:solidFill>
                  <a:srgbClr val="C5DAEB"/>
                </a:solidFill>
                <a:cs typeface="Calibri"/>
              </a:rPr>
              <a:t>suma =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x+y</a:t>
            </a:r>
            <a:br>
              <a:rPr lang="es-MX" sz="2000" dirty="0">
                <a:solidFill>
                  <a:srgbClr val="C5DAEB"/>
                </a:solidFill>
                <a:cs typeface="Calibri"/>
              </a:rPr>
            </a:br>
            <a:r>
              <a:rPr lang="es-MX" sz="2000" dirty="0">
                <a:solidFill>
                  <a:srgbClr val="C5DAEB"/>
                </a:solidFill>
                <a:cs typeface="Calibri"/>
              </a:rPr>
              <a:t>tasa = 0.035</a:t>
            </a:r>
          </a:p>
          <a:p>
            <a:pPr marL="12700" marR="12700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718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33600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5042" y="2050117"/>
            <a:ext cx="5474963" cy="2193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Los tipos de datos en PSeInt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Entero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Real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rgbClr val="C5DAEB"/>
                </a:solidFill>
                <a:cs typeface="Calibri"/>
              </a:rPr>
              <a:t>Caracter</a:t>
            </a: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465506" y="36639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2428354" y="1860422"/>
            <a:ext cx="4769497" cy="255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Entero: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Permite guardar valores enteros, números que no tienen decimal.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Real: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Permite guardar números decimales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Caracter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Permite colocar una cadena de texto; como letras, palabras, etc.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Lógico: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Permite guardar booleanos, es decir, falso o verdadero.</a:t>
            </a:r>
          </a:p>
          <a:p>
            <a:pPr marL="12700" marR="12700" algn="just">
              <a:lnSpc>
                <a:spcPct val="100099"/>
              </a:lnSpc>
            </a:pP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14600" y="76251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702C507F-AE69-46C1-9AE3-9408C07B0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125" y="2270760"/>
            <a:ext cx="4412587" cy="152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8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11035" y="614298"/>
            <a:ext cx="6209241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Ejemplo de pseudocódigo: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4B644A4C-43A5-4184-823B-A80876201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02" y="2105406"/>
            <a:ext cx="4591050" cy="2543175"/>
          </a:xfrm>
          <a:prstGeom prst="rect">
            <a:avLst/>
          </a:prstGeom>
        </p:spPr>
      </p:pic>
      <p:sp>
        <p:nvSpPr>
          <p:cNvPr id="41" name="object 39">
            <a:extLst>
              <a:ext uri="{FF2B5EF4-FFF2-40B4-BE49-F238E27FC236}">
                <a16:creationId xmlns:a16="http://schemas.microsoft.com/office/drawing/2014/main" id="{330ECDCE-290F-4003-BB29-4D6D2FE5C842}"/>
              </a:ext>
            </a:extLst>
          </p:cNvPr>
          <p:cNvSpPr txBox="1"/>
          <p:nvPr/>
        </p:nvSpPr>
        <p:spPr>
          <a:xfrm>
            <a:off x="2145792" y="1243265"/>
            <a:ext cx="29165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53589" y="401828"/>
            <a:ext cx="6436360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mplo 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000" spc="-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je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cución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: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75A5B7BC-5630-4246-A9F8-F2A50166C956}"/>
              </a:ext>
            </a:extLst>
          </p:cNvPr>
          <p:cNvSpPr txBox="1"/>
          <p:nvPr/>
        </p:nvSpPr>
        <p:spPr>
          <a:xfrm>
            <a:off x="2089784" y="968882"/>
            <a:ext cx="29165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B570FEA4-2AEB-48F1-AB41-D48090B37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184" y="2006345"/>
            <a:ext cx="3467398" cy="19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1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080259" y="2037929"/>
            <a:ext cx="5653149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9"/>
              </a:spcBef>
            </a:pPr>
            <a:endParaRPr sz="550" dirty="0"/>
          </a:p>
          <a:p>
            <a:pPr marL="12700">
              <a:lnSpc>
                <a:spcPct val="100000"/>
              </a:lnSpc>
            </a:pPr>
            <a:r>
              <a:rPr sz="2000" b="1" dirty="0" err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scarga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b="1" spc="-35" dirty="0">
                <a:solidFill>
                  <a:srgbClr val="C5DAEB"/>
                </a:solidFill>
                <a:latin typeface="Calibri"/>
                <a:cs typeface="Calibri"/>
              </a:rPr>
              <a:t>PSeInt 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5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2000" dirty="0"/>
          </a:p>
          <a:p>
            <a:pPr marL="12700">
              <a:lnSpc>
                <a:spcPct val="100000"/>
              </a:lnSpc>
            </a:pP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http://pseint.sou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2000" u="heavy" spc="-2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f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orge.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et/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?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pa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g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=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d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scarga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.php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697695" y="500608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Instala PSeInt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A8BC6B08-5BF5-4E6E-87F5-74ECB5A3C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38621"/>
            <a:ext cx="1482604" cy="12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22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26245" y="1541475"/>
            <a:ext cx="5885179" cy="6680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99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Pseudocódigo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para</a:t>
            </a:r>
            <a:r>
              <a:rPr lang="es-MX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convertir a</a:t>
            </a:r>
            <a:r>
              <a:rPr lang="es-MX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pesos,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el precio</a:t>
            </a:r>
            <a:r>
              <a:rPr lang="es-MX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un</a:t>
            </a:r>
            <a:r>
              <a:rPr lang="es-MX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produc</a:t>
            </a:r>
            <a:r>
              <a:rPr lang="es-MX" b="1" spc="5" dirty="0">
                <a:solidFill>
                  <a:srgbClr val="C5DAEB"/>
                </a:solidFill>
                <a:cs typeface="Calibri"/>
              </a:rPr>
              <a:t>t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o que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está</a:t>
            </a:r>
            <a:r>
              <a:rPr lang="es-MX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en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dó</a:t>
            </a:r>
            <a:r>
              <a:rPr lang="es-MX" b="1" spc="5" dirty="0">
                <a:solidFill>
                  <a:srgbClr val="C5DAEB"/>
                </a:solidFill>
                <a:cs typeface="Calibri"/>
              </a:rPr>
              <a:t>l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b="1" spc="5" dirty="0">
                <a:solidFill>
                  <a:srgbClr val="C5DAEB"/>
                </a:solidFill>
                <a:cs typeface="Calibri"/>
              </a:rPr>
              <a:t>r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es: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99565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Ejemplo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del 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pseudocódigo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84857" y="696214"/>
            <a:ext cx="29165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456" y="4869179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8AB652A7-E700-47C1-8C17-BF645B004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41998"/>
            <a:ext cx="9154613" cy="26205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331787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36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36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flu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j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68629" y="2623545"/>
            <a:ext cx="1451706" cy="19004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Diagrama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flujo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convertir a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pesos</a:t>
            </a:r>
            <a:r>
              <a:rPr lang="es-MX" sz="1600" b="1" spc="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el precio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produc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 que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está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dó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es: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2270">
              <a:lnSpc>
                <a:spcPct val="100000"/>
              </a:lnSpc>
            </a:pP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mplo de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 flujo</a:t>
            </a:r>
            <a:endParaRPr sz="4000" dirty="0">
              <a:latin typeface="Calibri"/>
              <a:cs typeface="Calibri"/>
            </a:endParaRPr>
          </a:p>
          <a:p>
            <a:pPr marL="165227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0ED3C782-51C1-4649-A6A1-07F6B9614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715" y="1379766"/>
            <a:ext cx="6941285" cy="37827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00868" y="2479547"/>
            <a:ext cx="1644469" cy="17511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sz="1600" b="1" dirty="0">
                <a:solidFill>
                  <a:srgbClr val="C5DAEB"/>
                </a:solidFill>
                <a:latin typeface="Calibri"/>
                <a:cs typeface="Calibri"/>
              </a:rPr>
              <a:t>PSeInt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convertir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pe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os el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ecio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oducto</a:t>
            </a:r>
            <a:r>
              <a:rPr sz="1600" b="1" spc="-5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que está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dó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es,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EJECUCI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53589" y="401828"/>
            <a:ext cx="6436360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mplo 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000" spc="-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je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cución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: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EF92B217-0A20-4E40-B7E5-879EE7ECC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374" y="1801658"/>
            <a:ext cx="5667757" cy="2294092"/>
          </a:xfrm>
          <a:prstGeom prst="rect">
            <a:avLst/>
          </a:prstGeom>
        </p:spPr>
      </p:pic>
      <p:sp>
        <p:nvSpPr>
          <p:cNvPr id="42" name="object 39">
            <a:extLst>
              <a:ext uri="{FF2B5EF4-FFF2-40B4-BE49-F238E27FC236}">
                <a16:creationId xmlns:a16="http://schemas.microsoft.com/office/drawing/2014/main" id="{75A5B7BC-5630-4246-A9F8-F2A50166C956}"/>
              </a:ext>
            </a:extLst>
          </p:cNvPr>
          <p:cNvSpPr txBox="1"/>
          <p:nvPr/>
        </p:nvSpPr>
        <p:spPr>
          <a:xfrm>
            <a:off x="2089784" y="968882"/>
            <a:ext cx="29165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72818" y="627887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A8BC6B08-5BF5-4E6E-87F5-74ECB5A3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024" y="57150"/>
            <a:ext cx="1482604" cy="1237729"/>
          </a:xfrm>
          <a:prstGeom prst="rect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016460" y="2035059"/>
            <a:ext cx="5272219" cy="1679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algn="just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Utili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z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la 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ami</a:t>
            </a:r>
            <a:r>
              <a:rPr lang="es-MX"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ta</a:t>
            </a:r>
            <a:r>
              <a:rPr lang="es-MX"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PSeInt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y ejecuta los siguientes ejercicios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Escri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b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ps</a:t>
            </a:r>
            <a:r>
              <a:rPr lang="es-MX" sz="20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do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có</a:t>
            </a:r>
            <a:r>
              <a:rPr lang="es-MX" sz="2000" b="1" spc="-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go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 y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su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r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p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ond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ie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te</a:t>
            </a:r>
            <a:r>
              <a:rPr lang="es-MX"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diagr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 flujo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en PSeInt.</a:t>
            </a:r>
            <a:endParaRPr lang="es-MX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45677" y="1352550"/>
            <a:ext cx="6445923" cy="1341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onviert</a:t>
            </a: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el precio de un producto de pesos a 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dólares</a:t>
            </a: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si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ne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ti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o de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cam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dólar y 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precio</a:t>
            </a:r>
            <a:r>
              <a:rPr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n pesos</a:t>
            </a:r>
            <a:r>
              <a:rPr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5" dirty="0" err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b="1" spc="-15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b="1" spc="-20" dirty="0" err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uct</a:t>
            </a:r>
            <a:r>
              <a:rPr b="1" spc="-2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lang="es-MX" b="1" spc="-2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endParaRPr lang="es-MX" b="1" spc="-35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res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ultado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be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mos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rar</a:t>
            </a:r>
            <a:r>
              <a:rPr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pre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io</a:t>
            </a:r>
            <a:r>
              <a:rPr b="1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producto</a:t>
            </a:r>
            <a:r>
              <a:rPr b="1" spc="-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dólar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71501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CF0928C9-CC35-41F0-9E59-995F7F1D8166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326504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8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 pesos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Tipo de 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 dólares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4.93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AA5C4998-E790-4D3F-9EDC-02D8AEAD6020}"/>
              </a:ext>
            </a:extLst>
          </p:cNvPr>
          <p:cNvSpPr txBox="1"/>
          <p:nvPr/>
        </p:nvSpPr>
        <p:spPr>
          <a:xfrm>
            <a:off x="2590800" y="28765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0AC717F9-651E-4EA2-A68D-41BD545388CE}"/>
              </a:ext>
            </a:extLst>
          </p:cNvPr>
          <p:cNvSpPr txBox="1"/>
          <p:nvPr/>
        </p:nvSpPr>
        <p:spPr>
          <a:xfrm>
            <a:off x="165402" y="3241678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como: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FFFF00"/>
                </a:solidFill>
                <a:cs typeface="Calibri"/>
              </a:rPr>
              <a:t>dolares_matricula.psc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28407" y="1013117"/>
            <a:ext cx="5654804" cy="18634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C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alcule</a:t>
            </a:r>
            <a:r>
              <a:rPr b="1" dirty="0">
                <a:solidFill>
                  <a:srgbClr val="C5DAEB"/>
                </a:solidFill>
                <a:cs typeface="Calibri"/>
              </a:rPr>
              <a:t> el tiempo que se tarda un auto en llegar a un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lugar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,</a:t>
            </a:r>
            <a:r>
              <a:rPr b="1" dirty="0">
                <a:solidFill>
                  <a:srgbClr val="C5DAEB"/>
                </a:solidFill>
                <a:cs typeface="Calibri"/>
              </a:rPr>
              <a:t> así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mo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los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litros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gasol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na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re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q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uieren y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su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sto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pesos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se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tie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la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di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s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tan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c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ia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a</a:t>
            </a:r>
            <a:r>
              <a:rPr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recor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er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Km, la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vel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o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c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id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ad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p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h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ra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,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 el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re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n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dim</a:t>
            </a:r>
            <a:r>
              <a:rPr b="1" spc="-1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ento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auto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p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or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litro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precio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por litro de la gasolina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. El resulta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o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b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mostrar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 </a:t>
            </a:r>
            <a:r>
              <a:rPr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mp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,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</a:t>
            </a:r>
            <a:r>
              <a:rPr b="1" spc="-3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litros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y 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sto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pes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s.</a:t>
            </a:r>
            <a:r>
              <a:rPr lang="es-MX" dirty="0">
                <a:cs typeface="Calibri"/>
              </a:rPr>
              <a:t> </a:t>
            </a:r>
          </a:p>
          <a:p>
            <a:pPr marL="12700" marR="12700" algn="just">
              <a:lnSpc>
                <a:spcPct val="100000"/>
              </a:lnSpc>
            </a:pPr>
            <a:r>
              <a:rPr b="1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ec</a:t>
            </a:r>
            <a:r>
              <a:rPr b="1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er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da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=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 /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endParaRPr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799" y="-1714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4" name="Tabla 43">
            <a:extLst>
              <a:ext uri="{FF2B5EF4-FFF2-40B4-BE49-F238E27FC236}">
                <a16:creationId xmlns:a16="http://schemas.microsoft.com/office/drawing/2014/main" id="{832DB2DF-59A3-4B08-8FAB-BC35D7316047}"/>
              </a:ext>
            </a:extLst>
          </p:cNvPr>
          <p:cNvGraphicFramePr>
            <a:graphicFrameLocks noGrp="1"/>
          </p:cNvGraphicFramePr>
          <p:nvPr/>
        </p:nvGraphicFramePr>
        <p:xfrm>
          <a:off x="442976" y="3543592"/>
          <a:ext cx="768146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824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14913396"/>
                    </a:ext>
                  </a:extLst>
                </a:gridCol>
                <a:gridCol w="969704">
                  <a:extLst>
                    <a:ext uri="{9D8B030D-6E8A-4147-A177-3AD203B41FA5}">
                      <a16:colId xmlns:a16="http://schemas.microsoft.com/office/drawing/2014/main" val="2165375738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756982274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4024241337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Distancia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Velocidad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Litros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Costo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138.24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141.95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5" name="object 25">
            <a:extLst>
              <a:ext uri="{FF2B5EF4-FFF2-40B4-BE49-F238E27FC236}">
                <a16:creationId xmlns:a16="http://schemas.microsoft.com/office/drawing/2014/main" id="{ADE3C3EF-9064-4759-9E68-E47293586A6A}"/>
              </a:ext>
            </a:extLst>
          </p:cNvPr>
          <p:cNvSpPr txBox="1"/>
          <p:nvPr/>
        </p:nvSpPr>
        <p:spPr>
          <a:xfrm>
            <a:off x="432815" y="3069757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2FDB2246-0F9C-49FC-AC5C-06B17DCEFEEF}"/>
              </a:ext>
            </a:extLst>
          </p:cNvPr>
          <p:cNvSpPr txBox="1"/>
          <p:nvPr/>
        </p:nvSpPr>
        <p:spPr>
          <a:xfrm>
            <a:off x="118157" y="2345044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como: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FFFF00"/>
                </a:solidFill>
                <a:cs typeface="Calibri"/>
              </a:rPr>
              <a:t>auto_matricula.psc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1226" y="878764"/>
            <a:ext cx="6589328" cy="32169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31800" algn="just"/>
            <a:r>
              <a:rPr b="1" dirty="0">
                <a:solidFill>
                  <a:srgbClr val="C5DAEB"/>
                </a:solidFill>
                <a:cs typeface="Calibri"/>
              </a:rPr>
              <a:t>Un alumno desea conocer la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calificación</a:t>
            </a:r>
            <a:r>
              <a:rPr b="1" dirty="0">
                <a:solidFill>
                  <a:srgbClr val="C5DAEB"/>
                </a:solidFill>
                <a:cs typeface="Calibri"/>
              </a:rPr>
              <a:t> final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b="1" dirty="0">
                <a:solidFill>
                  <a:srgbClr val="C5DAEB"/>
                </a:solidFill>
                <a:cs typeface="Calibri"/>
              </a:rPr>
              <a:t>de su materia de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Programación</a:t>
            </a:r>
            <a:r>
              <a:rPr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b="1" dirty="0">
                <a:solidFill>
                  <a:srgbClr val="C5DAEB"/>
                </a:solidFill>
                <a:cs typeface="Calibri"/>
              </a:rPr>
              <a:t>La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rú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b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rica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mat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ria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p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one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la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ig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te manera:</a:t>
            </a:r>
            <a:endParaRPr dirty="0"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>
                <a:solidFill>
                  <a:srgbClr val="C5DAEB"/>
                </a:solidFill>
                <a:cs typeface="Calibri"/>
              </a:rPr>
              <a:t>Parcial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1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20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 err="1">
                <a:solidFill>
                  <a:srgbClr val="C5DAEB"/>
                </a:solidFill>
                <a:cs typeface="Calibri"/>
              </a:rPr>
              <a:t>Parcial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35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5" dirty="0">
                <a:solidFill>
                  <a:srgbClr val="C5DAEB"/>
                </a:solidFill>
                <a:cs typeface="Calibri"/>
              </a:rPr>
              <a:t>Proy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cto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f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i</a:t>
            </a:r>
            <a:r>
              <a:rPr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		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15%</a:t>
            </a:r>
            <a:endParaRPr lang="es-MX" b="1" spc="-15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>
                <a:solidFill>
                  <a:srgbClr val="C5DAEB"/>
                </a:solidFill>
                <a:cs typeface="Calibri"/>
              </a:rPr>
              <a:t>Exam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f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3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30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dirty="0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19555" y="-24682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9D2BC1ED-AB37-4275-985C-964645639E93}"/>
              </a:ext>
            </a:extLst>
          </p:cNvPr>
          <p:cNvGraphicFramePr>
            <a:graphicFrameLocks noGrp="1"/>
          </p:cNvGraphicFramePr>
          <p:nvPr/>
        </p:nvGraphicFramePr>
        <p:xfrm>
          <a:off x="525293" y="3422548"/>
          <a:ext cx="633450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4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14913396"/>
                    </a:ext>
                  </a:extLst>
                </a:gridCol>
                <a:gridCol w="1437131">
                  <a:extLst>
                    <a:ext uri="{9D8B030D-6E8A-4147-A177-3AD203B41FA5}">
                      <a16:colId xmlns:a16="http://schemas.microsoft.com/office/drawing/2014/main" val="2165375738"/>
                    </a:ext>
                  </a:extLst>
                </a:gridCol>
                <a:gridCol w="157962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Parcial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Parcial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Proyecto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Examen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Calificación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83.46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62.67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76.15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B083645D-08E5-4C22-A245-1B3863D8FF32}"/>
              </a:ext>
            </a:extLst>
          </p:cNvPr>
          <p:cNvSpPr txBox="1"/>
          <p:nvPr/>
        </p:nvSpPr>
        <p:spPr>
          <a:xfrm>
            <a:off x="516147" y="3044595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F93B66FC-A401-4C64-A135-AFB88A770B38}"/>
              </a:ext>
            </a:extLst>
          </p:cNvPr>
          <p:cNvSpPr txBox="1"/>
          <p:nvPr/>
        </p:nvSpPr>
        <p:spPr>
          <a:xfrm>
            <a:off x="0" y="2155850"/>
            <a:ext cx="2472643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como: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FFFF00"/>
                </a:solidFill>
                <a:cs typeface="Calibri"/>
              </a:rPr>
              <a:t>calificacion_matricula.psc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40826" y="1130161"/>
            <a:ext cx="5864974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0000"/>
              </a:lnSpc>
            </a:pP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st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dia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área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un triáng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 partir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la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ase y la alt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82001" y="-190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32DD74C8-86A7-46C6-A5A8-F49981F1D82E}"/>
              </a:ext>
            </a:extLst>
          </p:cNvPr>
          <p:cNvSpPr/>
          <p:nvPr/>
        </p:nvSpPr>
        <p:spPr>
          <a:xfrm>
            <a:off x="562357" y="2537458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C759D57E-6A17-408A-9F83-79ACE0D95A73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3059430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8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11.39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790.48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137.7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2" name="object 25">
            <a:extLst>
              <a:ext uri="{FF2B5EF4-FFF2-40B4-BE49-F238E27FC236}">
                <a16:creationId xmlns:a16="http://schemas.microsoft.com/office/drawing/2014/main" id="{2F16F1F9-6685-4110-A2DD-96EF146B3BFB}"/>
              </a:ext>
            </a:extLst>
          </p:cNvPr>
          <p:cNvSpPr txBox="1"/>
          <p:nvPr/>
        </p:nvSpPr>
        <p:spPr>
          <a:xfrm>
            <a:off x="2514600" y="2670938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3" name="object 25">
            <a:extLst>
              <a:ext uri="{FF2B5EF4-FFF2-40B4-BE49-F238E27FC236}">
                <a16:creationId xmlns:a16="http://schemas.microsoft.com/office/drawing/2014/main" id="{0EC78956-54FB-49F9-898D-F14AFE887647}"/>
              </a:ext>
            </a:extLst>
          </p:cNvPr>
          <p:cNvSpPr txBox="1"/>
          <p:nvPr/>
        </p:nvSpPr>
        <p:spPr>
          <a:xfrm>
            <a:off x="5891878" y="2024254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como: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FFFF00"/>
                </a:solidFill>
                <a:cs typeface="Calibri"/>
              </a:rPr>
              <a:t>triangulo_matricula.psc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88464" y="956637"/>
            <a:ext cx="6795422" cy="19961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sz="1800" b="1" spc="-10" dirty="0" err="1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nv</a:t>
            </a:r>
            <a:r>
              <a:rPr sz="1800" b="1" spc="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tí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4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sz="18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dirty="0" err="1">
                <a:solidFill>
                  <a:srgbClr val="C5DAEB"/>
                </a:solidFill>
                <a:latin typeface="Calibri"/>
                <a:cs typeface="Calibri"/>
              </a:rPr>
              <a:t>Digite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nú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ro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grad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tígra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grados</a:t>
            </a:r>
            <a:r>
              <a:rPr lang="es-MX" sz="1800" b="1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 = C*(9/5)+32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(utiliza la fórmula para realizar la conversión).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rgbClr val="C5DAEB"/>
                </a:solidFill>
                <a:cs typeface="Calibri"/>
              </a:rPr>
              <a:t>El resultado debe mostrar: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X grados centígrados corresponden a X grados Fahrenheit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50383" y="-194222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BB0E0A93-1F3D-4A11-B994-176647AE8096}"/>
              </a:ext>
            </a:extLst>
          </p:cNvPr>
          <p:cNvGraphicFramePr>
            <a:graphicFrameLocks noGrp="1"/>
          </p:cNvGraphicFramePr>
          <p:nvPr/>
        </p:nvGraphicFramePr>
        <p:xfrm>
          <a:off x="1850899" y="3493642"/>
          <a:ext cx="515950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244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730257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Grados Centígrados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Grados Fahrenheit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94.28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36.32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5EE20C4A-5C68-4A83-8550-BA2F598D4335}"/>
              </a:ext>
            </a:extLst>
          </p:cNvPr>
          <p:cNvSpPr txBox="1"/>
          <p:nvPr/>
        </p:nvSpPr>
        <p:spPr>
          <a:xfrm>
            <a:off x="1850900" y="31051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 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2B22C40C-061D-4E44-9A70-A76ECB224E96}"/>
              </a:ext>
            </a:extLst>
          </p:cNvPr>
          <p:cNvSpPr txBox="1"/>
          <p:nvPr/>
        </p:nvSpPr>
        <p:spPr>
          <a:xfrm>
            <a:off x="19058" y="2434715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como: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FFFF00"/>
                </a:solidFill>
                <a:cs typeface="Calibri"/>
              </a:rPr>
              <a:t>grados_matricula.psc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11782" y="885825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 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70887" y="1983485"/>
            <a:ext cx="6540500" cy="14264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endParaRPr sz="1100" dirty="0"/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sz="1800" u="heavy" dirty="0">
                <a:solidFill>
                  <a:srgbClr val="FFFFFF"/>
                </a:solidFill>
                <a:latin typeface="MS Gothic"/>
                <a:cs typeface="MS Gothic"/>
                <a:hlinkClick r:id="rId3"/>
              </a:rPr>
              <a:t>http://pseint.sourceforge.net/</a:t>
            </a:r>
            <a:endParaRPr sz="1800" dirty="0"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sz="1800" u="heavy" dirty="0">
                <a:solidFill>
                  <a:srgbClr val="1154CC"/>
                </a:solidFill>
                <a:latin typeface="MS Gothic"/>
                <a:cs typeface="MS Gothic"/>
                <a:hlinkClick r:id="rId4"/>
              </a:rPr>
              <a:t>http://pseint.sourceforge.net/?page=</a:t>
            </a:r>
            <a:r>
              <a:rPr sz="1800" u="heavy" dirty="0" err="1">
                <a:solidFill>
                  <a:srgbClr val="1154CC"/>
                </a:solidFill>
                <a:latin typeface="MS Gothic"/>
                <a:cs typeface="MS Gothic"/>
                <a:hlinkClick r:id="rId4"/>
              </a:rPr>
              <a:t>descargas.php</a:t>
            </a:r>
            <a:endParaRPr sz="1800" dirty="0">
              <a:latin typeface="MS Gothic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3479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4638" y="826261"/>
            <a:ext cx="5514975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6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18BAD4"/>
                </a:solidFill>
                <a:latin typeface="Calibri"/>
                <a:cs typeface="Calibri"/>
              </a:rPr>
              <a:t>de flujo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8680" y="2091563"/>
            <a:ext cx="4265295" cy="2286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pr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nt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2400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gráfica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 un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alg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ritmo.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</a:pPr>
            <a:endParaRPr sz="600"/>
          </a:p>
          <a:p>
            <a:pPr marL="12700" marR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apli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para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rep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entar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programas,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procesos,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procedi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ientos</a:t>
            </a:r>
            <a:r>
              <a:rPr sz="24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flujos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trabajo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en dif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ntes disciplina</a:t>
            </a:r>
            <a:r>
              <a:rPr sz="2400" spc="1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C31BEF4-55DD-4E05-BB5C-1AA05B6D6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564" y="0"/>
            <a:ext cx="219443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76392" y="-19050"/>
            <a:ext cx="6747339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9600">
              <a:lnSpc>
                <a:spcPct val="100000"/>
              </a:lnSpc>
            </a:pPr>
            <a:r>
              <a:rPr sz="540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54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5400" spc="0" dirty="0">
                <a:solidFill>
                  <a:srgbClr val="18BAD4"/>
                </a:solidFill>
                <a:latin typeface="Calibri"/>
                <a:cs typeface="Calibri"/>
              </a:rPr>
              <a:t>de flujo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9400" y="742315"/>
            <a:ext cx="4252595" cy="572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ructur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2379" y="1620650"/>
            <a:ext cx="8031073" cy="394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478780" algn="l"/>
              </a:tabLst>
            </a:pPr>
            <a:r>
              <a:rPr sz="2400" dirty="0" err="1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400" spc="5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uencia</a:t>
            </a:r>
            <a:r>
              <a:rPr lang="es-MX" sz="2400" dirty="0">
                <a:solidFill>
                  <a:srgbClr val="C5DAEB"/>
                </a:solidFill>
                <a:latin typeface="Calibri"/>
                <a:cs typeface="Calibri"/>
              </a:rPr>
              <a:t>                     </a:t>
            </a:r>
            <a:r>
              <a:rPr lang="es-MX" sz="2400" spc="0" dirty="0">
                <a:solidFill>
                  <a:srgbClr val="C5DAEB"/>
                </a:solidFill>
                <a:latin typeface="Calibri"/>
                <a:cs typeface="Calibri"/>
              </a:rPr>
              <a:t>Decisión	     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Ciclo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E0B7ABB-DD9E-4721-9BCE-E94864F3E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10" y="2163768"/>
            <a:ext cx="1641346" cy="252116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5EAAA02-E755-4E9F-A22B-D599D2FBB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2190211"/>
            <a:ext cx="3114295" cy="219302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1D7756A-7B64-49A8-B63B-946D276161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2190211"/>
            <a:ext cx="2268768" cy="256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42640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Herramienta PSeInt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1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90012" y="2230245"/>
            <a:ext cx="4544187" cy="15927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 err="1">
                <a:solidFill>
                  <a:srgbClr val="C5DAEB"/>
                </a:solidFill>
                <a:latin typeface="Calibri"/>
                <a:cs typeface="Calibri"/>
              </a:rPr>
              <a:t>herram</a:t>
            </a:r>
            <a:r>
              <a:rPr sz="2400" b="1" spc="-15" dirty="0" err="1">
                <a:solidFill>
                  <a:srgbClr val="C5DAEB"/>
                </a:solidFill>
                <a:latin typeface="Calibri"/>
                <a:cs typeface="Calibri"/>
              </a:rPr>
              <a:t>ien</a:t>
            </a:r>
            <a:r>
              <a:rPr sz="2400" b="1" spc="-2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2400" b="1" spc="-15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400" b="1" spc="-15" dirty="0">
                <a:solidFill>
                  <a:srgbClr val="C5DAEB"/>
                </a:solidFill>
                <a:latin typeface="Calibri"/>
                <a:cs typeface="Calibri"/>
              </a:rPr>
              <a:t>PSeInt</a:t>
            </a:r>
            <a:r>
              <a:rPr sz="24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perm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ite 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rar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seudo</a:t>
            </a:r>
            <a:r>
              <a:rPr sz="2400" b="1" spc="-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ódigo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crear</a:t>
            </a:r>
            <a:r>
              <a:rPr sz="24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400" b="1" spc="-2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agr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ma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s de fl</a:t>
            </a:r>
            <a:r>
              <a:rPr sz="2400" b="1" spc="-2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jo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í co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eje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cutarlos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rrerlo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90013" y="633221"/>
            <a:ext cx="3682365" cy="1257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4000" spc="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flujo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96490" y="2513457"/>
            <a:ext cx="3242310" cy="1125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Si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mbología</a:t>
            </a:r>
            <a:r>
              <a:rPr sz="24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para </a:t>
            </a:r>
            <a:r>
              <a:rPr lang="es-MX"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diagramas de flujo</a:t>
            </a:r>
            <a:r>
              <a:rPr sz="24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 err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400" b="1" spc="-15" dirty="0">
                <a:solidFill>
                  <a:srgbClr val="C5DAEB"/>
                </a:solidFill>
                <a:latin typeface="Calibri"/>
                <a:cs typeface="Calibri"/>
              </a:rPr>
              <a:t>PSeInt.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90013" y="906017"/>
            <a:ext cx="4437506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155180" y="0"/>
            <a:ext cx="1975103" cy="514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587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40626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 (PSeInt)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Símbolos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10" name="Imagen 109">
            <a:extLst>
              <a:ext uri="{FF2B5EF4-FFF2-40B4-BE49-F238E27FC236}">
                <a16:creationId xmlns:a16="http://schemas.microsoft.com/office/drawing/2014/main" id="{6BA94210-C09E-4B24-8AB7-47D993045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2" y="1844420"/>
            <a:ext cx="5443538" cy="26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5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40626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 (PSeInt)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Símbolos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40ABF568-5F68-457E-AC9A-45E93BBFF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563" y="1973305"/>
            <a:ext cx="5448300" cy="26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3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852</Words>
  <Application>Microsoft Office PowerPoint</Application>
  <PresentationFormat>Presentación en pantalla (16:9)</PresentationFormat>
  <Paragraphs>230</Paragraphs>
  <Slides>29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MS Gothic</vt:lpstr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Diagrama de flujo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Instala PSeInt</vt:lpstr>
      <vt:lpstr>Ejemplo del pseudocódigo</vt:lpstr>
      <vt:lpstr>Ejemplo de Diagrama de flujo PSeInt</vt:lpstr>
      <vt:lpstr>Presentación de PowerPoint</vt:lpstr>
      <vt:lpstr>Ejercicios</vt:lpstr>
      <vt:lpstr>Ejercicio 1</vt:lpstr>
      <vt:lpstr>Ejercicio 2</vt:lpstr>
      <vt:lpstr>Ejercicio 3</vt:lpstr>
      <vt:lpstr>Ejercicio 4</vt:lpstr>
      <vt:lpstr>Ejercicio 5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37</cp:revision>
  <dcterms:created xsi:type="dcterms:W3CDTF">2019-07-16T10:22:21Z</dcterms:created>
  <dcterms:modified xsi:type="dcterms:W3CDTF">2019-11-07T20:51:07Z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