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7A054-6D4F-4ED4-B3E7-62AC408CF793}" type="datetimeFigureOut">
              <a:rPr lang="es-MX" smtClean="0"/>
              <a:t>28/04/2020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A5C2F-87B0-4382-B452-9CF1E6F724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80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621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2770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01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28/04/2020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292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28/04/2020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2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28/04/2020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6146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95D237B-FEFF-4BA3-913F-A4EABA532059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9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28/04/2020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161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28/04/2020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892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28/04/2020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736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28/04/2020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541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28/04/2020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66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28/04/2020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758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28/04/2020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789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28/04/2020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959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B184-8162-40A9-BCCC-182276235E4C}" type="datetimeFigureOut">
              <a:rPr lang="es-MX" smtClean="0"/>
              <a:t>28/04/2020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05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TC1017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Solución de problemas con programación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Matrices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968"/>
            <a:ext cx="4104456" cy="303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301874" y="1971997"/>
            <a:ext cx="672651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Realizar ejercicios con matrices para comprender su funcionamiento.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2048" y="54868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73016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62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1167" y="413792"/>
            <a:ext cx="8639305" cy="11430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latin typeface="Dom Casual"/>
              </a:rPr>
              <a:t>¿Cómo quedaría la matriz siguiente al ejecutar las instrucciones descritas?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772816"/>
            <a:ext cx="4038600" cy="4267200"/>
          </a:xfrm>
        </p:spPr>
        <p:txBody>
          <a:bodyPr/>
          <a:lstStyle/>
          <a:p>
            <a:pPr eaLnBrk="1" hangingPunct="1"/>
            <a:endParaRPr lang="es-ES_tradnl" sz="8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int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int x1=10;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int x2=20;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X1;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X2;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* x2;  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5827216" y="1844824"/>
            <a:ext cx="2489200" cy="2613025"/>
            <a:chOff x="3520" y="2290"/>
            <a:chExt cx="1568" cy="1646"/>
          </a:xfrm>
        </p:grpSpPr>
        <p:sp>
          <p:nvSpPr>
            <p:cNvPr id="12296" name="Text Box 5"/>
            <p:cNvSpPr txBox="1">
              <a:spLocks noChangeArrowheads="1"/>
            </p:cNvSpPr>
            <p:nvPr/>
          </p:nvSpPr>
          <p:spPr bwMode="auto">
            <a:xfrm>
              <a:off x="3816" y="2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7" name="Text Box 6"/>
            <p:cNvSpPr txBox="1">
              <a:spLocks noChangeArrowheads="1"/>
            </p:cNvSpPr>
            <p:nvPr/>
          </p:nvSpPr>
          <p:spPr bwMode="auto">
            <a:xfrm>
              <a:off x="4156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298" name="Text Box 7"/>
            <p:cNvSpPr txBox="1">
              <a:spLocks noChangeArrowheads="1"/>
            </p:cNvSpPr>
            <p:nvPr/>
          </p:nvSpPr>
          <p:spPr bwMode="auto">
            <a:xfrm>
              <a:off x="4464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299" name="Text Box 8"/>
            <p:cNvSpPr txBox="1">
              <a:spLocks noChangeArrowheads="1"/>
            </p:cNvSpPr>
            <p:nvPr/>
          </p:nvSpPr>
          <p:spPr bwMode="auto">
            <a:xfrm>
              <a:off x="4840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300" name="Rectangle 9"/>
            <p:cNvSpPr>
              <a:spLocks noChangeArrowheads="1"/>
            </p:cNvSpPr>
            <p:nvPr/>
          </p:nvSpPr>
          <p:spPr bwMode="auto">
            <a:xfrm>
              <a:off x="3744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latin typeface="Times New Roman" pitchFamily="18" charset="0"/>
              </a:endParaRPr>
            </a:p>
          </p:txBody>
        </p:sp>
        <p:sp>
          <p:nvSpPr>
            <p:cNvPr id="12301" name="Rectangle 10"/>
            <p:cNvSpPr>
              <a:spLocks noChangeArrowheads="1"/>
            </p:cNvSpPr>
            <p:nvPr/>
          </p:nvSpPr>
          <p:spPr bwMode="auto">
            <a:xfrm>
              <a:off x="4080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12302" name="Rectangle 11"/>
            <p:cNvSpPr>
              <a:spLocks noChangeArrowheads="1"/>
            </p:cNvSpPr>
            <p:nvPr/>
          </p:nvSpPr>
          <p:spPr bwMode="auto">
            <a:xfrm>
              <a:off x="4416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3" name="Rectangle 12"/>
            <p:cNvSpPr>
              <a:spLocks noChangeArrowheads="1"/>
            </p:cNvSpPr>
            <p:nvPr/>
          </p:nvSpPr>
          <p:spPr bwMode="auto">
            <a:xfrm>
              <a:off x="4752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4" name="Rectangle 13"/>
            <p:cNvSpPr>
              <a:spLocks noChangeArrowheads="1"/>
            </p:cNvSpPr>
            <p:nvPr/>
          </p:nvSpPr>
          <p:spPr bwMode="auto">
            <a:xfrm>
              <a:off x="3744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5" name="Rectangle 14"/>
            <p:cNvSpPr>
              <a:spLocks noChangeArrowheads="1"/>
            </p:cNvSpPr>
            <p:nvPr/>
          </p:nvSpPr>
          <p:spPr bwMode="auto">
            <a:xfrm>
              <a:off x="4416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6" name="Rectangle 15"/>
            <p:cNvSpPr>
              <a:spLocks noChangeArrowheads="1"/>
            </p:cNvSpPr>
            <p:nvPr/>
          </p:nvSpPr>
          <p:spPr bwMode="auto">
            <a:xfrm>
              <a:off x="4752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7" name="Rectangle 16"/>
            <p:cNvSpPr>
              <a:spLocks noChangeArrowheads="1"/>
            </p:cNvSpPr>
            <p:nvPr/>
          </p:nvSpPr>
          <p:spPr bwMode="auto">
            <a:xfrm>
              <a:off x="3744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8" name="Rectangle 17"/>
            <p:cNvSpPr>
              <a:spLocks noChangeArrowheads="1"/>
            </p:cNvSpPr>
            <p:nvPr/>
          </p:nvSpPr>
          <p:spPr bwMode="auto">
            <a:xfrm>
              <a:off x="4080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9" name="Rectangle 18"/>
            <p:cNvSpPr>
              <a:spLocks noChangeArrowheads="1"/>
            </p:cNvSpPr>
            <p:nvPr/>
          </p:nvSpPr>
          <p:spPr bwMode="auto">
            <a:xfrm>
              <a:off x="4752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10" name="Rectangle 19"/>
            <p:cNvSpPr>
              <a:spLocks noChangeArrowheads="1"/>
            </p:cNvSpPr>
            <p:nvPr/>
          </p:nvSpPr>
          <p:spPr bwMode="auto">
            <a:xfrm>
              <a:off x="3744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11" name="Rectangle 20"/>
            <p:cNvSpPr>
              <a:spLocks noChangeArrowheads="1"/>
            </p:cNvSpPr>
            <p:nvPr/>
          </p:nvSpPr>
          <p:spPr bwMode="auto">
            <a:xfrm>
              <a:off x="4080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12" name="Rectangle 21"/>
            <p:cNvSpPr>
              <a:spLocks noChangeArrowheads="1"/>
            </p:cNvSpPr>
            <p:nvPr/>
          </p:nvSpPr>
          <p:spPr bwMode="auto">
            <a:xfrm>
              <a:off x="4416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13" name="Rectangle 22"/>
            <p:cNvSpPr>
              <a:spLocks noChangeArrowheads="1"/>
            </p:cNvSpPr>
            <p:nvPr/>
          </p:nvSpPr>
          <p:spPr bwMode="auto">
            <a:xfrm>
              <a:off x="4752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14" name="Text Box 23"/>
            <p:cNvSpPr txBox="1">
              <a:spLocks noChangeArrowheads="1"/>
            </p:cNvSpPr>
            <p:nvPr/>
          </p:nvSpPr>
          <p:spPr bwMode="auto">
            <a:xfrm>
              <a:off x="3520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315" name="Text Box 24"/>
            <p:cNvSpPr txBox="1">
              <a:spLocks noChangeArrowheads="1"/>
            </p:cNvSpPr>
            <p:nvPr/>
          </p:nvSpPr>
          <p:spPr bwMode="auto">
            <a:xfrm>
              <a:off x="3520" y="29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16" name="Text Box 25"/>
            <p:cNvSpPr txBox="1">
              <a:spLocks noChangeArrowheads="1"/>
            </p:cNvSpPr>
            <p:nvPr/>
          </p:nvSpPr>
          <p:spPr bwMode="auto">
            <a:xfrm>
              <a:off x="3520" y="3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317" name="Text Box 26"/>
            <p:cNvSpPr txBox="1">
              <a:spLocks noChangeArrowheads="1"/>
            </p:cNvSpPr>
            <p:nvPr/>
          </p:nvSpPr>
          <p:spPr bwMode="auto">
            <a:xfrm>
              <a:off x="3520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225307" name="Rectangle 27"/>
          <p:cNvSpPr>
            <a:spLocks noChangeArrowheads="1"/>
          </p:cNvSpPr>
          <p:nvPr/>
        </p:nvSpPr>
        <p:spPr bwMode="auto">
          <a:xfrm>
            <a:off x="6182816" y="232424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25308" name="Rectangle 28"/>
          <p:cNvSpPr>
            <a:spLocks noChangeArrowheads="1"/>
          </p:cNvSpPr>
          <p:nvPr/>
        </p:nvSpPr>
        <p:spPr bwMode="auto">
          <a:xfrm>
            <a:off x="6182816" y="285764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225309" name="Rectangle 29"/>
          <p:cNvSpPr>
            <a:spLocks noChangeArrowheads="1"/>
          </p:cNvSpPr>
          <p:nvPr/>
        </p:nvSpPr>
        <p:spPr bwMode="auto">
          <a:xfrm>
            <a:off x="7783016" y="2324249"/>
            <a:ext cx="533400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FF3300"/>
                </a:solidFill>
                <a:latin typeface="Times New Roman" pitchFamily="18" charset="0"/>
              </a:rPr>
              <a:t>?</a:t>
            </a:r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424" y="4725144"/>
            <a:ext cx="228200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057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7" grpId="0" animBg="1" autoUpdateAnimBg="0"/>
      <p:bldP spid="225308" grpId="0" animBg="1" autoUpdateAnimBg="0"/>
      <p:bldP spid="225309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04304" y="332656"/>
            <a:ext cx="7628136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latin typeface="Dom Casual"/>
              </a:rPr>
              <a:t>¿Cual sería el valor de X dada la siguiente matriz?</a:t>
            </a:r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2483768" y="3429000"/>
            <a:ext cx="2489200" cy="2613025"/>
            <a:chOff x="3520" y="2290"/>
            <a:chExt cx="1568" cy="1646"/>
          </a:xfrm>
        </p:grpSpPr>
        <p:sp>
          <p:nvSpPr>
            <p:cNvPr id="13333" name="Text Box 4"/>
            <p:cNvSpPr txBox="1">
              <a:spLocks noChangeArrowheads="1"/>
            </p:cNvSpPr>
            <p:nvPr/>
          </p:nvSpPr>
          <p:spPr bwMode="auto">
            <a:xfrm>
              <a:off x="3816" y="2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334" name="Text Box 5"/>
            <p:cNvSpPr txBox="1">
              <a:spLocks noChangeArrowheads="1"/>
            </p:cNvSpPr>
            <p:nvPr/>
          </p:nvSpPr>
          <p:spPr bwMode="auto">
            <a:xfrm>
              <a:off x="4156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335" name="Text Box 6"/>
            <p:cNvSpPr txBox="1">
              <a:spLocks noChangeArrowheads="1"/>
            </p:cNvSpPr>
            <p:nvPr/>
          </p:nvSpPr>
          <p:spPr bwMode="auto">
            <a:xfrm>
              <a:off x="4464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336" name="Text Box 7"/>
            <p:cNvSpPr txBox="1">
              <a:spLocks noChangeArrowheads="1"/>
            </p:cNvSpPr>
            <p:nvPr/>
          </p:nvSpPr>
          <p:spPr bwMode="auto">
            <a:xfrm>
              <a:off x="4840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3337" name="Rectangle 8"/>
            <p:cNvSpPr>
              <a:spLocks noChangeArrowheads="1"/>
            </p:cNvSpPr>
            <p:nvPr/>
          </p:nvSpPr>
          <p:spPr bwMode="auto">
            <a:xfrm>
              <a:off x="3744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latin typeface="Times New Roman" pitchFamily="18" charset="0"/>
              </a:endParaRPr>
            </a:p>
          </p:txBody>
        </p:sp>
        <p:sp>
          <p:nvSpPr>
            <p:cNvPr id="13338" name="Rectangle 9"/>
            <p:cNvSpPr>
              <a:spLocks noChangeArrowheads="1"/>
            </p:cNvSpPr>
            <p:nvPr/>
          </p:nvSpPr>
          <p:spPr bwMode="auto">
            <a:xfrm>
              <a:off x="4080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13339" name="Rectangle 10"/>
            <p:cNvSpPr>
              <a:spLocks noChangeArrowheads="1"/>
            </p:cNvSpPr>
            <p:nvPr/>
          </p:nvSpPr>
          <p:spPr bwMode="auto">
            <a:xfrm>
              <a:off x="4416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0" name="Rectangle 11"/>
            <p:cNvSpPr>
              <a:spLocks noChangeArrowheads="1"/>
            </p:cNvSpPr>
            <p:nvPr/>
          </p:nvSpPr>
          <p:spPr bwMode="auto">
            <a:xfrm>
              <a:off x="4752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1" name="Rectangle 12"/>
            <p:cNvSpPr>
              <a:spLocks noChangeArrowheads="1"/>
            </p:cNvSpPr>
            <p:nvPr/>
          </p:nvSpPr>
          <p:spPr bwMode="auto">
            <a:xfrm>
              <a:off x="3744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2" name="Rectangle 13"/>
            <p:cNvSpPr>
              <a:spLocks noChangeArrowheads="1"/>
            </p:cNvSpPr>
            <p:nvPr/>
          </p:nvSpPr>
          <p:spPr bwMode="auto">
            <a:xfrm>
              <a:off x="4416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3" name="Rectangle 14"/>
            <p:cNvSpPr>
              <a:spLocks noChangeArrowheads="1"/>
            </p:cNvSpPr>
            <p:nvPr/>
          </p:nvSpPr>
          <p:spPr bwMode="auto">
            <a:xfrm>
              <a:off x="4752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4" name="Rectangle 15"/>
            <p:cNvSpPr>
              <a:spLocks noChangeArrowheads="1"/>
            </p:cNvSpPr>
            <p:nvPr/>
          </p:nvSpPr>
          <p:spPr bwMode="auto">
            <a:xfrm>
              <a:off x="3744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5" name="Rectangle 16"/>
            <p:cNvSpPr>
              <a:spLocks noChangeArrowheads="1"/>
            </p:cNvSpPr>
            <p:nvPr/>
          </p:nvSpPr>
          <p:spPr bwMode="auto">
            <a:xfrm>
              <a:off x="4080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6" name="Rectangle 17"/>
            <p:cNvSpPr>
              <a:spLocks noChangeArrowheads="1"/>
            </p:cNvSpPr>
            <p:nvPr/>
          </p:nvSpPr>
          <p:spPr bwMode="auto">
            <a:xfrm>
              <a:off x="4752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7" name="Rectangle 18"/>
            <p:cNvSpPr>
              <a:spLocks noChangeArrowheads="1"/>
            </p:cNvSpPr>
            <p:nvPr/>
          </p:nvSpPr>
          <p:spPr bwMode="auto">
            <a:xfrm>
              <a:off x="3744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8" name="Rectangle 19"/>
            <p:cNvSpPr>
              <a:spLocks noChangeArrowheads="1"/>
            </p:cNvSpPr>
            <p:nvPr/>
          </p:nvSpPr>
          <p:spPr bwMode="auto">
            <a:xfrm>
              <a:off x="4080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49" name="Rectangle 20"/>
            <p:cNvSpPr>
              <a:spLocks noChangeArrowheads="1"/>
            </p:cNvSpPr>
            <p:nvPr/>
          </p:nvSpPr>
          <p:spPr bwMode="auto">
            <a:xfrm>
              <a:off x="4416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50" name="Rectangle 21"/>
            <p:cNvSpPr>
              <a:spLocks noChangeArrowheads="1"/>
            </p:cNvSpPr>
            <p:nvPr/>
          </p:nvSpPr>
          <p:spPr bwMode="auto">
            <a:xfrm>
              <a:off x="4752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51" name="Text Box 22"/>
            <p:cNvSpPr txBox="1">
              <a:spLocks noChangeArrowheads="1"/>
            </p:cNvSpPr>
            <p:nvPr/>
          </p:nvSpPr>
          <p:spPr bwMode="auto">
            <a:xfrm>
              <a:off x="3520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352" name="Text Box 23"/>
            <p:cNvSpPr txBox="1">
              <a:spLocks noChangeArrowheads="1"/>
            </p:cNvSpPr>
            <p:nvPr/>
          </p:nvSpPr>
          <p:spPr bwMode="auto">
            <a:xfrm>
              <a:off x="3520" y="29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353" name="Text Box 24"/>
            <p:cNvSpPr txBox="1">
              <a:spLocks noChangeArrowheads="1"/>
            </p:cNvSpPr>
            <p:nvPr/>
          </p:nvSpPr>
          <p:spPr bwMode="auto">
            <a:xfrm>
              <a:off x="3520" y="3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354" name="Text Box 25"/>
            <p:cNvSpPr txBox="1">
              <a:spLocks noChangeArrowheads="1"/>
            </p:cNvSpPr>
            <p:nvPr/>
          </p:nvSpPr>
          <p:spPr bwMode="auto">
            <a:xfrm>
              <a:off x="3520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226330" name="Rectangle 26"/>
          <p:cNvSpPr>
            <a:spLocks noChangeArrowheads="1"/>
          </p:cNvSpPr>
          <p:nvPr/>
        </p:nvSpPr>
        <p:spPr bwMode="auto">
          <a:xfrm>
            <a:off x="2839368" y="39084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26331" name="Rectangle 27"/>
          <p:cNvSpPr>
            <a:spLocks noChangeArrowheads="1"/>
          </p:cNvSpPr>
          <p:nvPr/>
        </p:nvSpPr>
        <p:spPr bwMode="auto">
          <a:xfrm>
            <a:off x="3372768" y="44418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226332" name="Rectangle 28"/>
          <p:cNvSpPr>
            <a:spLocks noChangeArrowheads="1"/>
          </p:cNvSpPr>
          <p:nvPr/>
        </p:nvSpPr>
        <p:spPr bwMode="auto">
          <a:xfrm>
            <a:off x="2839368" y="44418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226333" name="Rectangle 29"/>
          <p:cNvSpPr>
            <a:spLocks noChangeArrowheads="1"/>
          </p:cNvSpPr>
          <p:nvPr/>
        </p:nvSpPr>
        <p:spPr bwMode="auto">
          <a:xfrm>
            <a:off x="3906168" y="44418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226334" name="Rectangle 30"/>
          <p:cNvSpPr>
            <a:spLocks noChangeArrowheads="1"/>
          </p:cNvSpPr>
          <p:nvPr/>
        </p:nvSpPr>
        <p:spPr bwMode="auto">
          <a:xfrm>
            <a:off x="4439568" y="44418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226335" name="Rectangle 31"/>
          <p:cNvSpPr>
            <a:spLocks noChangeArrowheads="1"/>
          </p:cNvSpPr>
          <p:nvPr/>
        </p:nvSpPr>
        <p:spPr bwMode="auto">
          <a:xfrm>
            <a:off x="4439568" y="55086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226336" name="Rectangle 32"/>
          <p:cNvSpPr>
            <a:spLocks noChangeArrowheads="1"/>
          </p:cNvSpPr>
          <p:nvPr/>
        </p:nvSpPr>
        <p:spPr bwMode="auto">
          <a:xfrm>
            <a:off x="3906168" y="55086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226337" name="Rectangle 33"/>
          <p:cNvSpPr>
            <a:spLocks noChangeArrowheads="1"/>
          </p:cNvSpPr>
          <p:nvPr/>
        </p:nvSpPr>
        <p:spPr bwMode="auto">
          <a:xfrm>
            <a:off x="3372768" y="55086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226338" name="Rectangle 34"/>
          <p:cNvSpPr>
            <a:spLocks noChangeArrowheads="1"/>
          </p:cNvSpPr>
          <p:nvPr/>
        </p:nvSpPr>
        <p:spPr bwMode="auto">
          <a:xfrm>
            <a:off x="2839368" y="55086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226339" name="Rectangle 35"/>
          <p:cNvSpPr>
            <a:spLocks noChangeArrowheads="1"/>
          </p:cNvSpPr>
          <p:nvPr/>
        </p:nvSpPr>
        <p:spPr bwMode="auto">
          <a:xfrm>
            <a:off x="2839368" y="49752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226340" name="Rectangle 36"/>
          <p:cNvSpPr>
            <a:spLocks noChangeArrowheads="1"/>
          </p:cNvSpPr>
          <p:nvPr/>
        </p:nvSpPr>
        <p:spPr bwMode="auto">
          <a:xfrm>
            <a:off x="3372768" y="49752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226341" name="Rectangle 37"/>
          <p:cNvSpPr>
            <a:spLocks noChangeArrowheads="1"/>
          </p:cNvSpPr>
          <p:nvPr/>
        </p:nvSpPr>
        <p:spPr bwMode="auto">
          <a:xfrm>
            <a:off x="3906168" y="49752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226342" name="Rectangle 38"/>
          <p:cNvSpPr>
            <a:spLocks noChangeArrowheads="1"/>
          </p:cNvSpPr>
          <p:nvPr/>
        </p:nvSpPr>
        <p:spPr bwMode="auto">
          <a:xfrm>
            <a:off x="4439568" y="49752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226343" name="Rectangle 39"/>
          <p:cNvSpPr>
            <a:spLocks noChangeArrowheads="1"/>
          </p:cNvSpPr>
          <p:nvPr/>
        </p:nvSpPr>
        <p:spPr bwMode="auto">
          <a:xfrm>
            <a:off x="4439568" y="39084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226344" name="Rectangle 40"/>
          <p:cNvSpPr>
            <a:spLocks noChangeArrowheads="1"/>
          </p:cNvSpPr>
          <p:nvPr/>
        </p:nvSpPr>
        <p:spPr bwMode="auto">
          <a:xfrm>
            <a:off x="3906168" y="39084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226345" name="Rectangle 41"/>
          <p:cNvSpPr>
            <a:spLocks noChangeArrowheads="1"/>
          </p:cNvSpPr>
          <p:nvPr/>
        </p:nvSpPr>
        <p:spPr bwMode="auto">
          <a:xfrm>
            <a:off x="3372768" y="390842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13332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1276350" y="1700808"/>
            <a:ext cx="6629400" cy="1524000"/>
          </a:xfrm>
          <a:noFill/>
        </p:spPr>
        <p:txBody>
          <a:bodyPr/>
          <a:lstStyle/>
          <a:p>
            <a:pPr eaLnBrk="1" hangingPunct="1"/>
            <a:endParaRPr lang="es-ES_tradnl" sz="900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int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];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X= 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</a:t>
            </a:r>
          </a:p>
        </p:txBody>
      </p:sp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581128"/>
            <a:ext cx="228200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51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6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6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6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6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6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6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6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6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6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6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6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6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6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6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6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6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6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6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6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6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6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6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26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30" grpId="0" animBg="1" autoUpdateAnimBg="0"/>
      <p:bldP spid="226331" grpId="0" animBg="1" autoUpdateAnimBg="0"/>
      <p:bldP spid="226332" grpId="0" animBg="1" autoUpdateAnimBg="0"/>
      <p:bldP spid="226333" grpId="0" animBg="1" autoUpdateAnimBg="0"/>
      <p:bldP spid="226334" grpId="0" animBg="1" autoUpdateAnimBg="0"/>
      <p:bldP spid="226335" grpId="0" animBg="1" autoUpdateAnimBg="0"/>
      <p:bldP spid="226336" grpId="0" animBg="1" autoUpdateAnimBg="0"/>
      <p:bldP spid="226337" grpId="0" animBg="1" autoUpdateAnimBg="0"/>
      <p:bldP spid="226338" grpId="0" animBg="1" autoUpdateAnimBg="0"/>
      <p:bldP spid="226339" grpId="0" animBg="1" autoUpdateAnimBg="0"/>
      <p:bldP spid="226340" grpId="0" animBg="1" autoUpdateAnimBg="0"/>
      <p:bldP spid="226341" grpId="0" animBg="1" autoUpdateAnimBg="0"/>
      <p:bldP spid="226342" grpId="0" animBg="1" autoUpdateAnimBg="0"/>
      <p:bldP spid="226343" grpId="0" animBg="1" autoUpdateAnimBg="0"/>
      <p:bldP spid="226344" grpId="0" animBg="1" autoUpdateAnimBg="0"/>
      <p:bldP spid="22634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636588" y="1556792"/>
            <a:ext cx="739140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800" dirty="0"/>
              <a:t>  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Escribe las instrucciones necesarias para poder llenar la diagonal de una matriz con ceros, la matriz es de dimensión 4 X 4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5221989" y="3552279"/>
            <a:ext cx="2489200" cy="2613025"/>
            <a:chOff x="3520" y="2290"/>
            <a:chExt cx="1568" cy="1646"/>
          </a:xfrm>
        </p:grpSpPr>
        <p:sp>
          <p:nvSpPr>
            <p:cNvPr id="14350" name="Text Box 5"/>
            <p:cNvSpPr txBox="1">
              <a:spLocks noChangeArrowheads="1"/>
            </p:cNvSpPr>
            <p:nvPr/>
          </p:nvSpPr>
          <p:spPr bwMode="auto">
            <a:xfrm>
              <a:off x="3816" y="2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351" name="Text Box 6"/>
            <p:cNvSpPr txBox="1">
              <a:spLocks noChangeArrowheads="1"/>
            </p:cNvSpPr>
            <p:nvPr/>
          </p:nvSpPr>
          <p:spPr bwMode="auto">
            <a:xfrm>
              <a:off x="4156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352" name="Text Box 7"/>
            <p:cNvSpPr txBox="1">
              <a:spLocks noChangeArrowheads="1"/>
            </p:cNvSpPr>
            <p:nvPr/>
          </p:nvSpPr>
          <p:spPr bwMode="auto">
            <a:xfrm>
              <a:off x="4464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4353" name="Text Box 8"/>
            <p:cNvSpPr txBox="1">
              <a:spLocks noChangeArrowheads="1"/>
            </p:cNvSpPr>
            <p:nvPr/>
          </p:nvSpPr>
          <p:spPr bwMode="auto">
            <a:xfrm>
              <a:off x="4840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4354" name="Rectangle 9"/>
            <p:cNvSpPr>
              <a:spLocks noChangeArrowheads="1"/>
            </p:cNvSpPr>
            <p:nvPr/>
          </p:nvSpPr>
          <p:spPr bwMode="auto">
            <a:xfrm>
              <a:off x="3744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latin typeface="Times New Roman" pitchFamily="18" charset="0"/>
              </a:endParaRPr>
            </a:p>
          </p:txBody>
        </p:sp>
        <p:sp>
          <p:nvSpPr>
            <p:cNvPr id="14355" name="Rectangle 10"/>
            <p:cNvSpPr>
              <a:spLocks noChangeArrowheads="1"/>
            </p:cNvSpPr>
            <p:nvPr/>
          </p:nvSpPr>
          <p:spPr bwMode="auto">
            <a:xfrm>
              <a:off x="4080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14356" name="Rectangle 11"/>
            <p:cNvSpPr>
              <a:spLocks noChangeArrowheads="1"/>
            </p:cNvSpPr>
            <p:nvPr/>
          </p:nvSpPr>
          <p:spPr bwMode="auto">
            <a:xfrm>
              <a:off x="4416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57" name="Rectangle 12"/>
            <p:cNvSpPr>
              <a:spLocks noChangeArrowheads="1"/>
            </p:cNvSpPr>
            <p:nvPr/>
          </p:nvSpPr>
          <p:spPr bwMode="auto">
            <a:xfrm>
              <a:off x="4752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58" name="Rectangle 13"/>
            <p:cNvSpPr>
              <a:spLocks noChangeArrowheads="1"/>
            </p:cNvSpPr>
            <p:nvPr/>
          </p:nvSpPr>
          <p:spPr bwMode="auto">
            <a:xfrm>
              <a:off x="3744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59" name="Rectangle 14"/>
            <p:cNvSpPr>
              <a:spLocks noChangeArrowheads="1"/>
            </p:cNvSpPr>
            <p:nvPr/>
          </p:nvSpPr>
          <p:spPr bwMode="auto">
            <a:xfrm>
              <a:off x="4416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60" name="Rectangle 15"/>
            <p:cNvSpPr>
              <a:spLocks noChangeArrowheads="1"/>
            </p:cNvSpPr>
            <p:nvPr/>
          </p:nvSpPr>
          <p:spPr bwMode="auto">
            <a:xfrm>
              <a:off x="4752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61" name="Rectangle 16"/>
            <p:cNvSpPr>
              <a:spLocks noChangeArrowheads="1"/>
            </p:cNvSpPr>
            <p:nvPr/>
          </p:nvSpPr>
          <p:spPr bwMode="auto">
            <a:xfrm>
              <a:off x="3744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62" name="Rectangle 17"/>
            <p:cNvSpPr>
              <a:spLocks noChangeArrowheads="1"/>
            </p:cNvSpPr>
            <p:nvPr/>
          </p:nvSpPr>
          <p:spPr bwMode="auto">
            <a:xfrm>
              <a:off x="4080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63" name="Rectangle 18"/>
            <p:cNvSpPr>
              <a:spLocks noChangeArrowheads="1"/>
            </p:cNvSpPr>
            <p:nvPr/>
          </p:nvSpPr>
          <p:spPr bwMode="auto">
            <a:xfrm>
              <a:off x="4752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64" name="Rectangle 19"/>
            <p:cNvSpPr>
              <a:spLocks noChangeArrowheads="1"/>
            </p:cNvSpPr>
            <p:nvPr/>
          </p:nvSpPr>
          <p:spPr bwMode="auto">
            <a:xfrm>
              <a:off x="3744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65" name="Rectangle 20"/>
            <p:cNvSpPr>
              <a:spLocks noChangeArrowheads="1"/>
            </p:cNvSpPr>
            <p:nvPr/>
          </p:nvSpPr>
          <p:spPr bwMode="auto">
            <a:xfrm>
              <a:off x="4080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66" name="Rectangle 21"/>
            <p:cNvSpPr>
              <a:spLocks noChangeArrowheads="1"/>
            </p:cNvSpPr>
            <p:nvPr/>
          </p:nvSpPr>
          <p:spPr bwMode="auto">
            <a:xfrm>
              <a:off x="4416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67" name="Rectangle 22"/>
            <p:cNvSpPr>
              <a:spLocks noChangeArrowheads="1"/>
            </p:cNvSpPr>
            <p:nvPr/>
          </p:nvSpPr>
          <p:spPr bwMode="auto">
            <a:xfrm>
              <a:off x="4752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68" name="Text Box 23"/>
            <p:cNvSpPr txBox="1">
              <a:spLocks noChangeArrowheads="1"/>
            </p:cNvSpPr>
            <p:nvPr/>
          </p:nvSpPr>
          <p:spPr bwMode="auto">
            <a:xfrm>
              <a:off x="3520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369" name="Text Box 24"/>
            <p:cNvSpPr txBox="1">
              <a:spLocks noChangeArrowheads="1"/>
            </p:cNvSpPr>
            <p:nvPr/>
          </p:nvSpPr>
          <p:spPr bwMode="auto">
            <a:xfrm>
              <a:off x="3520" y="29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370" name="Text Box 25"/>
            <p:cNvSpPr txBox="1">
              <a:spLocks noChangeArrowheads="1"/>
            </p:cNvSpPr>
            <p:nvPr/>
          </p:nvSpPr>
          <p:spPr bwMode="auto">
            <a:xfrm>
              <a:off x="3520" y="3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4371" name="Text Box 26"/>
            <p:cNvSpPr txBox="1">
              <a:spLocks noChangeArrowheads="1"/>
            </p:cNvSpPr>
            <p:nvPr/>
          </p:nvSpPr>
          <p:spPr bwMode="auto">
            <a:xfrm>
              <a:off x="3520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227355" name="Rectangle 27"/>
          <p:cNvSpPr>
            <a:spLocks noChangeArrowheads="1"/>
          </p:cNvSpPr>
          <p:nvPr/>
        </p:nvSpPr>
        <p:spPr bwMode="auto">
          <a:xfrm>
            <a:off x="5577589" y="4031704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0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27356" name="Rectangle 28"/>
          <p:cNvSpPr>
            <a:spLocks noChangeArrowheads="1"/>
          </p:cNvSpPr>
          <p:nvPr/>
        </p:nvSpPr>
        <p:spPr bwMode="auto">
          <a:xfrm>
            <a:off x="6110989" y="4565104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7357" name="Rectangle 29"/>
          <p:cNvSpPr>
            <a:spLocks noChangeArrowheads="1"/>
          </p:cNvSpPr>
          <p:nvPr/>
        </p:nvSpPr>
        <p:spPr bwMode="auto">
          <a:xfrm>
            <a:off x="7177789" y="5631904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7358" name="Rectangle 30"/>
          <p:cNvSpPr>
            <a:spLocks noChangeArrowheads="1"/>
          </p:cNvSpPr>
          <p:nvPr/>
        </p:nvSpPr>
        <p:spPr bwMode="auto">
          <a:xfrm>
            <a:off x="6644389" y="5098504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7359" name="Rectangle 31"/>
          <p:cNvSpPr>
            <a:spLocks noChangeArrowheads="1"/>
          </p:cNvSpPr>
          <p:nvPr/>
        </p:nvSpPr>
        <p:spPr bwMode="auto">
          <a:xfrm>
            <a:off x="7177789" y="4031704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0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27360" name="Rectangle 32"/>
          <p:cNvSpPr>
            <a:spLocks noChangeArrowheads="1"/>
          </p:cNvSpPr>
          <p:nvPr/>
        </p:nvSpPr>
        <p:spPr bwMode="auto">
          <a:xfrm>
            <a:off x="6644389" y="4565104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0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27361" name="Rectangle 33"/>
          <p:cNvSpPr>
            <a:spLocks noChangeArrowheads="1"/>
          </p:cNvSpPr>
          <p:nvPr/>
        </p:nvSpPr>
        <p:spPr bwMode="auto">
          <a:xfrm>
            <a:off x="6110989" y="5098504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0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27362" name="Rectangle 34"/>
          <p:cNvSpPr>
            <a:spLocks noChangeArrowheads="1"/>
          </p:cNvSpPr>
          <p:nvPr/>
        </p:nvSpPr>
        <p:spPr bwMode="auto">
          <a:xfrm>
            <a:off x="5577589" y="5631904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0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971601" y="476672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individual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(3 minutos)</a:t>
            </a:r>
          </a:p>
        </p:txBody>
      </p:sp>
      <p:pic>
        <p:nvPicPr>
          <p:cNvPr id="38" name="Imagen 37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1678BBA-7DA4-4D4D-A7C9-E6EB7965E8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111" y="3536640"/>
            <a:ext cx="3123728" cy="312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1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7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7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7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7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7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7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7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7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7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7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autoUpdateAnimBg="0"/>
      <p:bldP spid="227355" grpId="0" animBg="1" autoUpdateAnimBg="0"/>
      <p:bldP spid="227356" grpId="0" animBg="1" autoUpdateAnimBg="0"/>
      <p:bldP spid="227357" grpId="0" animBg="1" autoUpdateAnimBg="0"/>
      <p:bldP spid="227358" grpId="0" animBg="1" autoUpdateAnimBg="0"/>
      <p:bldP spid="227359" grpId="0" animBg="1" autoUpdateAnimBg="0"/>
      <p:bldP spid="227360" grpId="0" animBg="1" autoUpdateAnimBg="0"/>
      <p:bldP spid="227361" grpId="0" animBg="1" autoUpdateAnimBg="0"/>
      <p:bldP spid="227362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2245" y="1268760"/>
            <a:ext cx="7416179" cy="4953000"/>
          </a:xfrm>
        </p:spPr>
        <p:txBody>
          <a:bodyPr>
            <a:normAutofit fontScale="85000" lnSpcReduction="20000"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compañera de las matrices es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dos ciclos for anidados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Como te darás cuenta, la mayoría de los problemas de matrices tendrán un código similar al siguiente: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200" dirty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s-ES_tradnl" sz="24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i,</a:t>
            </a: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j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	     </a:t>
            </a:r>
            <a:r>
              <a:rPr lang="es-ES_tradnl" sz="24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(i=0; i&lt;renglones; i++)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s-ES_tradnl" sz="24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400" b="1" dirty="0" err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(j=0;j&lt;columnas; </a:t>
            </a:r>
            <a:r>
              <a:rPr lang="es-ES_tradnl" sz="2400" b="1" dirty="0" err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j++</a:t>
            </a: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) 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			{ 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			}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}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_tradnl" sz="2400" dirty="0"/>
              <a:t>			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230438" y="188640"/>
            <a:ext cx="4646612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Matriz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806" y="4149080"/>
            <a:ext cx="205261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59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222250"/>
            <a:ext cx="6065838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For anidados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93850"/>
            <a:ext cx="7620000" cy="435543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Esta estructura de doble ciclo nos permite recorrer todas las localidades el arreglo, con el primer ciclo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se recorren los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y con el segundo ciclo se recorren las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el primer ciclo se recorre cada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para ello la variable del ciclo 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 toma los valores: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... 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renglones – 1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 que son precisamente los números de cada renglón de la matriz. 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431708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5"/>
            <a:ext cx="7704138" cy="352839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el segundo ciclo para el renglón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se recorre cada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de la matriz, para ello la variable del ciclo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j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)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toma los valores: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... 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columnas-1</a:t>
            </a:r>
            <a:endParaRPr lang="es-ES_tradnl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br>
              <a:rPr lang="es-ES_tradnl" sz="2000" dirty="0">
                <a:latin typeface="Arial" pitchFamily="34" charset="0"/>
                <a:cs typeface="Arial" pitchFamily="34" charset="0"/>
              </a:rPr>
            </a:br>
            <a:r>
              <a:rPr lang="es-ES_tradnl" sz="2000" dirty="0">
                <a:latin typeface="Arial" pitchFamily="34" charset="0"/>
                <a:cs typeface="Arial" pitchFamily="34" charset="0"/>
              </a:rPr>
              <a:t>que son precisamente los números de cada columna de la matriz.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endParaRPr lang="es-ES_tradnl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125760"/>
            <a:ext cx="6065838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For anidados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386262"/>
            <a:ext cx="2009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46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1267644" y="1552724"/>
            <a:ext cx="676074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del procedimiento </a:t>
            </a:r>
            <a:r>
              <a:rPr lang="es-ES_tradnl" sz="2400" b="1" dirty="0" err="1">
                <a:solidFill>
                  <a:srgbClr val="FF0000"/>
                </a:solidFill>
              </a:rPr>
              <a:t>iniciaMatriz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que recibe una matriz de enteros de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renglones y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columnas y le asigna a cada localidad el valor de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2048" y="260648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933056"/>
            <a:ext cx="3456384" cy="229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23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476672"/>
            <a:ext cx="7776864" cy="5617529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s-ES_tradnl" sz="21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#define renglones 3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#define columnas 3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endParaRPr lang="es-ES_tradnl" sz="21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 </a:t>
            </a:r>
            <a:r>
              <a:rPr lang="es-ES_tradnl" sz="21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iniciaMatriz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(int M[renglones][columnas])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int i, j;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for (i=</a:t>
            </a:r>
            <a:r>
              <a:rPr lang="es-ES_tradnl" sz="2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i&lt;</a:t>
            </a:r>
            <a:r>
              <a:rPr lang="es-ES_tradnl" sz="2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i++)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{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for (j=</a:t>
            </a:r>
            <a:r>
              <a:rPr lang="es-ES_tradnl" sz="21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j&lt;</a:t>
            </a:r>
            <a:r>
              <a:rPr lang="es-ES_tradnl" sz="21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j++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{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M[ i ][ j ] = 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}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}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  <a:endParaRPr lang="es-ES_tradnl" sz="21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74" y="4150891"/>
            <a:ext cx="2279266" cy="1510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56176" y="5663059"/>
            <a:ext cx="25202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60423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2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2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2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2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2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2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2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2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2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2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2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2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24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24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24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24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24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24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24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24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24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24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24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24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0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1475656" y="1480716"/>
            <a:ext cx="676875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del procedimiento </a:t>
            </a:r>
            <a:r>
              <a:rPr lang="es-ES_tradnl" sz="2400" b="1" dirty="0" err="1">
                <a:solidFill>
                  <a:srgbClr val="FF0000"/>
                </a:solidFill>
              </a:rPr>
              <a:t>imprimeMatriz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que recibe una matriz de enteros de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>
                <a:solidFill>
                  <a:srgbClr val="0070C0"/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renglones y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columnas y despliega en pantalla el contenido de la matriz.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2048" y="260648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861048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557808"/>
            <a:ext cx="822960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</a:rPr>
              <a:t>La sesión pasada vimos…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004048" y="2996952"/>
            <a:ext cx="3240360" cy="108012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35000"/>
              </a:lnSpc>
            </a:pPr>
            <a:r>
              <a:rPr lang="es-ES_tradnl" sz="3600" dirty="0">
                <a:solidFill>
                  <a:schemeClr val="bg2">
                    <a:lumMod val="25000"/>
                  </a:schemeClr>
                </a:solidFill>
              </a:rPr>
              <a:t>Arreglos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20888"/>
            <a:ext cx="286612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9336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7624" y="620688"/>
            <a:ext cx="6984776" cy="5783064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1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#define renglones 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1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#define columnas 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s-ES_tradnl" sz="21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 </a:t>
            </a:r>
            <a:r>
              <a:rPr lang="es-ES_tradnl" sz="21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imprimeMatriz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(int M[renglones][columnas])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int i, j;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for (i=</a:t>
            </a:r>
            <a:r>
              <a:rPr lang="es-ES_tradnl" sz="2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i&lt;</a:t>
            </a:r>
            <a:r>
              <a:rPr lang="es-ES_tradnl" sz="2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i++)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{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for (j=</a:t>
            </a:r>
            <a:r>
              <a:rPr lang="es-ES_tradnl" sz="21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j&lt;</a:t>
            </a:r>
            <a:r>
              <a:rPr lang="es-ES_tradnl" sz="21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j++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   printf(“%i ”, M[ i ][ j ]);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   </a:t>
            </a:r>
            <a:r>
              <a:rPr lang="es-ES_tradnl" sz="2100" b="1" dirty="0">
                <a:solidFill>
                  <a:srgbClr val="CC3399"/>
                </a:solidFill>
                <a:latin typeface="Arial" pitchFamily="34" charset="0"/>
                <a:cs typeface="Arial" pitchFamily="34" charset="0"/>
              </a:rPr>
              <a:t>printf(“\n”);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74" y="4150891"/>
            <a:ext cx="2279266" cy="1510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56176" y="5663059"/>
            <a:ext cx="25202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78123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4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4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4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4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4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4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4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4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44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44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44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44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44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44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44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44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44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44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44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44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44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44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44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44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44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44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8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471488" y="1727511"/>
            <a:ext cx="7772400" cy="1887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35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/>
              <a:t> 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del procedimiento </a:t>
            </a:r>
            <a:r>
              <a:rPr lang="es-ES_tradnl" sz="2400" b="1" dirty="0">
                <a:solidFill>
                  <a:srgbClr val="FF3300"/>
                </a:solidFill>
              </a:rPr>
              <a:t>iniciaMatriz2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que recibe una matriz de enteros de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renglones y</a:t>
            </a:r>
            <a:r>
              <a:rPr lang="es-ES_tradnl" sz="2400" dirty="0"/>
              <a:t>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columnas y le asigna a cada localidad un número consecutivo correspondiente del </a:t>
            </a:r>
            <a:r>
              <a:rPr lang="es-ES_tradnl" sz="2400" b="1" dirty="0">
                <a:solidFill>
                  <a:srgbClr val="0070C0"/>
                </a:solidFill>
              </a:rPr>
              <a:t>1</a:t>
            </a:r>
            <a:r>
              <a:rPr lang="es-ES_tradnl" sz="2400" dirty="0">
                <a:solidFill>
                  <a:schemeClr val="accent2"/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al </a:t>
            </a:r>
            <a:r>
              <a:rPr lang="es-ES_tradnl" sz="2400" b="1" dirty="0">
                <a:solidFill>
                  <a:srgbClr val="0070C0"/>
                </a:solidFill>
              </a:rPr>
              <a:t>9</a:t>
            </a:r>
            <a:r>
              <a:rPr lang="es-ES_tradnl" sz="2400" dirty="0"/>
              <a:t>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445076" y="386422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984826" y="386104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473776" y="386104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6330776" y="43404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MX" sz="2400">
              <a:latin typeface="Times New Roman" pitchFamily="18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6864176" y="43404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ES" sz="2400">
              <a:latin typeface="Times New Roman" pitchFamily="18" charset="0"/>
            </a:endParaRP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7397576" y="43404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6330776" y="48738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7397576" y="48738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6330776" y="54072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6864176" y="54072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975176" y="434047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5975176" y="491197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5975176" y="544537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37" name="Rectangle 17"/>
          <p:cNvSpPr>
            <a:spLocks noChangeArrowheads="1"/>
          </p:cNvSpPr>
          <p:nvPr/>
        </p:nvSpPr>
        <p:spPr bwMode="auto">
          <a:xfrm>
            <a:off x="6330776" y="43404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38" name="Rectangle 18"/>
          <p:cNvSpPr>
            <a:spLocks noChangeArrowheads="1"/>
          </p:cNvSpPr>
          <p:nvPr/>
        </p:nvSpPr>
        <p:spPr bwMode="auto">
          <a:xfrm>
            <a:off x="6864176" y="48738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35539" name="Rectangle 19"/>
          <p:cNvSpPr>
            <a:spLocks noChangeArrowheads="1"/>
          </p:cNvSpPr>
          <p:nvPr/>
        </p:nvSpPr>
        <p:spPr bwMode="auto">
          <a:xfrm>
            <a:off x="7397576" y="54072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35540" name="Rectangle 20"/>
          <p:cNvSpPr>
            <a:spLocks noChangeArrowheads="1"/>
          </p:cNvSpPr>
          <p:nvPr/>
        </p:nvSpPr>
        <p:spPr bwMode="auto">
          <a:xfrm>
            <a:off x="7397576" y="48738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6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1" name="Rectangle 21"/>
          <p:cNvSpPr>
            <a:spLocks noChangeArrowheads="1"/>
          </p:cNvSpPr>
          <p:nvPr/>
        </p:nvSpPr>
        <p:spPr bwMode="auto">
          <a:xfrm>
            <a:off x="6864176" y="54072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8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6356176" y="48738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35543" name="Rectangle 23"/>
          <p:cNvSpPr>
            <a:spLocks noChangeArrowheads="1"/>
          </p:cNvSpPr>
          <p:nvPr/>
        </p:nvSpPr>
        <p:spPr bwMode="auto">
          <a:xfrm>
            <a:off x="6356176" y="54072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35544" name="Rectangle 24"/>
          <p:cNvSpPr>
            <a:spLocks noChangeArrowheads="1"/>
          </p:cNvSpPr>
          <p:nvPr/>
        </p:nvSpPr>
        <p:spPr bwMode="auto">
          <a:xfrm>
            <a:off x="6889576" y="43404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45" name="Rectangle 25"/>
          <p:cNvSpPr>
            <a:spLocks noChangeArrowheads="1"/>
          </p:cNvSpPr>
          <p:nvPr/>
        </p:nvSpPr>
        <p:spPr bwMode="auto">
          <a:xfrm>
            <a:off x="7422976" y="4340473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71601" y="476672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individual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(3 minutos)</a:t>
            </a:r>
          </a:p>
        </p:txBody>
      </p:sp>
      <p:pic>
        <p:nvPicPr>
          <p:cNvPr id="29" name="Imagen 28" descr="Imagen que contiene dibujo, luz&#10;&#10;Descripción generada automáticamente">
            <a:extLst>
              <a:ext uri="{FF2B5EF4-FFF2-40B4-BE49-F238E27FC236}">
                <a16:creationId xmlns:a16="http://schemas.microsoft.com/office/drawing/2014/main" id="{00C01F66-160B-4083-92C7-5D75B8161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373" y="4034930"/>
            <a:ext cx="3533675" cy="205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autoUpdateAnimBg="0"/>
      <p:bldP spid="235537" grpId="0" animBg="1" autoUpdateAnimBg="0"/>
      <p:bldP spid="235538" grpId="0" animBg="1" autoUpdateAnimBg="0"/>
      <p:bldP spid="235539" grpId="0" animBg="1" autoUpdateAnimBg="0"/>
      <p:bldP spid="235540" grpId="0" animBg="1" autoUpdateAnimBg="0"/>
      <p:bldP spid="235541" grpId="0" animBg="1" autoUpdateAnimBg="0"/>
      <p:bldP spid="235542" grpId="0" animBg="1" autoUpdateAnimBg="0"/>
      <p:bldP spid="235543" grpId="0" animBg="1" autoUpdateAnimBg="0"/>
      <p:bldP spid="235544" grpId="0" animBg="1" autoUpdateAnimBg="0"/>
      <p:bldP spid="23554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4371" y="498624"/>
            <a:ext cx="7920037" cy="5954712"/>
          </a:xfrm>
        </p:spPr>
        <p:txBody>
          <a:bodyPr>
            <a:normAutofit/>
          </a:bodyPr>
          <a:lstStyle/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		#define renglones 3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#define columnas 3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endParaRPr lang="es-ES_tradnl" sz="2100" dirty="0">
              <a:latin typeface="Arial" pitchFamily="34" charset="0"/>
              <a:cs typeface="Arial" pitchFamily="34" charset="0"/>
            </a:endParaRP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void 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iniciaMatriz2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(int M[renglones][columnas]) 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     </a:t>
            </a:r>
            <a:r>
              <a:rPr lang="es-ES_tradnl" sz="2100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 err="1">
                <a:latin typeface="Arial" pitchFamily="34" charset="0"/>
                <a:cs typeface="Arial" pitchFamily="34" charset="0"/>
              </a:rPr>
              <a:t>aux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=1, i, j;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     </a:t>
            </a:r>
            <a:r>
              <a:rPr lang="es-ES_tradnl" sz="2100" b="1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(i=</a:t>
            </a:r>
            <a:r>
              <a:rPr lang="es-ES_tradnl" sz="2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; i&lt;</a:t>
            </a:r>
            <a:r>
              <a:rPr lang="es-ES_tradnl" sz="2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; i++) 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     {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	     </a:t>
            </a:r>
            <a:r>
              <a:rPr lang="es-ES_tradnl" sz="2100" b="1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(j=</a:t>
            </a:r>
            <a:r>
              <a:rPr lang="es-ES_tradnl" sz="21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; j&lt;</a:t>
            </a:r>
            <a:r>
              <a:rPr lang="es-ES_tradnl" sz="21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; </a:t>
            </a:r>
            <a:r>
              <a:rPr lang="es-ES_tradnl" sz="2100" b="1" dirty="0" err="1">
                <a:latin typeface="Arial" pitchFamily="34" charset="0"/>
                <a:cs typeface="Arial" pitchFamily="34" charset="0"/>
              </a:rPr>
              <a:t>j++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) 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          {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		    M[ i ][ j ] = </a:t>
            </a:r>
            <a:r>
              <a:rPr lang="es-ES_tradnl" sz="2100" b="1" dirty="0" err="1">
                <a:latin typeface="Arial" pitchFamily="34" charset="0"/>
                <a:cs typeface="Arial" pitchFamily="34" charset="0"/>
              </a:rPr>
              <a:t>aux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		    </a:t>
            </a:r>
            <a:r>
              <a:rPr lang="es-ES_tradnl" sz="2100" b="1" dirty="0" err="1">
                <a:latin typeface="Arial" pitchFamily="34" charset="0"/>
                <a:cs typeface="Arial" pitchFamily="34" charset="0"/>
              </a:rPr>
              <a:t>aux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++;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		}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     }</a:t>
            </a:r>
          </a:p>
          <a:p>
            <a:pPr marL="1333500" lvl="3" indent="-419100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}</a:t>
            </a:r>
            <a:endParaRPr lang="es-ES_tradnl" sz="21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639529"/>
            <a:ext cx="2279266" cy="1510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59178" y="5151697"/>
            <a:ext cx="25202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79808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6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36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36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36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36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36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365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365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365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365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365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365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2365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2365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395536" y="1692895"/>
            <a:ext cx="8208912" cy="2516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s-ES_tradnl" sz="2100" dirty="0"/>
              <a:t>Escriba el código del procedimiento </a:t>
            </a:r>
            <a:r>
              <a:rPr lang="es-ES_tradnl" sz="2100" b="1" dirty="0" err="1">
                <a:solidFill>
                  <a:srgbClr val="FF3300"/>
                </a:solidFill>
              </a:rPr>
              <a:t>sumaMatrices</a:t>
            </a:r>
            <a:r>
              <a:rPr lang="es-ES_tradnl" sz="2100" dirty="0"/>
              <a:t>, que recibe las matrices A, B y C de enteros de </a:t>
            </a:r>
            <a:r>
              <a:rPr lang="es-ES_tradnl" sz="2100" b="1" dirty="0">
                <a:solidFill>
                  <a:srgbClr val="0070C0"/>
                </a:solidFill>
              </a:rPr>
              <a:t>3</a:t>
            </a:r>
            <a:r>
              <a:rPr lang="es-ES_tradnl" sz="2100" dirty="0"/>
              <a:t> renglones y </a:t>
            </a:r>
            <a:r>
              <a:rPr lang="es-ES_tradnl" sz="2100" b="1" dirty="0">
                <a:solidFill>
                  <a:srgbClr val="0070C0"/>
                </a:solidFill>
              </a:rPr>
              <a:t>3</a:t>
            </a:r>
            <a:r>
              <a:rPr lang="es-ES_tradnl" sz="2100" dirty="0"/>
              <a:t> columnas cada una.  </a:t>
            </a:r>
          </a:p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s-ES_tradnl" sz="2100" dirty="0"/>
              <a:t>El procedimiento asignará en la localidad correspondiente de la matriz C la suma de las matrices A más B. 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7885113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7885113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7885113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7885113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7885113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588010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588010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588010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588010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588010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5591175" y="5044108"/>
            <a:ext cx="1889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1" name="Rectangle 14"/>
          <p:cNvSpPr>
            <a:spLocks noChangeArrowheads="1"/>
          </p:cNvSpPr>
          <p:nvPr/>
        </p:nvSpPr>
        <p:spPr bwMode="auto">
          <a:xfrm>
            <a:off x="5354638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2" name="Rectangle 15"/>
          <p:cNvSpPr>
            <a:spLocks noChangeArrowheads="1"/>
          </p:cNvSpPr>
          <p:nvPr/>
        </p:nvSpPr>
        <p:spPr bwMode="auto">
          <a:xfrm>
            <a:off x="5354638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3" name="Rectangle 16"/>
          <p:cNvSpPr>
            <a:spLocks noChangeArrowheads="1"/>
          </p:cNvSpPr>
          <p:nvPr/>
        </p:nvSpPr>
        <p:spPr bwMode="auto">
          <a:xfrm>
            <a:off x="5354638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4" name="Rectangle 17"/>
          <p:cNvSpPr>
            <a:spLocks noChangeArrowheads="1"/>
          </p:cNvSpPr>
          <p:nvPr/>
        </p:nvSpPr>
        <p:spPr bwMode="auto">
          <a:xfrm>
            <a:off x="5354638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5" name="Rectangle 18"/>
          <p:cNvSpPr>
            <a:spLocks noChangeArrowheads="1"/>
          </p:cNvSpPr>
          <p:nvPr/>
        </p:nvSpPr>
        <p:spPr bwMode="auto">
          <a:xfrm>
            <a:off x="5354638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6" name="Rectangle 19"/>
          <p:cNvSpPr>
            <a:spLocks noChangeArrowheads="1"/>
          </p:cNvSpPr>
          <p:nvPr/>
        </p:nvSpPr>
        <p:spPr bwMode="auto">
          <a:xfrm>
            <a:off x="350520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7" name="Rectangle 20"/>
          <p:cNvSpPr>
            <a:spLocks noChangeArrowheads="1"/>
          </p:cNvSpPr>
          <p:nvPr/>
        </p:nvSpPr>
        <p:spPr bwMode="auto">
          <a:xfrm>
            <a:off x="350520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8" name="Rectangle 21"/>
          <p:cNvSpPr>
            <a:spLocks noChangeArrowheads="1"/>
          </p:cNvSpPr>
          <p:nvPr/>
        </p:nvSpPr>
        <p:spPr bwMode="auto">
          <a:xfrm>
            <a:off x="350520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9" name="Rectangle 22"/>
          <p:cNvSpPr>
            <a:spLocks noChangeArrowheads="1"/>
          </p:cNvSpPr>
          <p:nvPr/>
        </p:nvSpPr>
        <p:spPr bwMode="auto">
          <a:xfrm>
            <a:off x="350520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0" name="Rectangle 23"/>
          <p:cNvSpPr>
            <a:spLocks noChangeArrowheads="1"/>
          </p:cNvSpPr>
          <p:nvPr/>
        </p:nvSpPr>
        <p:spPr bwMode="auto">
          <a:xfrm>
            <a:off x="350520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1" name="Rectangle 24"/>
          <p:cNvSpPr>
            <a:spLocks noChangeArrowheads="1"/>
          </p:cNvSpPr>
          <p:nvPr/>
        </p:nvSpPr>
        <p:spPr bwMode="auto">
          <a:xfrm>
            <a:off x="3232150" y="5044108"/>
            <a:ext cx="1889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2" name="Rectangle 25"/>
          <p:cNvSpPr>
            <a:spLocks noChangeArrowheads="1"/>
          </p:cNvSpPr>
          <p:nvPr/>
        </p:nvSpPr>
        <p:spPr bwMode="auto">
          <a:xfrm>
            <a:off x="301625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3" name="Rectangle 26"/>
          <p:cNvSpPr>
            <a:spLocks noChangeArrowheads="1"/>
          </p:cNvSpPr>
          <p:nvPr/>
        </p:nvSpPr>
        <p:spPr bwMode="auto">
          <a:xfrm>
            <a:off x="301625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4" name="Rectangle 27"/>
          <p:cNvSpPr>
            <a:spLocks noChangeArrowheads="1"/>
          </p:cNvSpPr>
          <p:nvPr/>
        </p:nvSpPr>
        <p:spPr bwMode="auto">
          <a:xfrm>
            <a:off x="301625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5" name="Rectangle 28"/>
          <p:cNvSpPr>
            <a:spLocks noChangeArrowheads="1"/>
          </p:cNvSpPr>
          <p:nvPr/>
        </p:nvSpPr>
        <p:spPr bwMode="auto">
          <a:xfrm>
            <a:off x="301625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6" name="Rectangle 29"/>
          <p:cNvSpPr>
            <a:spLocks noChangeArrowheads="1"/>
          </p:cNvSpPr>
          <p:nvPr/>
        </p:nvSpPr>
        <p:spPr bwMode="auto">
          <a:xfrm>
            <a:off x="301625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7" name="Rectangle 30"/>
          <p:cNvSpPr>
            <a:spLocks noChangeArrowheads="1"/>
          </p:cNvSpPr>
          <p:nvPr/>
        </p:nvSpPr>
        <p:spPr bwMode="auto">
          <a:xfrm>
            <a:off x="1293813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8" name="Rectangle 31"/>
          <p:cNvSpPr>
            <a:spLocks noChangeArrowheads="1"/>
          </p:cNvSpPr>
          <p:nvPr/>
        </p:nvSpPr>
        <p:spPr bwMode="auto">
          <a:xfrm>
            <a:off x="1293813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9" name="Rectangle 32"/>
          <p:cNvSpPr>
            <a:spLocks noChangeArrowheads="1"/>
          </p:cNvSpPr>
          <p:nvPr/>
        </p:nvSpPr>
        <p:spPr bwMode="auto">
          <a:xfrm>
            <a:off x="1293813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0" name="Rectangle 33"/>
          <p:cNvSpPr>
            <a:spLocks noChangeArrowheads="1"/>
          </p:cNvSpPr>
          <p:nvPr/>
        </p:nvSpPr>
        <p:spPr bwMode="auto">
          <a:xfrm>
            <a:off x="1293813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1" name="Rectangle 34"/>
          <p:cNvSpPr>
            <a:spLocks noChangeArrowheads="1"/>
          </p:cNvSpPr>
          <p:nvPr/>
        </p:nvSpPr>
        <p:spPr bwMode="auto">
          <a:xfrm>
            <a:off x="1293813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2" name="Rectangle 35"/>
          <p:cNvSpPr>
            <a:spLocks noChangeArrowheads="1"/>
          </p:cNvSpPr>
          <p:nvPr/>
        </p:nvSpPr>
        <p:spPr bwMode="auto">
          <a:xfrm>
            <a:off x="8378825" y="5434633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endParaRPr lang="es-ES" sz="2400">
              <a:latin typeface="Times New Roman" pitchFamily="18" charset="0"/>
            </a:endParaRPr>
          </a:p>
        </p:txBody>
      </p:sp>
      <p:sp>
        <p:nvSpPr>
          <p:cNvPr id="24613" name="Rectangle 36"/>
          <p:cNvSpPr>
            <a:spLocks noChangeArrowheads="1"/>
          </p:cNvSpPr>
          <p:nvPr/>
        </p:nvSpPr>
        <p:spPr bwMode="auto">
          <a:xfrm>
            <a:off x="74056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4" name="Rectangle 37"/>
          <p:cNvSpPr>
            <a:spLocks noChangeArrowheads="1"/>
          </p:cNvSpPr>
          <p:nvPr/>
        </p:nvSpPr>
        <p:spPr bwMode="auto">
          <a:xfrm>
            <a:off x="66944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5" name="Rectangle 38"/>
          <p:cNvSpPr>
            <a:spLocks noChangeArrowheads="1"/>
          </p:cNvSpPr>
          <p:nvPr/>
        </p:nvSpPr>
        <p:spPr bwMode="auto">
          <a:xfrm>
            <a:off x="59959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26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6" name="Rectangle 39"/>
          <p:cNvSpPr>
            <a:spLocks noChangeArrowheads="1"/>
          </p:cNvSpPr>
          <p:nvPr/>
        </p:nvSpPr>
        <p:spPr bwMode="auto">
          <a:xfrm>
            <a:off x="7399338" y="5012358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20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7" name="Rectangle 40"/>
          <p:cNvSpPr>
            <a:spLocks noChangeArrowheads="1"/>
          </p:cNvSpPr>
          <p:nvPr/>
        </p:nvSpPr>
        <p:spPr bwMode="auto">
          <a:xfrm>
            <a:off x="6710363" y="5012358"/>
            <a:ext cx="3635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8" name="Rectangle 41"/>
          <p:cNvSpPr>
            <a:spLocks noChangeArrowheads="1"/>
          </p:cNvSpPr>
          <p:nvPr/>
        </p:nvSpPr>
        <p:spPr bwMode="auto">
          <a:xfrm>
            <a:off x="6013450" y="5012358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14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9" name="Rectangle 42"/>
          <p:cNvSpPr>
            <a:spLocks noChangeArrowheads="1"/>
          </p:cNvSpPr>
          <p:nvPr/>
        </p:nvSpPr>
        <p:spPr bwMode="auto">
          <a:xfrm>
            <a:off x="7510463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8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0" name="Rectangle 43"/>
          <p:cNvSpPr>
            <a:spLocks noChangeArrowheads="1"/>
          </p:cNvSpPr>
          <p:nvPr/>
        </p:nvSpPr>
        <p:spPr bwMode="auto">
          <a:xfrm>
            <a:off x="68008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1" name="Rectangle 44"/>
          <p:cNvSpPr>
            <a:spLocks noChangeArrowheads="1"/>
          </p:cNvSpPr>
          <p:nvPr/>
        </p:nvSpPr>
        <p:spPr bwMode="auto">
          <a:xfrm>
            <a:off x="6097588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2" name="Rectangle 45"/>
          <p:cNvSpPr>
            <a:spLocks noChangeArrowheads="1"/>
          </p:cNvSpPr>
          <p:nvPr/>
        </p:nvSpPr>
        <p:spPr bwMode="auto">
          <a:xfrm>
            <a:off x="493077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3" name="Rectangle 46"/>
          <p:cNvSpPr>
            <a:spLocks noChangeArrowheads="1"/>
          </p:cNvSpPr>
          <p:nvPr/>
        </p:nvSpPr>
        <p:spPr bwMode="auto">
          <a:xfrm>
            <a:off x="4278313" y="5517183"/>
            <a:ext cx="3635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4" name="Rectangle 47"/>
          <p:cNvSpPr>
            <a:spLocks noChangeArrowheads="1"/>
          </p:cNvSpPr>
          <p:nvPr/>
        </p:nvSpPr>
        <p:spPr bwMode="auto">
          <a:xfrm>
            <a:off x="361632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5" name="Rectangle 48"/>
          <p:cNvSpPr>
            <a:spLocks noChangeArrowheads="1"/>
          </p:cNvSpPr>
          <p:nvPr/>
        </p:nvSpPr>
        <p:spPr bwMode="auto">
          <a:xfrm>
            <a:off x="4930775" y="5012358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6" name="Rectangle 49"/>
          <p:cNvSpPr>
            <a:spLocks noChangeArrowheads="1"/>
          </p:cNvSpPr>
          <p:nvPr/>
        </p:nvSpPr>
        <p:spPr bwMode="auto">
          <a:xfrm>
            <a:off x="4308475" y="5012358"/>
            <a:ext cx="3079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7" name="Rectangle 50"/>
          <p:cNvSpPr>
            <a:spLocks noChangeArrowheads="1"/>
          </p:cNvSpPr>
          <p:nvPr/>
        </p:nvSpPr>
        <p:spPr bwMode="auto">
          <a:xfrm>
            <a:off x="3708400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8" name="Rectangle 51"/>
          <p:cNvSpPr>
            <a:spLocks noChangeArrowheads="1"/>
          </p:cNvSpPr>
          <p:nvPr/>
        </p:nvSpPr>
        <p:spPr bwMode="auto">
          <a:xfrm>
            <a:off x="5006975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9" name="Rectangle 52"/>
          <p:cNvSpPr>
            <a:spLocks noChangeArrowheads="1"/>
          </p:cNvSpPr>
          <p:nvPr/>
        </p:nvSpPr>
        <p:spPr bwMode="auto">
          <a:xfrm>
            <a:off x="43624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0" name="Rectangle 53"/>
          <p:cNvSpPr>
            <a:spLocks noChangeArrowheads="1"/>
          </p:cNvSpPr>
          <p:nvPr/>
        </p:nvSpPr>
        <p:spPr bwMode="auto">
          <a:xfrm>
            <a:off x="3729038" y="4509120"/>
            <a:ext cx="1539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1" name="Rectangle 54"/>
          <p:cNvSpPr>
            <a:spLocks noChangeArrowheads="1"/>
          </p:cNvSpPr>
          <p:nvPr/>
        </p:nvSpPr>
        <p:spPr bwMode="auto">
          <a:xfrm>
            <a:off x="2566988" y="5517183"/>
            <a:ext cx="3079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2" name="Rectangle 55"/>
          <p:cNvSpPr>
            <a:spLocks noChangeArrowheads="1"/>
          </p:cNvSpPr>
          <p:nvPr/>
        </p:nvSpPr>
        <p:spPr bwMode="auto">
          <a:xfrm>
            <a:off x="191452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10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3" name="Rectangle 56"/>
          <p:cNvSpPr>
            <a:spLocks noChangeArrowheads="1"/>
          </p:cNvSpPr>
          <p:nvPr/>
        </p:nvSpPr>
        <p:spPr bwMode="auto">
          <a:xfrm>
            <a:off x="1420813" y="5517183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4" name="Rectangle 57"/>
          <p:cNvSpPr>
            <a:spLocks noChangeArrowheads="1"/>
          </p:cNvSpPr>
          <p:nvPr/>
        </p:nvSpPr>
        <p:spPr bwMode="auto">
          <a:xfrm>
            <a:off x="2614613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5" name="Rectangle 58"/>
          <p:cNvSpPr>
            <a:spLocks noChangeArrowheads="1"/>
          </p:cNvSpPr>
          <p:nvPr/>
        </p:nvSpPr>
        <p:spPr bwMode="auto">
          <a:xfrm>
            <a:off x="2005013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6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6" name="Rectangle 59"/>
          <p:cNvSpPr>
            <a:spLocks noChangeArrowheads="1"/>
          </p:cNvSpPr>
          <p:nvPr/>
        </p:nvSpPr>
        <p:spPr bwMode="auto">
          <a:xfrm>
            <a:off x="1417638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7" name="Rectangle 60"/>
          <p:cNvSpPr>
            <a:spLocks noChangeArrowheads="1"/>
          </p:cNvSpPr>
          <p:nvPr/>
        </p:nvSpPr>
        <p:spPr bwMode="auto">
          <a:xfrm>
            <a:off x="26225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8" name="Rectangle 61"/>
          <p:cNvSpPr>
            <a:spLocks noChangeArrowheads="1"/>
          </p:cNvSpPr>
          <p:nvPr/>
        </p:nvSpPr>
        <p:spPr bwMode="auto">
          <a:xfrm>
            <a:off x="1998663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9" name="Rectangle 62"/>
          <p:cNvSpPr>
            <a:spLocks noChangeArrowheads="1"/>
          </p:cNvSpPr>
          <p:nvPr/>
        </p:nvSpPr>
        <p:spPr bwMode="auto">
          <a:xfrm>
            <a:off x="1441450" y="4509120"/>
            <a:ext cx="15398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65" name="Rectangle 4"/>
          <p:cNvSpPr>
            <a:spLocks noChangeArrowheads="1"/>
          </p:cNvSpPr>
          <p:nvPr/>
        </p:nvSpPr>
        <p:spPr bwMode="auto">
          <a:xfrm>
            <a:off x="1094309" y="332656"/>
            <a:ext cx="657403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individual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(10 minutos)</a:t>
            </a:r>
          </a:p>
        </p:txBody>
      </p:sp>
      <p:pic>
        <p:nvPicPr>
          <p:cNvPr id="67" name="Imagen 6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DFA8297-3A59-4462-81B4-480A14E8BE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995" y="215701"/>
            <a:ext cx="1969592" cy="147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332656"/>
            <a:ext cx="8208912" cy="5029200"/>
          </a:xfrm>
        </p:spPr>
        <p:txBody>
          <a:bodyPr>
            <a:noAutofit/>
          </a:bodyPr>
          <a:lstStyle/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#define renglones 3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#define columnas 3</a:t>
            </a:r>
            <a:endParaRPr lang="es-ES_tradnl" sz="21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endParaRPr lang="es-ES_tradnl" sz="21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 </a:t>
            </a:r>
            <a:r>
              <a:rPr lang="es-ES_tradnl" sz="21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sumaMatrices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(int A[renglones][columnas],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     int  B[renglones][columnas],</a:t>
            </a:r>
            <a:b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int C[renglones][columnas]) 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   int i, j;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for (i=</a:t>
            </a:r>
            <a:r>
              <a:rPr lang="es-ES_tradnl" sz="2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i&lt;</a:t>
            </a:r>
            <a:r>
              <a:rPr lang="es-ES_tradnl" sz="2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i++)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{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for (j=</a:t>
            </a:r>
            <a:r>
              <a:rPr lang="es-ES_tradnl" sz="21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j&lt;</a:t>
            </a:r>
            <a:r>
              <a:rPr lang="es-ES_tradnl" sz="21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j++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{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C[ i ][ j ]= A[ i ][ j ] + B[ i ][ j ];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}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}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182" y="3934867"/>
            <a:ext cx="2279266" cy="1510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228184" y="5447035"/>
            <a:ext cx="25202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41439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38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38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38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38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38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385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385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385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385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2385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2385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2385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1085850" y="1772816"/>
            <a:ext cx="7086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Integrar todos los procedimientos vistos</a:t>
            </a:r>
          </a:p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anteriormente en un solo programa para</a:t>
            </a:r>
          </a:p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verificar su funcionamiento</a:t>
            </a:r>
            <a:endParaRPr lang="es-ES" sz="2400" b="1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2048" y="54868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734" y="3717032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01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30438" y="188640"/>
            <a:ext cx="4646612" cy="762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Matriz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307976"/>
            <a:ext cx="7501011" cy="3417168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 definimos como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la relación entre un nombre y un conjunto de localidades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.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Decimos que la estructura de datos que definimos en el arreglo es de una sola dimensión ya que utilizamos un solo valor para identificar a cada localidad (0,1,2,...,n-1). </a:t>
            </a:r>
          </a:p>
        </p:txBody>
      </p:sp>
      <p:grpSp>
        <p:nvGrpSpPr>
          <p:cNvPr id="217092" name="Group 4"/>
          <p:cNvGrpSpPr>
            <a:grpSpLocks/>
          </p:cNvGrpSpPr>
          <p:nvPr/>
        </p:nvGrpSpPr>
        <p:grpSpPr bwMode="auto">
          <a:xfrm>
            <a:off x="2609850" y="4653136"/>
            <a:ext cx="4267200" cy="1108075"/>
            <a:chOff x="1728" y="3120"/>
            <a:chExt cx="2688" cy="698"/>
          </a:xfrm>
        </p:grpSpPr>
        <p:grpSp>
          <p:nvGrpSpPr>
            <p:cNvPr id="4101" name="Group 5"/>
            <p:cNvGrpSpPr>
              <a:grpSpLocks/>
            </p:cNvGrpSpPr>
            <p:nvPr/>
          </p:nvGrpSpPr>
          <p:grpSpPr bwMode="auto">
            <a:xfrm>
              <a:off x="1728" y="3120"/>
              <a:ext cx="2688" cy="336"/>
              <a:chOff x="1728" y="3120"/>
              <a:chExt cx="2688" cy="336"/>
            </a:xfrm>
          </p:grpSpPr>
          <p:sp>
            <p:nvSpPr>
              <p:cNvPr id="4110" name="Rectangle 6"/>
              <p:cNvSpPr>
                <a:spLocks noChangeArrowheads="1"/>
              </p:cNvSpPr>
              <p:nvPr/>
            </p:nvSpPr>
            <p:spPr bwMode="auto">
              <a:xfrm>
                <a:off x="172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1" name="Rectangle 7"/>
              <p:cNvSpPr>
                <a:spLocks noChangeArrowheads="1"/>
              </p:cNvSpPr>
              <p:nvPr/>
            </p:nvSpPr>
            <p:spPr bwMode="auto">
              <a:xfrm>
                <a:off x="206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2" name="Rectangle 8"/>
              <p:cNvSpPr>
                <a:spLocks noChangeArrowheads="1"/>
              </p:cNvSpPr>
              <p:nvPr/>
            </p:nvSpPr>
            <p:spPr bwMode="auto">
              <a:xfrm>
                <a:off x="240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3" name="Rectangle 9"/>
              <p:cNvSpPr>
                <a:spLocks noChangeArrowheads="1"/>
              </p:cNvSpPr>
              <p:nvPr/>
            </p:nvSpPr>
            <p:spPr bwMode="auto">
              <a:xfrm>
                <a:off x="2736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4" name="Rectangle 10"/>
              <p:cNvSpPr>
                <a:spLocks noChangeArrowheads="1"/>
              </p:cNvSpPr>
              <p:nvPr/>
            </p:nvSpPr>
            <p:spPr bwMode="auto">
              <a:xfrm>
                <a:off x="3072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5" name="Rectangle 11"/>
              <p:cNvSpPr>
                <a:spLocks noChangeArrowheads="1"/>
              </p:cNvSpPr>
              <p:nvPr/>
            </p:nvSpPr>
            <p:spPr bwMode="auto">
              <a:xfrm>
                <a:off x="340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6" name="Rectangle 12"/>
              <p:cNvSpPr>
                <a:spLocks noChangeArrowheads="1"/>
              </p:cNvSpPr>
              <p:nvPr/>
            </p:nvSpPr>
            <p:spPr bwMode="auto">
              <a:xfrm>
                <a:off x="374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7" name="Rectangle 13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102" name="Text Box 14"/>
            <p:cNvSpPr txBox="1">
              <a:spLocks noChangeArrowheads="1"/>
            </p:cNvSpPr>
            <p:nvPr/>
          </p:nvSpPr>
          <p:spPr bwMode="auto">
            <a:xfrm>
              <a:off x="1800" y="3530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03" name="Text Box 15"/>
            <p:cNvSpPr txBox="1">
              <a:spLocks noChangeArrowheads="1"/>
            </p:cNvSpPr>
            <p:nvPr/>
          </p:nvSpPr>
          <p:spPr bwMode="auto">
            <a:xfrm>
              <a:off x="2140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04" name="Text Box 16"/>
            <p:cNvSpPr txBox="1">
              <a:spLocks noChangeArrowheads="1"/>
            </p:cNvSpPr>
            <p:nvPr/>
          </p:nvSpPr>
          <p:spPr bwMode="auto">
            <a:xfrm>
              <a:off x="2448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05" name="Text Box 17"/>
            <p:cNvSpPr txBox="1">
              <a:spLocks noChangeArrowheads="1"/>
            </p:cNvSpPr>
            <p:nvPr/>
          </p:nvSpPr>
          <p:spPr bwMode="auto">
            <a:xfrm>
              <a:off x="282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106" name="Text Box 18"/>
            <p:cNvSpPr txBox="1">
              <a:spLocks noChangeArrowheads="1"/>
            </p:cNvSpPr>
            <p:nvPr/>
          </p:nvSpPr>
          <p:spPr bwMode="auto">
            <a:xfrm>
              <a:off x="3164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107" name="Text Box 19"/>
            <p:cNvSpPr txBox="1">
              <a:spLocks noChangeArrowheads="1"/>
            </p:cNvSpPr>
            <p:nvPr/>
          </p:nvSpPr>
          <p:spPr bwMode="auto">
            <a:xfrm>
              <a:off x="3472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108" name="Text Box 20"/>
            <p:cNvSpPr txBox="1">
              <a:spLocks noChangeArrowheads="1"/>
            </p:cNvSpPr>
            <p:nvPr/>
          </p:nvSpPr>
          <p:spPr bwMode="auto">
            <a:xfrm>
              <a:off x="3836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109" name="Text Box 21"/>
            <p:cNvSpPr txBox="1">
              <a:spLocks noChangeArrowheads="1"/>
            </p:cNvSpPr>
            <p:nvPr/>
          </p:nvSpPr>
          <p:spPr bwMode="auto">
            <a:xfrm>
              <a:off x="414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12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1656" y="1423392"/>
            <a:ext cx="7924800" cy="3733800"/>
          </a:xfrm>
        </p:spPr>
        <p:txBody>
          <a:bodyPr>
            <a:normAutofit lnSpcReduction="10000"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matriz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también es una colección de localidades asociadas a un nombre, sólo que los datos se organizan en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dos dimensiones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Por ello, para hacer referencia a una localidad del arreglo se necesitan de dos números:  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renglón</a:t>
            </a:r>
            <a:r>
              <a:rPr lang="es-ES_tradnl" sz="24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columna </a:t>
            </a:r>
          </a:p>
          <a:p>
            <a:pPr eaLnBrk="1" hangingPunct="1">
              <a:lnSpc>
                <a:spcPct val="90000"/>
              </a:lnSpc>
            </a:pPr>
            <a:endParaRPr lang="es-ES_tradnl" sz="2800" dirty="0"/>
          </a:p>
        </p:txBody>
      </p:sp>
      <p:grpSp>
        <p:nvGrpSpPr>
          <p:cNvPr id="218115" name="Group 3"/>
          <p:cNvGrpSpPr>
            <a:grpSpLocks/>
          </p:cNvGrpSpPr>
          <p:nvPr/>
        </p:nvGrpSpPr>
        <p:grpSpPr bwMode="auto">
          <a:xfrm>
            <a:off x="4967288" y="3836988"/>
            <a:ext cx="3556000" cy="2616200"/>
            <a:chOff x="3232" y="2384"/>
            <a:chExt cx="2240" cy="1648"/>
          </a:xfrm>
        </p:grpSpPr>
        <p:grpSp>
          <p:nvGrpSpPr>
            <p:cNvPr id="5125" name="Group 4"/>
            <p:cNvGrpSpPr>
              <a:grpSpLocks/>
            </p:cNvGrpSpPr>
            <p:nvPr/>
          </p:nvGrpSpPr>
          <p:grpSpPr bwMode="auto">
            <a:xfrm>
              <a:off x="3528" y="2384"/>
              <a:ext cx="1884" cy="292"/>
              <a:chOff x="3528" y="2384"/>
              <a:chExt cx="1884" cy="292"/>
            </a:xfrm>
          </p:grpSpPr>
          <p:sp>
            <p:nvSpPr>
              <p:cNvPr id="5155" name="Text Box 5"/>
              <p:cNvSpPr txBox="1">
                <a:spLocks noChangeArrowheads="1"/>
              </p:cNvSpPr>
              <p:nvPr/>
            </p:nvSpPr>
            <p:spPr bwMode="auto">
              <a:xfrm>
                <a:off x="3528" y="23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156" name="Text Box 6"/>
              <p:cNvSpPr txBox="1">
                <a:spLocks noChangeArrowheads="1"/>
              </p:cNvSpPr>
              <p:nvPr/>
            </p:nvSpPr>
            <p:spPr bwMode="auto">
              <a:xfrm>
                <a:off x="3868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157" name="Text Box 7"/>
              <p:cNvSpPr txBox="1">
                <a:spLocks noChangeArrowheads="1"/>
              </p:cNvSpPr>
              <p:nvPr/>
            </p:nvSpPr>
            <p:spPr bwMode="auto">
              <a:xfrm>
                <a:off x="4176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5158" name="Text Box 8"/>
              <p:cNvSpPr txBox="1">
                <a:spLocks noChangeArrowheads="1"/>
              </p:cNvSpPr>
              <p:nvPr/>
            </p:nvSpPr>
            <p:spPr bwMode="auto">
              <a:xfrm>
                <a:off x="4552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5159" name="Text Box 9"/>
              <p:cNvSpPr txBox="1">
                <a:spLocks noChangeArrowheads="1"/>
              </p:cNvSpPr>
              <p:nvPr/>
            </p:nvSpPr>
            <p:spPr bwMode="auto">
              <a:xfrm>
                <a:off x="4892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5160" name="Text Box 10"/>
              <p:cNvSpPr txBox="1">
                <a:spLocks noChangeArrowheads="1"/>
              </p:cNvSpPr>
              <p:nvPr/>
            </p:nvSpPr>
            <p:spPr bwMode="auto">
              <a:xfrm>
                <a:off x="5200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5126" name="Group 11"/>
            <p:cNvGrpSpPr>
              <a:grpSpLocks/>
            </p:cNvGrpSpPr>
            <p:nvPr/>
          </p:nvGrpSpPr>
          <p:grpSpPr bwMode="auto">
            <a:xfrm>
              <a:off x="3456" y="2688"/>
              <a:ext cx="2016" cy="1344"/>
              <a:chOff x="2928" y="2640"/>
              <a:chExt cx="2016" cy="1344"/>
            </a:xfrm>
          </p:grpSpPr>
          <p:sp>
            <p:nvSpPr>
              <p:cNvPr id="5131" name="Rectangle 12"/>
              <p:cNvSpPr>
                <a:spLocks noChangeArrowheads="1"/>
              </p:cNvSpPr>
              <p:nvPr/>
            </p:nvSpPr>
            <p:spPr bwMode="auto">
              <a:xfrm>
                <a:off x="292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2" name="Rectangle 13"/>
              <p:cNvSpPr>
                <a:spLocks noChangeArrowheads="1"/>
              </p:cNvSpPr>
              <p:nvPr/>
            </p:nvSpPr>
            <p:spPr bwMode="auto">
              <a:xfrm>
                <a:off x="3264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3" name="Rectangle 14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4" name="Rectangle 15"/>
              <p:cNvSpPr>
                <a:spLocks noChangeArrowheads="1"/>
              </p:cNvSpPr>
              <p:nvPr/>
            </p:nvSpPr>
            <p:spPr bwMode="auto">
              <a:xfrm>
                <a:off x="3936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5" name="Rectangle 16"/>
              <p:cNvSpPr>
                <a:spLocks noChangeArrowheads="1"/>
              </p:cNvSpPr>
              <p:nvPr/>
            </p:nvSpPr>
            <p:spPr bwMode="auto">
              <a:xfrm>
                <a:off x="4272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6" name="Rectangle 1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7" name="Rectangle 18"/>
              <p:cNvSpPr>
                <a:spLocks noChangeArrowheads="1"/>
              </p:cNvSpPr>
              <p:nvPr/>
            </p:nvSpPr>
            <p:spPr bwMode="auto">
              <a:xfrm>
                <a:off x="292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8" name="Rectangle 19"/>
              <p:cNvSpPr>
                <a:spLocks noChangeArrowheads="1"/>
              </p:cNvSpPr>
              <p:nvPr/>
            </p:nvSpPr>
            <p:spPr bwMode="auto">
              <a:xfrm>
                <a:off x="3264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9" name="Rectangle 20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0" name="Rectangle 21"/>
              <p:cNvSpPr>
                <a:spLocks noChangeArrowheads="1"/>
              </p:cNvSpPr>
              <p:nvPr/>
            </p:nvSpPr>
            <p:spPr bwMode="auto">
              <a:xfrm>
                <a:off x="3936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1" name="Rectangle 22"/>
              <p:cNvSpPr>
                <a:spLocks noChangeArrowheads="1"/>
              </p:cNvSpPr>
              <p:nvPr/>
            </p:nvSpPr>
            <p:spPr bwMode="auto">
              <a:xfrm>
                <a:off x="4272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2" name="Rectangle 23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3" name="Rectangle 24"/>
              <p:cNvSpPr>
                <a:spLocks noChangeArrowheads="1"/>
              </p:cNvSpPr>
              <p:nvPr/>
            </p:nvSpPr>
            <p:spPr bwMode="auto">
              <a:xfrm>
                <a:off x="292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4" name="Rectangle 25"/>
              <p:cNvSpPr>
                <a:spLocks noChangeArrowheads="1"/>
              </p:cNvSpPr>
              <p:nvPr/>
            </p:nvSpPr>
            <p:spPr bwMode="auto">
              <a:xfrm>
                <a:off x="3264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5" name="Rectangle 26"/>
              <p:cNvSpPr>
                <a:spLocks noChangeArrowheads="1"/>
              </p:cNvSpPr>
              <p:nvPr/>
            </p:nvSpPr>
            <p:spPr bwMode="auto">
              <a:xfrm>
                <a:off x="3600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6" name="Rectangle 27"/>
              <p:cNvSpPr>
                <a:spLocks noChangeArrowheads="1"/>
              </p:cNvSpPr>
              <p:nvPr/>
            </p:nvSpPr>
            <p:spPr bwMode="auto">
              <a:xfrm>
                <a:off x="3936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7" name="Rectangle 28"/>
              <p:cNvSpPr>
                <a:spLocks noChangeArrowheads="1"/>
              </p:cNvSpPr>
              <p:nvPr/>
            </p:nvSpPr>
            <p:spPr bwMode="auto">
              <a:xfrm>
                <a:off x="4272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8" name="Rectangle 29"/>
              <p:cNvSpPr>
                <a:spLocks noChangeArrowheads="1"/>
              </p:cNvSpPr>
              <p:nvPr/>
            </p:nvSpPr>
            <p:spPr bwMode="auto">
              <a:xfrm>
                <a:off x="460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9" name="Rectangle 30"/>
              <p:cNvSpPr>
                <a:spLocks noChangeArrowheads="1"/>
              </p:cNvSpPr>
              <p:nvPr/>
            </p:nvSpPr>
            <p:spPr bwMode="auto">
              <a:xfrm>
                <a:off x="292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0" name="Rectangle 31"/>
              <p:cNvSpPr>
                <a:spLocks noChangeArrowheads="1"/>
              </p:cNvSpPr>
              <p:nvPr/>
            </p:nvSpPr>
            <p:spPr bwMode="auto">
              <a:xfrm>
                <a:off x="3264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1" name="Rectangle 32"/>
              <p:cNvSpPr>
                <a:spLocks noChangeArrowheads="1"/>
              </p:cNvSpPr>
              <p:nvPr/>
            </p:nvSpPr>
            <p:spPr bwMode="auto">
              <a:xfrm>
                <a:off x="3600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2" name="Rectangle 33"/>
              <p:cNvSpPr>
                <a:spLocks noChangeArrowheads="1"/>
              </p:cNvSpPr>
              <p:nvPr/>
            </p:nvSpPr>
            <p:spPr bwMode="auto">
              <a:xfrm>
                <a:off x="3936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3" name="Rectangle 34"/>
              <p:cNvSpPr>
                <a:spLocks noChangeArrowheads="1"/>
              </p:cNvSpPr>
              <p:nvPr/>
            </p:nvSpPr>
            <p:spPr bwMode="auto">
              <a:xfrm>
                <a:off x="4272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4" name="Rectangle 35"/>
              <p:cNvSpPr>
                <a:spLocks noChangeArrowheads="1"/>
              </p:cNvSpPr>
              <p:nvPr/>
            </p:nvSpPr>
            <p:spPr bwMode="auto">
              <a:xfrm>
                <a:off x="460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7" name="Text Box 36"/>
            <p:cNvSpPr txBox="1">
              <a:spLocks noChangeArrowheads="1"/>
            </p:cNvSpPr>
            <p:nvPr/>
          </p:nvSpPr>
          <p:spPr bwMode="auto">
            <a:xfrm>
              <a:off x="3232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28" name="Text Box 37"/>
            <p:cNvSpPr txBox="1">
              <a:spLocks noChangeArrowheads="1"/>
            </p:cNvSpPr>
            <p:nvPr/>
          </p:nvSpPr>
          <p:spPr bwMode="auto">
            <a:xfrm>
              <a:off x="3232" y="30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29" name="Text Box 38"/>
            <p:cNvSpPr txBox="1">
              <a:spLocks noChangeArrowheads="1"/>
            </p:cNvSpPr>
            <p:nvPr/>
          </p:nvSpPr>
          <p:spPr bwMode="auto">
            <a:xfrm>
              <a:off x="3232" y="33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30" name="Text Box 39"/>
            <p:cNvSpPr txBox="1">
              <a:spLocks noChangeArrowheads="1"/>
            </p:cNvSpPr>
            <p:nvPr/>
          </p:nvSpPr>
          <p:spPr bwMode="auto">
            <a:xfrm>
              <a:off x="3232" y="36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42" name="Rectangle 2"/>
          <p:cNvSpPr txBox="1">
            <a:spLocks noChangeArrowheads="1"/>
          </p:cNvSpPr>
          <p:nvPr/>
        </p:nvSpPr>
        <p:spPr>
          <a:xfrm>
            <a:off x="2230438" y="218728"/>
            <a:ext cx="4646612" cy="1050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Matriz</a:t>
            </a:r>
          </a:p>
        </p:txBody>
      </p:sp>
    </p:spTree>
    <p:extLst>
      <p:ext uri="{BB962C8B-B14F-4D97-AF65-F5344CB8AC3E}">
        <p14:creationId xmlns:p14="http://schemas.microsoft.com/office/powerpoint/2010/main" val="332599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8488" y="1258888"/>
            <a:ext cx="8077200" cy="54102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De la misma manera que en los arreglos, la numeración de renglones y de columnas inicia desde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Si por ejemplo definimos una matriz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renglones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columnas, el primer elemento de la colección se encontraría en: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Y el último elemento se encontraría en: 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5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5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30438" y="188640"/>
            <a:ext cx="4646612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Matriz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593793"/>
            <a:ext cx="2592288" cy="249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7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0040" y="269776"/>
            <a:ext cx="7772400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Definición de una matriz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700808"/>
            <a:ext cx="7920111" cy="4104456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definición de variables de tipo matriz es similar a los arreglos, la forma general de declarar una variable matriz es la siguiente: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tipo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nombre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[#renglones][#columnas]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;</a:t>
            </a: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tipo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un tipo de datos (int, </a:t>
            </a:r>
            <a:r>
              <a:rPr lang="es-ES_tradnl" sz="2000" dirty="0" err="1">
                <a:latin typeface="Arial" pitchFamily="34" charset="0"/>
                <a:cs typeface="Arial" pitchFamily="34" charset="0"/>
              </a:rPr>
              <a:t>double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char).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el nombre de la variable.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#renglones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es el número de renglones de la matriz.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#columnas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el número de columnas de la matriz. 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3068960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53752"/>
            <a:ext cx="7675562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Localidades de una matriz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5"/>
            <a:ext cx="7777163" cy="388843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Una vez que hemos declarado la variable matriz,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¿Cómo tenemos acceso a los valores?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indicando el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renglón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la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de dicha localidad.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Para esto debemos recordar que los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están numerados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(en donde r es el número de renglones del arreglo) y que las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están numeradas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(en donde c es el número de columnas del arreglo). 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979" y="5229200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6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17265" y="1340768"/>
            <a:ext cx="7685882" cy="439248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Para hacer referencia a una localidad específica del arreglo debemos escribir el nombre de la variable y entre corchetes el número de renglón y el número de columna de la localidad.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lvl="3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b="1" dirty="0">
                <a:latin typeface="Arial" pitchFamily="34" charset="0"/>
                <a:cs typeface="Arial" pitchFamily="34" charset="0"/>
              </a:rPr>
              <a:t>int M[</a:t>
            </a:r>
            <a:r>
              <a:rPr lang="es-ES_tradnl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b="1" dirty="0">
                <a:latin typeface="Arial" pitchFamily="34" charset="0"/>
                <a:cs typeface="Arial" pitchFamily="34" charset="0"/>
              </a:rPr>
              <a:t>];</a:t>
            </a:r>
          </a:p>
          <a:p>
            <a:pPr lvl="3" algn="just" eaLnBrk="1" hangingPunct="1">
              <a:spcBef>
                <a:spcPct val="0"/>
              </a:spcBef>
              <a:buFontTx/>
              <a:buNone/>
            </a:pPr>
            <a:endParaRPr lang="es-ES_tradnl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Así por ejemplo, la manera como referenciamos a la primera localidad del  arreglo M que se definió anteriormente es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la última localidad es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</a:t>
            </a: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27584" y="53752"/>
            <a:ext cx="767556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Localidades de una matriz</a:t>
            </a:r>
            <a:endParaRPr lang="es-ES_tradnl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m Casual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510" y="5141759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96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3919" y="197768"/>
            <a:ext cx="889317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Asignaciones a una localidad </a:t>
            </a:r>
            <a:b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</a:b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de la matriz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335" y="1772816"/>
            <a:ext cx="819512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forma de asignar un valor a una localidad específica de la matriz es la siguiente: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</a:t>
            </a:r>
            <a:r>
              <a:rPr lang="es-ES_tradnl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renglon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 =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el nombre de la variable matriz, </a:t>
            </a:r>
            <a:r>
              <a:rPr lang="es-ES_tradnl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renglon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el número del renglón de la localidad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el número de columna de la localidad de la matriz y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cualquier valor del tipo con que fue definida la matriz. 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085184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110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1127</Words>
  <Application>Microsoft Office PowerPoint</Application>
  <PresentationFormat>Presentación en pantalla (4:3)</PresentationFormat>
  <Paragraphs>307</Paragraphs>
  <Slides>25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3" baseType="lpstr">
      <vt:lpstr>Arial</vt:lpstr>
      <vt:lpstr>Calibri</vt:lpstr>
      <vt:lpstr>Comic Sans MS</vt:lpstr>
      <vt:lpstr>Dom Casual</vt:lpstr>
      <vt:lpstr>Symbol</vt:lpstr>
      <vt:lpstr>Times New Roman</vt:lpstr>
      <vt:lpstr>Wingdings</vt:lpstr>
      <vt:lpstr>Tema de Office</vt:lpstr>
      <vt:lpstr>TC1017  Solución de problemas con programación</vt:lpstr>
      <vt:lpstr>La sesión pasada vimos…</vt:lpstr>
      <vt:lpstr>Matriz</vt:lpstr>
      <vt:lpstr>Presentación de PowerPoint</vt:lpstr>
      <vt:lpstr>Presentación de PowerPoint</vt:lpstr>
      <vt:lpstr>Definición de una matriz</vt:lpstr>
      <vt:lpstr>Localidades de una matriz</vt:lpstr>
      <vt:lpstr>Presentación de PowerPoint</vt:lpstr>
      <vt:lpstr>Asignaciones a una localidad  de la matriz</vt:lpstr>
      <vt:lpstr>Presentación de PowerPoint</vt:lpstr>
      <vt:lpstr>¿Cómo quedaría la matriz siguiente al ejecutar las instrucciones descritas?</vt:lpstr>
      <vt:lpstr>¿Cual sería el valor de X dada la siguiente matriz?</vt:lpstr>
      <vt:lpstr>Presentación de PowerPoint</vt:lpstr>
      <vt:lpstr>Presentación de PowerPoint</vt:lpstr>
      <vt:lpstr>For anidados</vt:lpstr>
      <vt:lpstr>For anidados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14</cp:revision>
  <dcterms:created xsi:type="dcterms:W3CDTF">2013-07-08T21:43:56Z</dcterms:created>
  <dcterms:modified xsi:type="dcterms:W3CDTF">2020-04-28T17:19:03Z</dcterms:modified>
</cp:coreProperties>
</file>