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672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7E2AA-6A4C-4042-9554-ED2A913B287A}" type="datetimeFigureOut">
              <a:rPr lang="es-MX" smtClean="0"/>
              <a:t>15/05/2020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058A4-74A4-4E49-9DDB-7D0AF71A622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188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8302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3865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390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5344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058A4-74A4-4E49-9DDB-7D0AF71A622B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15176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2168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3099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24343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6528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96284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5735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0851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0995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1785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15/05/2020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890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15/05/2020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05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15/05/2020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6695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95D237B-FEFF-4BA3-913F-A4EABA532059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15/05/2020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906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15/05/2020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763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15/05/2020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814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15/05/2020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028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15/05/2020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704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15/05/2020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031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15/05/2020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679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15/05/2020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549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3B62E-9D6B-4C41-BFE5-D19C53A0513B}" type="datetimeFigureOut">
              <a:rPr lang="es-MX" smtClean="0"/>
              <a:t>15/05/2020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913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TC1017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Solución de problemas con programación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213285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Archivos de texto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501008"/>
            <a:ext cx="2304256" cy="224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7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1072208" y="1473065"/>
            <a:ext cx="57912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3200" b="1" dirty="0"/>
              <a:t>FILE </a:t>
            </a:r>
            <a:r>
              <a:rPr lang="es-ES" sz="3600" b="1" dirty="0">
                <a:solidFill>
                  <a:srgbClr val="000099"/>
                </a:solidFill>
              </a:rPr>
              <a:t>*</a:t>
            </a:r>
            <a:r>
              <a:rPr lang="es-ES" sz="3200" b="1" dirty="0">
                <a:solidFill>
                  <a:srgbClr val="000099"/>
                </a:solidFill>
              </a:rPr>
              <a:t>arch</a:t>
            </a:r>
            <a:r>
              <a:rPr lang="es-ES" sz="3200" b="1" dirty="0"/>
              <a:t>;</a:t>
            </a:r>
          </a:p>
          <a:p>
            <a:pPr eaLnBrk="0" hangingPunct="0">
              <a:spcBef>
                <a:spcPct val="50000"/>
              </a:spcBef>
            </a:pPr>
            <a:r>
              <a:rPr lang="es-ES" sz="3200" b="1" dirty="0">
                <a:solidFill>
                  <a:srgbClr val="000099"/>
                </a:solidFill>
              </a:rPr>
              <a:t>arch</a:t>
            </a:r>
            <a:r>
              <a:rPr lang="es-ES" sz="3200" b="1" dirty="0"/>
              <a:t>=fopen (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</a:rPr>
              <a:t>path</a:t>
            </a:r>
            <a:r>
              <a:rPr lang="es-ES" sz="3200" b="1" dirty="0"/>
              <a:t>, </a:t>
            </a:r>
            <a:r>
              <a:rPr lang="es-ES" sz="3200" b="1" dirty="0">
                <a:solidFill>
                  <a:srgbClr val="FF0000"/>
                </a:solidFill>
              </a:rPr>
              <a:t>modo</a:t>
            </a:r>
            <a:r>
              <a:rPr lang="es-ES" sz="3200" b="1" dirty="0"/>
              <a:t>)</a:t>
            </a:r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683568" y="3356446"/>
            <a:ext cx="7620000" cy="267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 función abre un archivo especificado por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path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argumento 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modo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especifica cómo es abierto el archivo.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Donde </a:t>
            </a:r>
            <a:r>
              <a:rPr lang="es-ES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arch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es el nombre lógico del archivo.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064" y="44624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Abrir un archivo de texto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943" y="1637808"/>
            <a:ext cx="19526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6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autoUpdateAnimBg="0"/>
      <p:bldP spid="26112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3170" name="Object 2"/>
          <p:cNvGraphicFramePr>
            <a:graphicFrameLocks/>
          </p:cNvGraphicFramePr>
          <p:nvPr/>
        </p:nvGraphicFramePr>
        <p:xfrm>
          <a:off x="1268413" y="442913"/>
          <a:ext cx="7480300" cy="629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Documento" r:id="rId4" imgW="7480300" imgH="6299200" progId="Word.Document.8">
                  <p:embed/>
                </p:oleObj>
              </mc:Choice>
              <mc:Fallback>
                <p:oleObj name="Documento" r:id="rId4" imgW="7480300" imgH="62992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3" y="442913"/>
                        <a:ext cx="7480300" cy="629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970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1691680" y="2083319"/>
            <a:ext cx="5181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" sz="3200" b="1" dirty="0"/>
              <a:t>fclose (</a:t>
            </a:r>
            <a:r>
              <a:rPr lang="es-ES" sz="3200" b="1" dirty="0">
                <a:solidFill>
                  <a:srgbClr val="0070C0"/>
                </a:solidFill>
              </a:rPr>
              <a:t>archivo_lógico</a:t>
            </a:r>
            <a:r>
              <a:rPr lang="es-ES" sz="3200" b="1" dirty="0"/>
              <a:t>)</a:t>
            </a:r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941784" y="3433581"/>
            <a:ext cx="7230616" cy="193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 función cierra el archivo. 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utiliza el nombre del </a:t>
            </a:r>
            <a:r>
              <a:rPr lang="es-ES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archivo lógico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cerrar el archivo físico.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437816"/>
            <a:ext cx="18954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553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Cerrar un archivo de texto</a:t>
            </a:r>
          </a:p>
        </p:txBody>
      </p:sp>
    </p:spTree>
    <p:extLst>
      <p:ext uri="{BB962C8B-B14F-4D97-AF65-F5344CB8AC3E}">
        <p14:creationId xmlns:p14="http://schemas.microsoft.com/office/powerpoint/2010/main" val="143361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autoUpdateAnimBg="0"/>
      <p:bldP spid="26522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1187624" y="1916832"/>
            <a:ext cx="7128792" cy="157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3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EOF</a:t>
            </a:r>
            <a:r>
              <a:rPr lang="es-ES" sz="3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3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Carácter que indica fin de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3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archivo.</a:t>
            </a:r>
          </a:p>
        </p:txBody>
      </p:sp>
      <p:sp>
        <p:nvSpPr>
          <p:cNvPr id="267268" name="Rectangle 4"/>
          <p:cNvSpPr>
            <a:spLocks noChangeArrowheads="1"/>
          </p:cNvSpPr>
          <p:nvPr/>
        </p:nvSpPr>
        <p:spPr bwMode="auto">
          <a:xfrm>
            <a:off x="1187624" y="3364632"/>
            <a:ext cx="7128792" cy="2308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3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NULL </a:t>
            </a:r>
            <a:r>
              <a:rPr lang="es-ES" sz="3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3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Constante para validar si el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3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archivo no se pudo crear o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3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abrir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53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Algunas constantes útiles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301208"/>
            <a:ext cx="1728192" cy="117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  <p:bldP spid="26726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1187624" y="1593374"/>
            <a:ext cx="7060456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Escribir el 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algoritmo para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leer un archivo de texto caracter por caracter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</a:rPr>
              <a:t>y mostrar su contenido en pantalla.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</a:rPr>
              <a:t>Posteriormente crear un programa que ilustre el problema planteado</a:t>
            </a:r>
            <a:endParaRPr lang="es-ES_tradnl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6427" y="116632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851099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85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840482" y="1075384"/>
            <a:ext cx="76200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0.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Declarar las variables necesarias</a:t>
            </a:r>
          </a:p>
        </p:txBody>
      </p:sp>
      <p:sp>
        <p:nvSpPr>
          <p:cNvPr id="270340" name="Rectangle 4"/>
          <p:cNvSpPr>
            <a:spLocks noChangeArrowheads="1"/>
          </p:cNvSpPr>
          <p:nvPr/>
        </p:nvSpPr>
        <p:spPr bwMode="auto">
          <a:xfrm>
            <a:off x="840482" y="1599259"/>
            <a:ext cx="76200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Abrir el archivo de texto con modo lectura</a:t>
            </a:r>
          </a:p>
        </p:txBody>
      </p:sp>
      <p:sp>
        <p:nvSpPr>
          <p:cNvPr id="270341" name="Rectangle 5"/>
          <p:cNvSpPr>
            <a:spLocks noChangeArrowheads="1"/>
          </p:cNvSpPr>
          <p:nvPr/>
        </p:nvSpPr>
        <p:spPr bwMode="auto">
          <a:xfrm>
            <a:off x="840482" y="2102497"/>
            <a:ext cx="76200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archivo existe</a:t>
            </a:r>
          </a:p>
        </p:txBody>
      </p:sp>
      <p:sp>
        <p:nvSpPr>
          <p:cNvPr id="270342" name="Rectangle 6"/>
          <p:cNvSpPr>
            <a:spLocks noChangeArrowheads="1"/>
          </p:cNvSpPr>
          <p:nvPr/>
        </p:nvSpPr>
        <p:spPr bwMode="auto">
          <a:xfrm>
            <a:off x="611882" y="3110559"/>
            <a:ext cx="76200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2.2 Mientras carácter no sea fin de archivo</a:t>
            </a:r>
          </a:p>
        </p:txBody>
      </p:sp>
      <p:sp>
        <p:nvSpPr>
          <p:cNvPr id="270343" name="Rectangle 7"/>
          <p:cNvSpPr>
            <a:spLocks noChangeArrowheads="1"/>
          </p:cNvSpPr>
          <p:nvPr/>
        </p:nvSpPr>
        <p:spPr bwMode="auto">
          <a:xfrm>
            <a:off x="251520" y="3615384"/>
            <a:ext cx="76200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2.2.1  Imprimir el carácter</a:t>
            </a:r>
          </a:p>
        </p:txBody>
      </p:sp>
      <p:sp>
        <p:nvSpPr>
          <p:cNvPr id="270345" name="Rectangle 9"/>
          <p:cNvSpPr>
            <a:spLocks noChangeArrowheads="1"/>
          </p:cNvSpPr>
          <p:nvPr/>
        </p:nvSpPr>
        <p:spPr bwMode="auto">
          <a:xfrm>
            <a:off x="553145" y="4618684"/>
            <a:ext cx="76200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2.3 Cerrar el archivo</a:t>
            </a:r>
          </a:p>
        </p:txBody>
      </p:sp>
      <p:sp>
        <p:nvSpPr>
          <p:cNvPr id="270346" name="Rectangle 10"/>
          <p:cNvSpPr>
            <a:spLocks noChangeArrowheads="1"/>
          </p:cNvSpPr>
          <p:nvPr/>
        </p:nvSpPr>
        <p:spPr bwMode="auto">
          <a:xfrm>
            <a:off x="769045" y="5082234"/>
            <a:ext cx="7620000" cy="862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lo contrario</a:t>
            </a:r>
          </a:p>
          <a:p>
            <a:pPr algn="just" eaLnBrk="0" hangingPunct="0">
              <a:spcBef>
                <a:spcPct val="50000"/>
              </a:spcBef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Error “El archivo no existe”</a:t>
            </a:r>
          </a:p>
        </p:txBody>
      </p:sp>
      <p:sp>
        <p:nvSpPr>
          <p:cNvPr id="270347" name="Rectangle 11"/>
          <p:cNvSpPr>
            <a:spLocks noChangeArrowheads="1"/>
          </p:cNvSpPr>
          <p:nvPr/>
        </p:nvSpPr>
        <p:spPr bwMode="auto">
          <a:xfrm>
            <a:off x="769045" y="6134747"/>
            <a:ext cx="76200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4.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Terminar el programa</a:t>
            </a:r>
          </a:p>
        </p:txBody>
      </p:sp>
      <p:sp>
        <p:nvSpPr>
          <p:cNvPr id="270348" name="Rectangle 12"/>
          <p:cNvSpPr>
            <a:spLocks noChangeArrowheads="1"/>
          </p:cNvSpPr>
          <p:nvPr/>
        </p:nvSpPr>
        <p:spPr bwMode="auto">
          <a:xfrm>
            <a:off x="611882" y="2607322"/>
            <a:ext cx="76200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2.1 Leer caracter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251520" y="4113859"/>
            <a:ext cx="76200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2.2.2  Leer un carácter del archivo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95536" y="44624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574" y="4670918"/>
            <a:ext cx="2153361" cy="199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1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0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0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0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0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0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0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0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0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autoUpdateAnimBg="0"/>
      <p:bldP spid="270340" grpId="0" autoUpdateAnimBg="0"/>
      <p:bldP spid="270341" grpId="0" autoUpdateAnimBg="0"/>
      <p:bldP spid="270342" grpId="0" autoUpdateAnimBg="0"/>
      <p:bldP spid="270343" grpId="0" autoUpdateAnimBg="0"/>
      <p:bldP spid="270345" grpId="0" autoUpdateAnimBg="0"/>
      <p:bldP spid="270346" grpId="0" autoUpdateAnimBg="0"/>
      <p:bldP spid="270347" grpId="0" autoUpdateAnimBg="0"/>
      <p:bldP spid="270348" grpId="0" autoUpdateAnimBg="0"/>
      <p:bldP spid="1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395288" y="5876925"/>
            <a:ext cx="25923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72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8351838" cy="6335985"/>
          </a:xfrm>
          <a:noFill/>
        </p:spPr>
        <p:txBody>
          <a:bodyPr>
            <a:noAutofit/>
          </a:bodyPr>
          <a:lstStyle/>
          <a:p>
            <a:pPr algn="just">
              <a:lnSpc>
                <a:spcPts val="2100"/>
              </a:lnSpc>
              <a:spcBef>
                <a:spcPts val="0"/>
              </a:spcBef>
              <a:buFontTx/>
              <a:buNone/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void main ()</a:t>
            </a:r>
          </a:p>
          <a:p>
            <a:pPr algn="just">
              <a:lnSpc>
                <a:spcPts val="2100"/>
              </a:lnSpc>
              <a:spcBef>
                <a:spcPts val="0"/>
              </a:spcBef>
              <a:buFontTx/>
              <a:buNone/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{</a:t>
            </a:r>
          </a:p>
          <a:p>
            <a:pPr algn="just">
              <a:lnSpc>
                <a:spcPts val="2100"/>
              </a:lnSpc>
              <a:spcBef>
                <a:spcPts val="0"/>
              </a:spcBef>
              <a:buFontTx/>
              <a:buNone/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   FILE *archivo;  </a:t>
            </a:r>
            <a:r>
              <a:rPr lang="es-ES" sz="16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//nombre lógico del archivo</a:t>
            </a:r>
          </a:p>
          <a:p>
            <a:pPr algn="just">
              <a:lnSpc>
                <a:spcPts val="2100"/>
              </a:lnSpc>
              <a:spcBef>
                <a:spcPts val="0"/>
              </a:spcBef>
              <a:buFontTx/>
              <a:buNone/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   char letra;  </a:t>
            </a:r>
          </a:p>
          <a:p>
            <a:pPr algn="just">
              <a:lnSpc>
                <a:spcPts val="2100"/>
              </a:lnSpc>
              <a:spcBef>
                <a:spcPts val="0"/>
              </a:spcBef>
              <a:buFontTx/>
              <a:buNone/>
            </a:pPr>
            <a:endParaRPr lang="es-ES" sz="1600" b="1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2100"/>
              </a:lnSpc>
              <a:spcBef>
                <a:spcPts val="0"/>
              </a:spcBef>
              <a:buFontTx/>
              <a:buNone/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   archivo=fopen(</a:t>
            </a:r>
            <a:r>
              <a:rPr lang="es-ES" sz="16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"c:/prueba.txt"</a:t>
            </a:r>
            <a:r>
              <a:rPr lang="es-ES" sz="16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s-ES" sz="16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"r"</a:t>
            </a:r>
            <a:r>
              <a:rPr lang="es-ES" sz="1600" b="1" dirty="0">
                <a:latin typeface="Arial" pitchFamily="34" charset="0"/>
                <a:cs typeface="Arial" pitchFamily="34" charset="0"/>
              </a:rPr>
              <a:t>); </a:t>
            </a:r>
            <a:r>
              <a:rPr lang="es-ES" sz="16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//abrir el archivo con modo</a:t>
            </a:r>
            <a:r>
              <a:rPr lang="es-ES" sz="16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6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lectura</a:t>
            </a:r>
          </a:p>
          <a:p>
            <a:pPr algn="just">
              <a:lnSpc>
                <a:spcPts val="2100"/>
              </a:lnSpc>
              <a:spcBef>
                <a:spcPts val="0"/>
              </a:spcBef>
              <a:buFontTx/>
              <a:buNone/>
            </a:pPr>
            <a:endParaRPr lang="es-ES" sz="1600" b="1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2100"/>
              </a:lnSpc>
              <a:spcBef>
                <a:spcPts val="0"/>
              </a:spcBef>
              <a:buFontTx/>
              <a:buNone/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   if (archivo != NULL)  </a:t>
            </a:r>
            <a:r>
              <a:rPr lang="es-ES" sz="16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//verificar si el archivo existe y se puede leer</a:t>
            </a:r>
          </a:p>
          <a:p>
            <a:pPr algn="just">
              <a:lnSpc>
                <a:spcPts val="2100"/>
              </a:lnSpc>
              <a:spcBef>
                <a:spcPts val="0"/>
              </a:spcBef>
              <a:buFontTx/>
              <a:buNone/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   {</a:t>
            </a:r>
          </a:p>
          <a:p>
            <a:pPr algn="just">
              <a:lnSpc>
                <a:spcPts val="2100"/>
              </a:lnSpc>
              <a:spcBef>
                <a:spcPts val="0"/>
              </a:spcBef>
              <a:buFontTx/>
              <a:buNone/>
            </a:pPr>
            <a:endParaRPr lang="es-ES" sz="1600" b="1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2100"/>
              </a:lnSpc>
              <a:spcBef>
                <a:spcPts val="0"/>
              </a:spcBef>
              <a:buFontTx/>
              <a:buNone/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	letra=fgetc(archivo);    </a:t>
            </a:r>
            <a:r>
              <a:rPr lang="es-ES" sz="16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//lee un carácter del archivo</a:t>
            </a:r>
          </a:p>
          <a:p>
            <a:pPr algn="just">
              <a:lnSpc>
                <a:spcPts val="2100"/>
              </a:lnSpc>
              <a:spcBef>
                <a:spcPts val="0"/>
              </a:spcBef>
              <a:buFontTx/>
              <a:buNone/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	while (letra != EOF)       </a:t>
            </a:r>
            <a:r>
              <a:rPr lang="es-ES" sz="16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//con este ciclo se leerá un caracter</a:t>
            </a:r>
          </a:p>
          <a:p>
            <a:pPr>
              <a:lnSpc>
                <a:spcPts val="2100"/>
              </a:lnSpc>
              <a:spcBef>
                <a:spcPts val="0"/>
              </a:spcBef>
              <a:buFontTx/>
              <a:buNone/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	{	</a:t>
            </a:r>
            <a:r>
              <a:rPr lang="es-ES" sz="16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              </a:t>
            </a:r>
            <a:r>
              <a:rPr lang="es-ES" sz="16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//del archivo y se desplegará en pantalla</a:t>
            </a:r>
          </a:p>
          <a:p>
            <a:pPr>
              <a:lnSpc>
                <a:spcPts val="2100"/>
              </a:lnSpc>
              <a:spcBef>
                <a:spcPts val="0"/>
              </a:spcBef>
              <a:buFontTx/>
              <a:buNone/>
            </a:pPr>
            <a:r>
              <a:rPr lang="es-ES" sz="16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       </a:t>
            </a:r>
            <a:r>
              <a:rPr lang="es-ES" sz="1600" b="1" dirty="0">
                <a:latin typeface="Arial" pitchFamily="34" charset="0"/>
                <a:cs typeface="Arial" pitchFamily="34" charset="0"/>
              </a:rPr>
              <a:t>printf(</a:t>
            </a:r>
            <a:r>
              <a:rPr lang="es-ES" sz="16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"%c"</a:t>
            </a:r>
            <a:r>
              <a:rPr lang="es-ES" sz="1600" b="1" dirty="0">
                <a:latin typeface="Arial" pitchFamily="34" charset="0"/>
                <a:cs typeface="Arial" pitchFamily="34" charset="0"/>
              </a:rPr>
              <a:t>, letra);</a:t>
            </a:r>
          </a:p>
          <a:p>
            <a:pPr algn="just">
              <a:lnSpc>
                <a:spcPts val="2100"/>
              </a:lnSpc>
              <a:spcBef>
                <a:spcPts val="0"/>
              </a:spcBef>
              <a:buFontTx/>
              <a:buNone/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	     letra=fgetc(archivo);</a:t>
            </a:r>
          </a:p>
          <a:p>
            <a:pPr algn="just">
              <a:lnSpc>
                <a:spcPts val="2100"/>
              </a:lnSpc>
              <a:spcBef>
                <a:spcPts val="0"/>
              </a:spcBef>
              <a:buFontTx/>
              <a:buNone/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      }</a:t>
            </a:r>
          </a:p>
          <a:p>
            <a:pPr algn="just">
              <a:lnSpc>
                <a:spcPts val="2100"/>
              </a:lnSpc>
              <a:spcBef>
                <a:spcPts val="0"/>
              </a:spcBef>
              <a:buFontTx/>
              <a:buNone/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	fclose(archivo); </a:t>
            </a:r>
            <a:r>
              <a:rPr lang="es-ES" sz="16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16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//todo archivo se debe cerrar</a:t>
            </a:r>
          </a:p>
          <a:p>
            <a:pPr algn="just">
              <a:lnSpc>
                <a:spcPts val="2100"/>
              </a:lnSpc>
              <a:spcBef>
                <a:spcPts val="0"/>
              </a:spcBef>
              <a:buFontTx/>
              <a:buNone/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   }</a:t>
            </a:r>
          </a:p>
          <a:p>
            <a:pPr algn="just">
              <a:lnSpc>
                <a:spcPts val="2100"/>
              </a:lnSpc>
              <a:spcBef>
                <a:spcPts val="0"/>
              </a:spcBef>
              <a:buFontTx/>
              <a:buNone/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   else</a:t>
            </a:r>
          </a:p>
          <a:p>
            <a:pPr algn="just">
              <a:lnSpc>
                <a:spcPts val="2100"/>
              </a:lnSpc>
              <a:spcBef>
                <a:spcPts val="0"/>
              </a:spcBef>
              <a:buFontTx/>
              <a:buNone/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   	   printf(</a:t>
            </a:r>
            <a:r>
              <a:rPr lang="es-ES" sz="16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"Error, el archivo no existe o no se encuentra"</a:t>
            </a:r>
            <a:r>
              <a:rPr lang="es-ES" sz="1600" b="1" dirty="0">
                <a:latin typeface="Arial" pitchFamily="34" charset="0"/>
                <a:cs typeface="Arial" pitchFamily="34" charset="0"/>
              </a:rPr>
              <a:t>);   </a:t>
            </a:r>
          </a:p>
          <a:p>
            <a:pPr eaLnBrk="1" hangingPunct="1">
              <a:lnSpc>
                <a:spcPts val="2100"/>
              </a:lnSpc>
              <a:spcBef>
                <a:spcPts val="0"/>
              </a:spcBef>
              <a:buFontTx/>
              <a:buNone/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   printf("\n\n");</a:t>
            </a:r>
          </a:p>
          <a:p>
            <a:pPr eaLnBrk="1" hangingPunct="1">
              <a:lnSpc>
                <a:spcPts val="2100"/>
              </a:lnSpc>
              <a:spcBef>
                <a:spcPts val="0"/>
              </a:spcBef>
              <a:buFontTx/>
              <a:buNone/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   system("PAUSE");           </a:t>
            </a:r>
            <a:r>
              <a:rPr lang="es-ES" sz="16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//Frena la ejecución del programa</a:t>
            </a:r>
          </a:p>
          <a:p>
            <a:pPr algn="just">
              <a:lnSpc>
                <a:spcPts val="2100"/>
              </a:lnSpc>
              <a:spcBef>
                <a:spcPts val="0"/>
              </a:spcBef>
              <a:buFontTx/>
              <a:buNone/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296" y="4848464"/>
            <a:ext cx="2173295" cy="144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56176" y="44624"/>
            <a:ext cx="288032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</a:t>
            </a:r>
          </a:p>
        </p:txBody>
      </p:sp>
    </p:spTree>
    <p:extLst>
      <p:ext uri="{BB962C8B-B14F-4D97-AF65-F5344CB8AC3E}">
        <p14:creationId xmlns:p14="http://schemas.microsoft.com/office/powerpoint/2010/main" val="80987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1077913" y="1484313"/>
            <a:ext cx="708660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Escribir el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algoritmo para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escribir una frase dada por el usuario dentro de un archivo de texto (caracter por caracter)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Posteriormente crear un programa que ilustre el problema planteado</a:t>
            </a:r>
            <a:r>
              <a:rPr lang="es-MX" sz="2800" dirty="0"/>
              <a:t>.</a:t>
            </a:r>
            <a:endParaRPr lang="es-ES_tradnl" sz="28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6427" y="116632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851099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4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5" name="Rectangle 3"/>
          <p:cNvSpPr>
            <a:spLocks noChangeArrowheads="1"/>
          </p:cNvSpPr>
          <p:nvPr/>
        </p:nvSpPr>
        <p:spPr bwMode="auto">
          <a:xfrm>
            <a:off x="1017588" y="1147763"/>
            <a:ext cx="76200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0.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Declarar las variables necesarias</a:t>
            </a:r>
          </a:p>
        </p:txBody>
      </p:sp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1017588" y="1747838"/>
            <a:ext cx="76200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Abrir el archivo de texto con modo escritura</a:t>
            </a:r>
          </a:p>
        </p:txBody>
      </p:sp>
      <p:sp>
        <p:nvSpPr>
          <p:cNvPr id="274437" name="Rectangle 5"/>
          <p:cNvSpPr>
            <a:spLocks noChangeArrowheads="1"/>
          </p:cNvSpPr>
          <p:nvPr/>
        </p:nvSpPr>
        <p:spPr bwMode="auto">
          <a:xfrm>
            <a:off x="1017588" y="2324100"/>
            <a:ext cx="76200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archivo fue abierto</a:t>
            </a:r>
          </a:p>
        </p:txBody>
      </p:sp>
      <p:sp>
        <p:nvSpPr>
          <p:cNvPr id="274438" name="Rectangle 6"/>
          <p:cNvSpPr>
            <a:spLocks noChangeArrowheads="1"/>
          </p:cNvSpPr>
          <p:nvPr/>
        </p:nvSpPr>
        <p:spPr bwMode="auto">
          <a:xfrm>
            <a:off x="1017588" y="2797175"/>
            <a:ext cx="76200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2.1 Pedir un mensaje</a:t>
            </a:r>
          </a:p>
        </p:txBody>
      </p:sp>
      <p:sp>
        <p:nvSpPr>
          <p:cNvPr id="274439" name="Rectangle 7"/>
          <p:cNvSpPr>
            <a:spLocks noChangeArrowheads="1"/>
          </p:cNvSpPr>
          <p:nvPr/>
        </p:nvSpPr>
        <p:spPr bwMode="auto">
          <a:xfrm>
            <a:off x="1017588" y="3254375"/>
            <a:ext cx="76200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2.2 Mientras no sea el fin del mensaje</a:t>
            </a:r>
          </a:p>
        </p:txBody>
      </p:sp>
      <p:sp>
        <p:nvSpPr>
          <p:cNvPr id="274440" name="Rectangle 8"/>
          <p:cNvSpPr>
            <a:spLocks noChangeArrowheads="1"/>
          </p:cNvSpPr>
          <p:nvPr/>
        </p:nvSpPr>
        <p:spPr bwMode="auto">
          <a:xfrm>
            <a:off x="1282700" y="3711575"/>
            <a:ext cx="7620000" cy="770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20000"/>
              </a:spcBef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2.2.1  Escribir el carácter en la p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osición</a:t>
            </a:r>
          </a:p>
          <a:p>
            <a:pPr algn="just" eaLnBrk="0" hangingPunct="0">
              <a:spcBef>
                <a:spcPct val="20000"/>
              </a:spcBef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contador en el archivo</a:t>
            </a:r>
          </a:p>
        </p:txBody>
      </p:sp>
      <p:sp>
        <p:nvSpPr>
          <p:cNvPr id="274441" name="Rectangle 9"/>
          <p:cNvSpPr>
            <a:spLocks noChangeArrowheads="1"/>
          </p:cNvSpPr>
          <p:nvPr/>
        </p:nvSpPr>
        <p:spPr bwMode="auto">
          <a:xfrm>
            <a:off x="827088" y="4549775"/>
            <a:ext cx="76200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2.2.2  Incrementar el contador</a:t>
            </a:r>
          </a:p>
        </p:txBody>
      </p:sp>
      <p:sp>
        <p:nvSpPr>
          <p:cNvPr id="274442" name="Rectangle 10"/>
          <p:cNvSpPr>
            <a:spLocks noChangeArrowheads="1"/>
          </p:cNvSpPr>
          <p:nvPr/>
        </p:nvSpPr>
        <p:spPr bwMode="auto">
          <a:xfrm>
            <a:off x="1017588" y="5006975"/>
            <a:ext cx="76200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2.3 Cerrar el archivo</a:t>
            </a:r>
          </a:p>
        </p:txBody>
      </p:sp>
      <p:sp>
        <p:nvSpPr>
          <p:cNvPr id="274443" name="Rectangle 11"/>
          <p:cNvSpPr>
            <a:spLocks noChangeArrowheads="1"/>
          </p:cNvSpPr>
          <p:nvPr/>
        </p:nvSpPr>
        <p:spPr bwMode="auto">
          <a:xfrm>
            <a:off x="1017588" y="5521325"/>
            <a:ext cx="7620000" cy="800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30000"/>
              </a:spcBef>
            </a:pP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lo contrario</a:t>
            </a:r>
          </a:p>
          <a:p>
            <a:pPr algn="just" eaLnBrk="0" hangingPunct="0">
              <a:spcBef>
                <a:spcPct val="30000"/>
              </a:spcBef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Error “El archivo no existe”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95536" y="44624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</a:t>
            </a:r>
          </a:p>
        </p:txBody>
      </p:sp>
      <p:pic>
        <p:nvPicPr>
          <p:cNvPr id="14" name="1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574" y="4670918"/>
            <a:ext cx="2153361" cy="199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2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autoUpdateAnimBg="0"/>
      <p:bldP spid="274436" grpId="0" autoUpdateAnimBg="0"/>
      <p:bldP spid="274437" grpId="0" autoUpdateAnimBg="0"/>
      <p:bldP spid="274438" grpId="0" autoUpdateAnimBg="0"/>
      <p:bldP spid="274439" grpId="0" autoUpdateAnimBg="0"/>
      <p:bldP spid="274440" grpId="0" autoUpdateAnimBg="0"/>
      <p:bldP spid="274441" grpId="0" autoUpdateAnimBg="0"/>
      <p:bldP spid="274442" grpId="0" autoUpdateAnimBg="0"/>
      <p:bldP spid="27444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ChangeArrowheads="1"/>
          </p:cNvSpPr>
          <p:nvPr/>
        </p:nvSpPr>
        <p:spPr bwMode="auto">
          <a:xfrm>
            <a:off x="323850" y="5840413"/>
            <a:ext cx="2592388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351573" y="188640"/>
            <a:ext cx="8135937" cy="653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ts val="2100"/>
              </a:lnSpc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void main ()</a:t>
            </a:r>
          </a:p>
          <a:p>
            <a:pPr algn="just" eaLnBrk="0" hangingPunct="0">
              <a:lnSpc>
                <a:spcPts val="2100"/>
              </a:lnSpc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{</a:t>
            </a:r>
          </a:p>
          <a:p>
            <a:pPr algn="just" eaLnBrk="0" hangingPunct="0">
              <a:lnSpc>
                <a:spcPts val="2100"/>
              </a:lnSpc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   FILE *archivo;      </a:t>
            </a:r>
            <a:r>
              <a:rPr lang="es-ES" sz="16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//nombre lógico del archivo</a:t>
            </a:r>
          </a:p>
          <a:p>
            <a:pPr algn="just" eaLnBrk="0" hangingPunct="0">
              <a:lnSpc>
                <a:spcPts val="2100"/>
              </a:lnSpc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   char cadena[</a:t>
            </a:r>
            <a:r>
              <a:rPr lang="es-ES" sz="16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81</a:t>
            </a:r>
            <a:r>
              <a:rPr lang="es-ES" sz="1600" b="1" dirty="0">
                <a:latin typeface="Arial" pitchFamily="34" charset="0"/>
                <a:cs typeface="Arial" pitchFamily="34" charset="0"/>
              </a:rPr>
              <a:t>];  </a:t>
            </a:r>
          </a:p>
          <a:p>
            <a:pPr algn="just" eaLnBrk="0" hangingPunct="0">
              <a:lnSpc>
                <a:spcPts val="2100"/>
              </a:lnSpc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   int i=</a:t>
            </a:r>
            <a:r>
              <a:rPr lang="es-ES" sz="16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" sz="1600" b="1" dirty="0">
                <a:latin typeface="Arial" pitchFamily="34" charset="0"/>
                <a:cs typeface="Arial" pitchFamily="34" charset="0"/>
              </a:rPr>
              <a:t>;</a:t>
            </a:r>
          </a:p>
          <a:p>
            <a:pPr algn="just" eaLnBrk="0" hangingPunct="0">
              <a:lnSpc>
                <a:spcPts val="2100"/>
              </a:lnSpc>
            </a:pPr>
            <a:endParaRPr lang="es-ES" sz="1600" b="1" dirty="0"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lnSpc>
                <a:spcPts val="2100"/>
              </a:lnSpc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   archivo=fopen(</a:t>
            </a:r>
            <a:r>
              <a:rPr lang="es-ES" sz="16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"c:/prueba</a:t>
            </a:r>
            <a:r>
              <a:rPr lang="es-MX" sz="16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" sz="16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.txt"</a:t>
            </a:r>
            <a:r>
              <a:rPr lang="es-ES" sz="16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s-ES" sz="16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"w"</a:t>
            </a:r>
            <a:r>
              <a:rPr lang="es-ES" sz="1600" b="1" dirty="0">
                <a:latin typeface="Arial" pitchFamily="34" charset="0"/>
                <a:cs typeface="Arial" pitchFamily="34" charset="0"/>
              </a:rPr>
              <a:t>);  </a:t>
            </a:r>
            <a:r>
              <a:rPr lang="es-ES" sz="16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//abrir el archivo con modo escritura</a:t>
            </a:r>
          </a:p>
          <a:p>
            <a:pPr algn="just" eaLnBrk="0" hangingPunct="0">
              <a:lnSpc>
                <a:spcPts val="2100"/>
              </a:lnSpc>
            </a:pPr>
            <a:endParaRPr lang="es-ES" sz="1600" b="1" dirty="0"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lnSpc>
                <a:spcPts val="2100"/>
              </a:lnSpc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   if(archivo != NULL)  </a:t>
            </a:r>
            <a:r>
              <a:rPr lang="es-ES" sz="16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//verificar si el archivo existe y se puede escribir</a:t>
            </a:r>
          </a:p>
          <a:p>
            <a:pPr algn="just" eaLnBrk="0" hangingPunct="0">
              <a:lnSpc>
                <a:spcPts val="2100"/>
              </a:lnSpc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   {</a:t>
            </a:r>
          </a:p>
          <a:p>
            <a:pPr algn="just" eaLnBrk="0" hangingPunct="0">
              <a:lnSpc>
                <a:spcPts val="2100"/>
              </a:lnSpc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         printf(</a:t>
            </a:r>
            <a:r>
              <a:rPr lang="es-ES" sz="16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"Escribe el mensaje a guardar en el archivo (máx. 80 car</a:t>
            </a:r>
            <a:r>
              <a:rPr lang="es-MX" sz="16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s.</a:t>
            </a:r>
            <a:r>
              <a:rPr lang="es-ES" sz="16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):\n"</a:t>
            </a:r>
            <a:r>
              <a:rPr lang="es-ES" sz="1600" b="1" dirty="0">
                <a:latin typeface="Arial" pitchFamily="34" charset="0"/>
                <a:cs typeface="Arial" pitchFamily="34" charset="0"/>
              </a:rPr>
              <a:t>);</a:t>
            </a:r>
          </a:p>
          <a:p>
            <a:pPr algn="just" eaLnBrk="0" hangingPunct="0">
              <a:lnSpc>
                <a:spcPts val="2100"/>
              </a:lnSpc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         gets(cadena);</a:t>
            </a:r>
          </a:p>
          <a:p>
            <a:pPr algn="just" eaLnBrk="0" hangingPunct="0">
              <a:lnSpc>
                <a:spcPts val="2100"/>
              </a:lnSpc>
            </a:pPr>
            <a:r>
              <a:rPr lang="es-ES" sz="1600" b="1">
                <a:latin typeface="Arial" pitchFamily="34" charset="0"/>
                <a:cs typeface="Arial" pitchFamily="34" charset="0"/>
              </a:rPr>
              <a:t>	while (</a:t>
            </a:r>
            <a:r>
              <a:rPr lang="es-ES" sz="1600" b="1" dirty="0">
                <a:latin typeface="Arial" pitchFamily="34" charset="0"/>
                <a:cs typeface="Arial" pitchFamily="34" charset="0"/>
              </a:rPr>
              <a:t>cadena[i] != </a:t>
            </a:r>
            <a:r>
              <a:rPr lang="es-ES" sz="16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‘\0‘</a:t>
            </a:r>
            <a:r>
              <a:rPr lang="es-ES" sz="1600" b="1" dirty="0">
                <a:latin typeface="Arial" pitchFamily="34" charset="0"/>
                <a:cs typeface="Arial" pitchFamily="34" charset="0"/>
              </a:rPr>
              <a:t>)    </a:t>
            </a:r>
            <a:r>
              <a:rPr lang="es-ES" sz="16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//con este ciclo se leerá un caracter de la</a:t>
            </a:r>
          </a:p>
          <a:p>
            <a:pPr eaLnBrk="0" hangingPunct="0">
              <a:lnSpc>
                <a:spcPts val="2100"/>
              </a:lnSpc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	{	</a:t>
            </a:r>
            <a:r>
              <a:rPr lang="es-ES" sz="16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            </a:t>
            </a:r>
            <a:r>
              <a:rPr lang="es-ES" sz="16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//cadena y se escribirá en el archivo</a:t>
            </a:r>
          </a:p>
          <a:p>
            <a:pPr eaLnBrk="0" hangingPunct="0">
              <a:lnSpc>
                <a:spcPts val="2100"/>
              </a:lnSpc>
            </a:pPr>
            <a:r>
              <a:rPr lang="es-ES" sz="16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    </a:t>
            </a:r>
            <a:r>
              <a:rPr lang="es-ES" sz="1600" b="1" dirty="0">
                <a:latin typeface="Arial" pitchFamily="34" charset="0"/>
                <a:cs typeface="Arial" pitchFamily="34" charset="0"/>
              </a:rPr>
              <a:t>fputc(cadena[i], archivo); </a:t>
            </a:r>
          </a:p>
          <a:p>
            <a:pPr eaLnBrk="0" hangingPunct="0">
              <a:lnSpc>
                <a:spcPts val="2100"/>
              </a:lnSpc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	    i++;</a:t>
            </a:r>
          </a:p>
          <a:p>
            <a:pPr eaLnBrk="0" hangingPunct="0">
              <a:lnSpc>
                <a:spcPts val="2100"/>
              </a:lnSpc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	}</a:t>
            </a:r>
          </a:p>
          <a:p>
            <a:pPr algn="just" eaLnBrk="0" hangingPunct="0">
              <a:lnSpc>
                <a:spcPts val="2100"/>
              </a:lnSpc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	fclose(archivo); </a:t>
            </a:r>
            <a:r>
              <a:rPr lang="es-ES" sz="16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16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//todo archivo se debe cerrar</a:t>
            </a:r>
          </a:p>
          <a:p>
            <a:pPr algn="just" eaLnBrk="0" hangingPunct="0">
              <a:lnSpc>
                <a:spcPts val="2100"/>
              </a:lnSpc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   }</a:t>
            </a:r>
          </a:p>
          <a:p>
            <a:pPr algn="just" eaLnBrk="0" hangingPunct="0">
              <a:lnSpc>
                <a:spcPts val="2100"/>
              </a:lnSpc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   else</a:t>
            </a:r>
          </a:p>
          <a:p>
            <a:pPr algn="just" eaLnBrk="0" hangingPunct="0">
              <a:lnSpc>
                <a:spcPts val="2100"/>
              </a:lnSpc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   	printf(</a:t>
            </a:r>
            <a:r>
              <a:rPr lang="es-ES" sz="16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"Error, el archivo no existe o no se encuentra"</a:t>
            </a:r>
            <a:r>
              <a:rPr lang="es-ES" sz="1600" b="1" dirty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lnSpc>
                <a:spcPts val="2100"/>
              </a:lnSpc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   printf("\n\n");</a:t>
            </a:r>
          </a:p>
          <a:p>
            <a:pPr>
              <a:lnSpc>
                <a:spcPts val="2100"/>
              </a:lnSpc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   system("PAUSE");           </a:t>
            </a:r>
            <a:r>
              <a:rPr lang="es-ES" sz="16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//Frena la ejecución del programa</a:t>
            </a:r>
            <a:endParaRPr lang="es-ES" sz="1600" b="1" dirty="0"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lnSpc>
                <a:spcPts val="2100"/>
              </a:lnSpc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296" y="4941193"/>
            <a:ext cx="2173295" cy="144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56176" y="44624"/>
            <a:ext cx="288032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</a:t>
            </a:r>
          </a:p>
        </p:txBody>
      </p:sp>
    </p:spTree>
    <p:extLst>
      <p:ext uri="{BB962C8B-B14F-4D97-AF65-F5344CB8AC3E}">
        <p14:creationId xmlns:p14="http://schemas.microsoft.com/office/powerpoint/2010/main" val="86102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557808"/>
            <a:ext cx="8229600" cy="1143000"/>
          </a:xfrm>
          <a:noFill/>
          <a:ln/>
        </p:spPr>
        <p:txBody>
          <a:bodyPr lIns="92075" tIns="46038" rIns="92075" bIns="46038"/>
          <a:lstStyle/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</a:rPr>
              <a:t>La sesión pasada vimos…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283968" y="2852936"/>
            <a:ext cx="4015506" cy="1728192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35000"/>
              </a:lnSpc>
            </a:pPr>
            <a:r>
              <a:rPr lang="es-ES_tradnl" sz="2900" dirty="0">
                <a:solidFill>
                  <a:schemeClr val="bg2">
                    <a:lumMod val="25000"/>
                  </a:schemeClr>
                </a:solidFill>
              </a:rPr>
              <a:t>Cadenas de caracteres o Strings</a:t>
            </a:r>
            <a:endParaRPr lang="es-ES_tradnl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1" y="2420888"/>
            <a:ext cx="2866121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6675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483958" y="1700808"/>
            <a:ext cx="7616434" cy="226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800" dirty="0"/>
              <a:t>     </a:t>
            </a:r>
            <a:r>
              <a:rPr lang="es-ES_tradnl" sz="2200" dirty="0"/>
              <a:t>Escribir el </a:t>
            </a:r>
            <a:r>
              <a:rPr lang="es-ES" sz="2200" dirty="0"/>
              <a:t>algoritmo </a:t>
            </a:r>
            <a:r>
              <a:rPr lang="es-MX" sz="2200" dirty="0"/>
              <a:t>requerido 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</a:rPr>
              <a:t>para contar el número de caracteres que tiene un archivo de texto</a:t>
            </a:r>
            <a:r>
              <a:rPr lang="es-MX" sz="2200" dirty="0"/>
              <a:t>.</a:t>
            </a:r>
            <a:r>
              <a:rPr lang="es-ES" sz="2200" dirty="0"/>
              <a:t> </a:t>
            </a:r>
            <a:r>
              <a:rPr lang="es-MX" sz="2200" dirty="0"/>
              <a:t>Posteriormente crear un programa que ilustre el problema planteado.</a:t>
            </a:r>
            <a:endParaRPr lang="es-ES_tradnl" sz="2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15617" y="476672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individual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(5 minutos)</a:t>
            </a:r>
          </a:p>
        </p:txBody>
      </p:sp>
      <p:pic>
        <p:nvPicPr>
          <p:cNvPr id="5" name="Imagen 4" descr="Imagen que contiene dibujo, luz&#10;&#10;Descripción generada automáticamente">
            <a:extLst>
              <a:ext uri="{FF2B5EF4-FFF2-40B4-BE49-F238E27FC236}">
                <a16:creationId xmlns:a16="http://schemas.microsoft.com/office/drawing/2014/main" id="{5D330F60-37F2-4A3E-823A-76907F618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764" y="4077072"/>
            <a:ext cx="4320480" cy="251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9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912440" y="1412776"/>
            <a:ext cx="7620000" cy="2216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una colección de información  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almacenamos en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memoria secundaria 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(Disco duro, CD, USB Flash Memory, etc.), para poder manipularla en cualquier momento.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899592" y="3830555"/>
            <a:ext cx="5638800" cy="177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  <a:spcBef>
                <a:spcPct val="50000"/>
              </a:spcBef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existen dos tipos de archivos : </a:t>
            </a:r>
          </a:p>
          <a:p>
            <a:pPr lvl="3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Texto </a:t>
            </a:r>
          </a:p>
          <a:p>
            <a:pPr lvl="3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Binarios</a:t>
            </a:r>
            <a:endParaRPr lang="es-ES" sz="23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Archivos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432" y="3212976"/>
            <a:ext cx="1905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336" y="4672695"/>
            <a:ext cx="2124191" cy="116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04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  <p:bldP spid="24678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834" name="Group 2"/>
          <p:cNvGrpSpPr>
            <a:grpSpLocks/>
          </p:cNvGrpSpPr>
          <p:nvPr/>
        </p:nvGrpSpPr>
        <p:grpSpPr bwMode="auto">
          <a:xfrm>
            <a:off x="798513" y="1570038"/>
            <a:ext cx="5976937" cy="704850"/>
            <a:chOff x="747" y="1099"/>
            <a:chExt cx="3765" cy="444"/>
          </a:xfrm>
        </p:grpSpPr>
        <p:pic>
          <p:nvPicPr>
            <p:cNvPr id="5131" name="Picture 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" y="1099"/>
              <a:ext cx="388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32" name="Rectangle 4"/>
            <p:cNvSpPr>
              <a:spLocks noChangeArrowheads="1"/>
            </p:cNvSpPr>
            <p:nvPr/>
          </p:nvSpPr>
          <p:spPr bwMode="auto">
            <a:xfrm>
              <a:off x="1440" y="1161"/>
              <a:ext cx="3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Abrir el archivo físico</a:t>
              </a:r>
            </a:p>
          </p:txBody>
        </p:sp>
      </p:grpSp>
      <p:grpSp>
        <p:nvGrpSpPr>
          <p:cNvPr id="248837" name="Group 5"/>
          <p:cNvGrpSpPr>
            <a:grpSpLocks/>
          </p:cNvGrpSpPr>
          <p:nvPr/>
        </p:nvGrpSpPr>
        <p:grpSpPr bwMode="auto">
          <a:xfrm>
            <a:off x="855663" y="2725588"/>
            <a:ext cx="7443787" cy="2287588"/>
            <a:chOff x="783" y="1908"/>
            <a:chExt cx="4689" cy="1441"/>
          </a:xfrm>
        </p:grpSpPr>
        <p:pic>
          <p:nvPicPr>
            <p:cNvPr id="5128" name="Picture 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" y="1908"/>
              <a:ext cx="400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9" name="Rectangle 7"/>
            <p:cNvSpPr>
              <a:spLocks noChangeArrowheads="1"/>
            </p:cNvSpPr>
            <p:nvPr/>
          </p:nvSpPr>
          <p:spPr bwMode="auto">
            <a:xfrm>
              <a:off x="1488" y="1937"/>
              <a:ext cx="39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Si el archivo físico existe, procesar:</a:t>
              </a:r>
            </a:p>
          </p:txBody>
        </p:sp>
        <p:sp>
          <p:nvSpPr>
            <p:cNvPr id="5130" name="Rectangle 8"/>
            <p:cNvSpPr>
              <a:spLocks noChangeArrowheads="1"/>
            </p:cNvSpPr>
            <p:nvPr/>
          </p:nvSpPr>
          <p:spPr bwMode="auto">
            <a:xfrm>
              <a:off x="1536" y="2321"/>
              <a:ext cx="1680" cy="1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457200" indent="-4572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Escribir</a:t>
              </a:r>
            </a:p>
            <a:p>
              <a:pPr marL="342900" indent="-3429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  Leer</a:t>
              </a:r>
            </a:p>
            <a:p>
              <a:pPr marL="342900" indent="-3429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  Modificar</a:t>
              </a:r>
            </a:p>
          </p:txBody>
        </p:sp>
      </p:grpSp>
      <p:grpSp>
        <p:nvGrpSpPr>
          <p:cNvPr id="248841" name="Group 9"/>
          <p:cNvGrpSpPr>
            <a:grpSpLocks/>
          </p:cNvGrpSpPr>
          <p:nvPr/>
        </p:nvGrpSpPr>
        <p:grpSpPr bwMode="auto">
          <a:xfrm>
            <a:off x="855663" y="5316438"/>
            <a:ext cx="5999162" cy="704850"/>
            <a:chOff x="781" y="3187"/>
            <a:chExt cx="3779" cy="444"/>
          </a:xfrm>
        </p:grpSpPr>
        <p:pic>
          <p:nvPicPr>
            <p:cNvPr id="5126" name="Picture 10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" y="3187"/>
              <a:ext cx="386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7" name="Rectangle 11"/>
            <p:cNvSpPr>
              <a:spLocks noChangeArrowheads="1"/>
            </p:cNvSpPr>
            <p:nvPr/>
          </p:nvSpPr>
          <p:spPr bwMode="auto">
            <a:xfrm>
              <a:off x="1488" y="3240"/>
              <a:ext cx="3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Cerrar el archivo físico</a:t>
              </a:r>
            </a:p>
          </p:txBody>
        </p:sp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39552" y="116632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Pasos para manipular un Archivo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148" y="4635696"/>
            <a:ext cx="2529039" cy="152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7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ChangeArrowheads="1"/>
          </p:cNvSpPr>
          <p:nvPr/>
        </p:nvSpPr>
        <p:spPr bwMode="auto">
          <a:xfrm>
            <a:off x="755575" y="1484784"/>
            <a:ext cx="7705799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Todo dato (valor) almacenado en un archivo de texto puede ser recuperado en cualquier momento.</a:t>
            </a:r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826640" y="2854201"/>
            <a:ext cx="7705799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archivos de texto pueden ser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leídos caracter por caracter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o con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formato de lectura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50885" name="Rectangle 5"/>
          <p:cNvSpPr>
            <a:spLocks noChangeArrowheads="1"/>
          </p:cNvSpPr>
          <p:nvPr/>
        </p:nvSpPr>
        <p:spPr bwMode="auto">
          <a:xfrm>
            <a:off x="827013" y="4151189"/>
            <a:ext cx="7705799" cy="1754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lectura “formateada” de un archivo de texto incluye: </a:t>
            </a:r>
            <a:r>
              <a:rPr lang="es-ES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enteros, flotantes, cadenas de caracteres y caracteres.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Archivos de texto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897" y="5317492"/>
            <a:ext cx="1728192" cy="117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7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 autoUpdateAnimBg="0"/>
      <p:bldP spid="250884" grpId="0" autoUpdateAnimBg="0"/>
      <p:bldP spid="25088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ChangeArrowheads="1"/>
          </p:cNvSpPr>
          <p:nvPr/>
        </p:nvSpPr>
        <p:spPr bwMode="auto">
          <a:xfrm>
            <a:off x="683568" y="1699166"/>
            <a:ext cx="5173985" cy="3647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procesamiento de archivos se realiza a través de un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buffer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o memoria intermedia.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no es más que una variable temporal.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 archivo se puede </a:t>
            </a:r>
            <a:r>
              <a:rPr lang="es-ES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crear</a:t>
            </a:r>
            <a:r>
              <a:rPr lang="es-ES" sz="2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destruir</a:t>
            </a:r>
            <a:r>
              <a:rPr lang="es-ES" sz="2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escribir 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es-ES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leer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ES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Archivos de texto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060848"/>
            <a:ext cx="2208470" cy="342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5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611560" y="1196752"/>
            <a:ext cx="7696200" cy="959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permite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leer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escribir datos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un archivo de texto de las siguientes formas:</a:t>
            </a:r>
          </a:p>
        </p:txBody>
      </p:sp>
      <p:sp>
        <p:nvSpPr>
          <p:cNvPr id="254980" name="Rectangle 4"/>
          <p:cNvSpPr>
            <a:spLocks noChangeArrowheads="1"/>
          </p:cNvSpPr>
          <p:nvPr/>
        </p:nvSpPr>
        <p:spPr bwMode="auto">
          <a:xfrm>
            <a:off x="638248" y="2181665"/>
            <a:ext cx="7669512" cy="101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datos pueden ser escritos y leídos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carácter por caracter</a:t>
            </a:r>
            <a:r>
              <a:rPr lang="es-ES" sz="20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 las funciones   </a:t>
            </a:r>
            <a:r>
              <a:rPr lang="es-ES" sz="20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fputc ( )</a:t>
            </a:r>
            <a:r>
              <a:rPr lang="es-E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s-E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" sz="20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fgetc ( )</a:t>
            </a:r>
            <a:r>
              <a:rPr lang="es-ES" sz="2000" b="1" i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684336" y="3394092"/>
            <a:ext cx="7623424" cy="3016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2400"/>
              </a:spcBef>
            </a:pPr>
            <a:r>
              <a:rPr lang="es-MX" sz="2000" b="1" dirty="0">
                <a:latin typeface="Arial" pitchFamily="34" charset="0"/>
                <a:cs typeface="Arial" pitchFamily="34" charset="0"/>
              </a:rPr>
              <a:t>     Escritura:                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fputc(</a:t>
            </a:r>
            <a:r>
              <a:rPr lang="es-ES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buffer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arch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);</a:t>
            </a:r>
            <a:endParaRPr lang="es-MX" sz="2000" b="1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ct val="150000"/>
              </a:lnSpc>
              <a:spcBef>
                <a:spcPts val="2400"/>
              </a:spcBef>
            </a:pPr>
            <a:r>
              <a:rPr lang="es-MX" sz="2000" b="1" dirty="0">
                <a:latin typeface="Arial" pitchFamily="34" charset="0"/>
                <a:cs typeface="Arial" pitchFamily="34" charset="0"/>
              </a:rPr>
              <a:t>     Lectura:                   </a:t>
            </a:r>
            <a:r>
              <a:rPr lang="es-ES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buffer 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= fgetc(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arch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);</a:t>
            </a:r>
            <a:endParaRPr lang="es-MX" sz="2000" b="1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ts val="2400"/>
              </a:spcBef>
              <a:buFont typeface="Arial" pitchFamily="34" charset="0"/>
              <a:buChar char="•"/>
            </a:pPr>
            <a:r>
              <a:rPr lang="es-ES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buffer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una variable de tipo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almacenará el </a:t>
            </a:r>
            <a:r>
              <a:rPr lang="es-ES" sz="200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carácter leído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del archivo.</a:t>
            </a:r>
          </a:p>
          <a:p>
            <a:pPr marL="342900" indent="-342900" algn="just" eaLnBrk="0" hangingPunct="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arch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nombre lógico del archivo.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68064" y="44624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Manipulación de archivos de texto</a:t>
            </a: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212" y="3552950"/>
            <a:ext cx="1728192" cy="117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3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autoUpdateAnimBg="0"/>
      <p:bldP spid="254980" grpId="0" autoUpdateAnimBg="0"/>
      <p:bldP spid="25498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7" name="Rectangle 3"/>
          <p:cNvSpPr>
            <a:spLocks noChangeArrowheads="1"/>
          </p:cNvSpPr>
          <p:nvPr/>
        </p:nvSpPr>
        <p:spPr bwMode="auto">
          <a:xfrm>
            <a:off x="683568" y="1412776"/>
            <a:ext cx="7696200" cy="101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datos pueden ser escritos y leídos como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cadenas de caracteres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 las funciones   </a:t>
            </a:r>
            <a:r>
              <a:rPr lang="es-ES" sz="20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fputs ( ) </a:t>
            </a:r>
            <a:r>
              <a:rPr lang="es-E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s-E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" sz="20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fgets ( )</a:t>
            </a:r>
            <a:r>
              <a:rPr lang="es-ES" sz="2000" b="1" i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683568" y="2942647"/>
            <a:ext cx="7696200" cy="2862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spcBef>
                <a:spcPts val="2400"/>
              </a:spcBef>
            </a:pPr>
            <a:r>
              <a:rPr lang="es-MX" sz="2000" b="1" dirty="0">
                <a:latin typeface="Arial" pitchFamily="34" charset="0"/>
                <a:cs typeface="Arial" pitchFamily="34" charset="0"/>
              </a:rPr>
              <a:t>      Escritura:                    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fputs(</a:t>
            </a:r>
            <a:r>
              <a:rPr lang="es-ES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buffer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arch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);</a:t>
            </a:r>
          </a:p>
          <a:p>
            <a:pPr eaLnBrk="0" hangingPunct="0">
              <a:spcBef>
                <a:spcPts val="2400"/>
              </a:spcBef>
            </a:pPr>
            <a:r>
              <a:rPr lang="es-MX" sz="2000" b="1" dirty="0">
                <a:latin typeface="Arial" pitchFamily="34" charset="0"/>
                <a:cs typeface="Arial" pitchFamily="34" charset="0"/>
              </a:rPr>
              <a:t>      Lectura:                       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fgets(</a:t>
            </a:r>
            <a:r>
              <a:rPr lang="es-ES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buffer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s-ES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arch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);</a:t>
            </a:r>
          </a:p>
          <a:p>
            <a:pPr eaLnBrk="0" hangingPunct="0">
              <a:spcBef>
                <a:spcPct val="50000"/>
              </a:spcBef>
            </a:pPr>
            <a:endParaRPr lang="es-ES" sz="2000" b="1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buffer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una cadena de caracteres que almacenará una línea del archivo, </a:t>
            </a:r>
            <a:r>
              <a:rPr lang="es-ES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-1 de caracteres a leer.</a:t>
            </a:r>
          </a:p>
          <a:p>
            <a:pPr marL="342900" indent="-342900" algn="just" eaLnBrk="0" hangingPunct="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arch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nombre lógico del archivo.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064" y="44624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Manipulación de archivos de texto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525845"/>
            <a:ext cx="2520280" cy="711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791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7" grpId="0" autoUpdateAnimBg="0"/>
      <p:bldP spid="25702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5" name="Rectangle 3"/>
          <p:cNvSpPr>
            <a:spLocks noChangeArrowheads="1"/>
          </p:cNvSpPr>
          <p:nvPr/>
        </p:nvSpPr>
        <p:spPr bwMode="auto">
          <a:xfrm>
            <a:off x="714375" y="1223963"/>
            <a:ext cx="7696200" cy="101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dirty="0">
                <a:latin typeface="Arial" pitchFamily="34" charset="0"/>
                <a:cs typeface="Arial" pitchFamily="34" charset="0"/>
              </a:rPr>
              <a:t>Los datos pueden ser escritos y leídos con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formato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 con las funciones   </a:t>
            </a:r>
            <a:r>
              <a:rPr lang="es-ES" sz="20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fprintf ( )</a:t>
            </a:r>
            <a:r>
              <a:rPr lang="es-E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y </a:t>
            </a:r>
            <a:r>
              <a:rPr lang="es-ES" sz="20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fscanf ( )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714375" y="2664140"/>
            <a:ext cx="7885113" cy="3324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s-MX" sz="2000" b="1" dirty="0">
                <a:latin typeface="Arial" pitchFamily="34" charset="0"/>
                <a:cs typeface="Arial" pitchFamily="34" charset="0"/>
              </a:rPr>
              <a:t>      Escritura:          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fprintf(</a:t>
            </a:r>
            <a:r>
              <a:rPr lang="es-ES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arch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formato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,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argumento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);</a:t>
            </a:r>
            <a:endParaRPr lang="es-MX" sz="2000" b="1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s-MX" sz="2000" b="1" dirty="0">
                <a:latin typeface="Arial" pitchFamily="34" charset="0"/>
                <a:cs typeface="Arial" pitchFamily="34" charset="0"/>
              </a:rPr>
              <a:t>      Lectura:             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fscanf(</a:t>
            </a:r>
            <a:r>
              <a:rPr lang="es-ES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arch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formato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,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argumento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);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endParaRPr lang="es-ES" sz="1000" b="1" dirty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Donde </a:t>
            </a:r>
            <a:r>
              <a:rPr lang="es-ES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arch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nombre lógico del archivo.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formato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especifica como va ha ser la salida.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argumento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representa el valor o los valores a escribir.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064" y="44624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Manipulación de archivos de texto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43" y="4077072"/>
            <a:ext cx="1678335" cy="102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7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autoUpdateAnimBg="0"/>
      <p:bldP spid="259076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889</Words>
  <Application>Microsoft Office PowerPoint</Application>
  <PresentationFormat>Presentación en pantalla (4:3)</PresentationFormat>
  <Paragraphs>143</Paragraphs>
  <Slides>20</Slides>
  <Notes>14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Dom Casual</vt:lpstr>
      <vt:lpstr>Tema de Office</vt:lpstr>
      <vt:lpstr>Documento</vt:lpstr>
      <vt:lpstr>TC1017  Solución de problemas con programación</vt:lpstr>
      <vt:lpstr>La sesión pasada vimos…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14</cp:revision>
  <dcterms:created xsi:type="dcterms:W3CDTF">2013-07-09T14:45:06Z</dcterms:created>
  <dcterms:modified xsi:type="dcterms:W3CDTF">2020-05-15T14:43:40Z</dcterms:modified>
</cp:coreProperties>
</file>