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6" autoAdjust="0"/>
  </p:normalViewPr>
  <p:slideViewPr>
    <p:cSldViewPr>
      <p:cViewPr varScale="1">
        <p:scale>
          <a:sx n="59" d="100"/>
          <a:sy n="59" d="100"/>
        </p:scale>
        <p:origin x="1428"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9EA85-E274-4EA7-8880-BB3ECF55DB78}" type="datetimeFigureOut">
              <a:rPr lang="es-MX" smtClean="0"/>
              <a:t>14/04/2020</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F1478-83C0-459C-9DF2-CF8FE5DEE0C4}" type="slidenum">
              <a:rPr lang="es-MX" smtClean="0"/>
              <a:t>‹Nº›</a:t>
            </a:fld>
            <a:endParaRPr lang="es-MX" dirty="0"/>
          </a:p>
        </p:txBody>
      </p:sp>
    </p:spTree>
    <p:extLst>
      <p:ext uri="{BB962C8B-B14F-4D97-AF65-F5344CB8AC3E}">
        <p14:creationId xmlns:p14="http://schemas.microsoft.com/office/powerpoint/2010/main" val="1270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5</a:t>
            </a:fld>
            <a:endParaRPr lang="es-MX" dirty="0"/>
          </a:p>
        </p:txBody>
      </p:sp>
    </p:spTree>
    <p:extLst>
      <p:ext uri="{BB962C8B-B14F-4D97-AF65-F5344CB8AC3E}">
        <p14:creationId xmlns:p14="http://schemas.microsoft.com/office/powerpoint/2010/main" val="8203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7</a:t>
            </a:fld>
            <a:endParaRPr lang="es-MX" dirty="0"/>
          </a:p>
        </p:txBody>
      </p:sp>
    </p:spTree>
    <p:extLst>
      <p:ext uri="{BB962C8B-B14F-4D97-AF65-F5344CB8AC3E}">
        <p14:creationId xmlns:p14="http://schemas.microsoft.com/office/powerpoint/2010/main" val="3243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14</a:t>
            </a:fld>
            <a:endParaRPr lang="es-MX" dirty="0"/>
          </a:p>
        </p:txBody>
      </p:sp>
    </p:spTree>
    <p:extLst>
      <p:ext uri="{BB962C8B-B14F-4D97-AF65-F5344CB8AC3E}">
        <p14:creationId xmlns:p14="http://schemas.microsoft.com/office/powerpoint/2010/main" val="68905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21</a:t>
            </a:fld>
            <a:endParaRPr lang="es-MX" dirty="0"/>
          </a:p>
        </p:txBody>
      </p:sp>
    </p:spTree>
    <p:extLst>
      <p:ext uri="{BB962C8B-B14F-4D97-AF65-F5344CB8AC3E}">
        <p14:creationId xmlns:p14="http://schemas.microsoft.com/office/powerpoint/2010/main" val="1014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5030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209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84480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457200" y="1600200"/>
            <a:ext cx="4038600" cy="4525963"/>
          </a:xfrm>
        </p:spPr>
        <p:txBody>
          <a:bodyPr/>
          <a:lstStyle/>
          <a:p>
            <a:endParaRPr lang="es-MX" dirty="0"/>
          </a:p>
        </p:txBody>
      </p:sp>
      <p:sp>
        <p:nvSpPr>
          <p:cNvPr id="4" name="3 Marcador de texto"/>
          <p:cNvSpPr>
            <a:spLocks noGrp="1"/>
          </p:cNvSpPr>
          <p:nvPr>
            <p:ph type="body"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95D237B-FEFF-4BA3-913F-A4EABA532059}" type="slidenum">
              <a:rPr lang="en-US"/>
              <a:pPr/>
              <a:t>‹Nº›</a:t>
            </a:fld>
            <a:endParaRPr lang="en-US" dirty="0"/>
          </a:p>
        </p:txBody>
      </p:sp>
    </p:spTree>
    <p:extLst>
      <p:ext uri="{BB962C8B-B14F-4D97-AF65-F5344CB8AC3E}">
        <p14:creationId xmlns:p14="http://schemas.microsoft.com/office/powerpoint/2010/main" val="95153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8435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9493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4182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6547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39717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7296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729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14/04/2020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4135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11FAC-B3FF-46B8-811B-635049FACAEC}" type="datetimeFigureOut">
              <a:rPr lang="es-MX" smtClean="0"/>
              <a:t>14/04/2020</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00069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TC1017 </a:t>
            </a:r>
            <a:br>
              <a:rPr lang="es-MX" sz="3200" dirty="0">
                <a:solidFill>
                  <a:schemeClr val="bg2">
                    <a:lumMod val="50000"/>
                  </a:schemeClr>
                </a:solidFill>
              </a:rPr>
            </a:br>
            <a:r>
              <a:rPr lang="es-MX" sz="3200" dirty="0">
                <a:solidFill>
                  <a:schemeClr val="bg2">
                    <a:lumMod val="50000"/>
                  </a:schemeClr>
                </a:solidFill>
              </a:rPr>
              <a:t>Solución de problemas con programación</a:t>
            </a:r>
          </a:p>
        </p:txBody>
      </p:sp>
      <p:sp>
        <p:nvSpPr>
          <p:cNvPr id="3" name="Subtitle 2"/>
          <p:cNvSpPr>
            <a:spLocks noGrp="1"/>
          </p:cNvSpPr>
          <p:nvPr>
            <p:ph type="subTitle" idx="1"/>
          </p:nvPr>
        </p:nvSpPr>
        <p:spPr>
          <a:xfrm>
            <a:off x="1227584" y="2132856"/>
            <a:ext cx="6728792" cy="1281282"/>
          </a:xfrm>
        </p:spPr>
        <p:txBody>
          <a:bodyPr rtlCol="0">
            <a:normAutofit/>
          </a:bodyPr>
          <a:lstStyle/>
          <a:p>
            <a:pPr>
              <a:defRPr/>
            </a:pPr>
            <a:r>
              <a:rPr lang="es-MX" b="1" dirty="0">
                <a:solidFill>
                  <a:schemeClr val="accent4">
                    <a:lumMod val="50000"/>
                  </a:schemeClr>
                </a:solidFill>
              </a:rPr>
              <a:t>Arreglos</a:t>
            </a:r>
          </a:p>
          <a:p>
            <a:pPr eaLnBrk="1" fontAlgn="auto" hangingPunct="1">
              <a:spcAft>
                <a:spcPts val="0"/>
              </a:spcAft>
              <a:defRPr/>
            </a:pPr>
            <a:r>
              <a:rPr lang="es-MX" sz="2000" dirty="0">
                <a:solidFill>
                  <a:schemeClr val="accent4">
                    <a:lumMod val="50000"/>
                  </a:schemeClr>
                </a:solidFill>
              </a:rPr>
              <a:t>ITESM Campus Querétaro</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455124"/>
            <a:ext cx="4896544" cy="2710180"/>
          </a:xfrm>
          <a:prstGeom prst="rect">
            <a:avLst/>
          </a:prstGeom>
        </p:spPr>
      </p:pic>
    </p:spTree>
    <p:extLst>
      <p:ext uri="{BB962C8B-B14F-4D97-AF65-F5344CB8AC3E}">
        <p14:creationId xmlns:p14="http://schemas.microsoft.com/office/powerpoint/2010/main" val="181235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Define un arreglo que almacene </a:t>
            </a:r>
            <a:r>
              <a:rPr lang="es-MX" sz="2400" b="1" dirty="0">
                <a:solidFill>
                  <a:schemeClr val="accent6">
                    <a:lumMod val="75000"/>
                  </a:schemeClr>
                </a:solidFill>
              </a:rPr>
              <a:t>10 números enteros</a:t>
            </a:r>
            <a:r>
              <a:rPr lang="es-MX" sz="2400" dirty="0">
                <a:solidFill>
                  <a:schemeClr val="bg2">
                    <a:lumMod val="25000"/>
                  </a:schemeClr>
                </a:solidFill>
              </a:rPr>
              <a:t> y otro que almacene </a:t>
            </a:r>
            <a:r>
              <a:rPr lang="es-MX" sz="2400" b="1" dirty="0">
                <a:solidFill>
                  <a:schemeClr val="accent6">
                    <a:lumMod val="75000"/>
                  </a:schemeClr>
                </a:solidFill>
              </a:rPr>
              <a:t>20 caracteres</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16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468313" y="1624013"/>
            <a:ext cx="8229600" cy="4525962"/>
          </a:xfrm>
        </p:spPr>
        <p:txBody>
          <a:bodyPr>
            <a:normAutofit/>
          </a:bodyPr>
          <a:lstStyle/>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0000"/>
                </a:solidFill>
                <a:latin typeface="Arial" pitchFamily="34" charset="0"/>
                <a:cs typeface="Arial" pitchFamily="34" charset="0"/>
              </a:rPr>
              <a:t>A</a:t>
            </a:r>
            <a:r>
              <a:rPr lang="es-ES_tradnl" sz="2400" dirty="0">
                <a:solidFill>
                  <a:schemeClr val="bg2">
                    <a:lumMod val="25000"/>
                  </a:schemeClr>
                </a:solidFill>
                <a:latin typeface="Arial" pitchFamily="34" charset="0"/>
                <a:cs typeface="Arial" pitchFamily="34" charset="0"/>
              </a:rPr>
              <a:t> que contiene </a:t>
            </a:r>
            <a:r>
              <a:rPr lang="es-ES_tradnl" sz="2400" b="1" dirty="0">
                <a:solidFill>
                  <a:srgbClr val="0000FF"/>
                </a:solidFill>
                <a:latin typeface="Arial" pitchFamily="34" charset="0"/>
                <a:cs typeface="Arial" pitchFamily="34" charset="0"/>
              </a:rPr>
              <a:t>10</a:t>
            </a:r>
            <a:r>
              <a:rPr lang="es-ES_tradnl" sz="2400" dirty="0">
                <a:solidFill>
                  <a:srgbClr val="0000FF"/>
                </a:solidFill>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valores</a:t>
            </a:r>
            <a:r>
              <a:rPr lang="es-ES_tradnl" sz="2400" dirty="0">
                <a:latin typeface="Arial" pitchFamily="34" charset="0"/>
                <a:cs typeface="Arial" pitchFamily="34" charset="0"/>
              </a:rPr>
              <a:t> </a:t>
            </a:r>
            <a:r>
              <a:rPr lang="es-ES_tradnl" sz="2400" b="1" dirty="0">
                <a:solidFill>
                  <a:srgbClr val="0000FF"/>
                </a:solidFill>
                <a:latin typeface="Arial" pitchFamily="34" charset="0"/>
                <a:cs typeface="Arial" pitchFamily="34" charset="0"/>
              </a:rPr>
              <a:t>enteros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int</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[10];</a:t>
            </a:r>
            <a:endParaRPr lang="es-ES_tradnl" sz="2400" dirty="0">
              <a:latin typeface="Arial" pitchFamily="34" charset="0"/>
              <a:cs typeface="Arial" pitchFamily="34" charset="0"/>
            </a:endParaRPr>
          </a:p>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3300"/>
                </a:solidFill>
                <a:latin typeface="Arial" pitchFamily="34" charset="0"/>
                <a:cs typeface="Arial" pitchFamily="34" charset="0"/>
              </a:rPr>
              <a:t>B</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que </a:t>
            </a:r>
            <a:r>
              <a:rPr lang="es-ES_tradnl" sz="2400">
                <a:solidFill>
                  <a:schemeClr val="bg2">
                    <a:lumMod val="25000"/>
                  </a:schemeClr>
                </a:solidFill>
                <a:latin typeface="Arial" pitchFamily="34" charset="0"/>
                <a:cs typeface="Arial" pitchFamily="34" charset="0"/>
              </a:rPr>
              <a:t>contiene</a:t>
            </a:r>
            <a:r>
              <a:rPr lang="es-ES_tradnl" sz="2400">
                <a:latin typeface="Arial" pitchFamily="34" charset="0"/>
                <a:cs typeface="Arial" pitchFamily="34" charset="0"/>
              </a:rPr>
              <a:t> </a:t>
            </a:r>
            <a:r>
              <a:rPr lang="es-ES_tradnl" sz="2400" b="1">
                <a:solidFill>
                  <a:srgbClr val="0000FF"/>
                </a:solidFill>
                <a:latin typeface="Arial" pitchFamily="34" charset="0"/>
                <a:cs typeface="Arial" pitchFamily="34" charset="0"/>
              </a:rPr>
              <a:t>20 </a:t>
            </a:r>
            <a:r>
              <a:rPr lang="es-ES_tradnl" sz="2400" dirty="0">
                <a:solidFill>
                  <a:schemeClr val="bg2">
                    <a:lumMod val="25000"/>
                  </a:schemeClr>
                </a:solidFill>
                <a:latin typeface="Arial" pitchFamily="34" charset="0"/>
                <a:cs typeface="Arial" pitchFamily="34" charset="0"/>
              </a:rPr>
              <a:t>valores de tipo </a:t>
            </a:r>
            <a:r>
              <a:rPr lang="es-ES_tradnl" sz="2400" b="1" dirty="0">
                <a:solidFill>
                  <a:srgbClr val="0000FF"/>
                </a:solidFill>
                <a:latin typeface="Arial" pitchFamily="34" charset="0"/>
                <a:cs typeface="Arial" pitchFamily="34" charset="0"/>
              </a:rPr>
              <a:t>char</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	char</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B</a:t>
            </a:r>
            <a:r>
              <a:rPr lang="es-ES_tradnl" sz="2400" b="1" dirty="0">
                <a:solidFill>
                  <a:srgbClr val="000099"/>
                </a:solidFill>
                <a:latin typeface="Arial" pitchFamily="34" charset="0"/>
                <a:cs typeface="Arial" pitchFamily="34" charset="0"/>
              </a:rPr>
              <a:t>[20];</a:t>
            </a:r>
          </a:p>
        </p:txBody>
      </p:sp>
      <p:sp>
        <p:nvSpPr>
          <p:cNvPr id="195587" name="AutoShape 3"/>
          <p:cNvSpPr>
            <a:spLocks noChangeArrowheads="1"/>
          </p:cNvSpPr>
          <p:nvPr/>
        </p:nvSpPr>
        <p:spPr bwMode="auto">
          <a:xfrm>
            <a:off x="6017840" y="5073960"/>
            <a:ext cx="2514600" cy="1219200"/>
          </a:xfrm>
          <a:prstGeom prst="wedgeRectCallout">
            <a:avLst>
              <a:gd name="adj1" fmla="val -48866"/>
              <a:gd name="adj2" fmla="val -138801"/>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Cadena o string (arreglo de caracteres)</a:t>
            </a:r>
          </a:p>
        </p:txBody>
      </p:sp>
      <p:sp>
        <p:nvSpPr>
          <p:cNvPr id="195588" name="AutoShape 4"/>
          <p:cNvSpPr>
            <a:spLocks noChangeArrowheads="1"/>
          </p:cNvSpPr>
          <p:nvPr/>
        </p:nvSpPr>
        <p:spPr bwMode="auto">
          <a:xfrm>
            <a:off x="5649913" y="404813"/>
            <a:ext cx="2971800" cy="1143000"/>
          </a:xfrm>
          <a:prstGeom prst="wedgeRectCallout">
            <a:avLst>
              <a:gd name="adj1" fmla="val -40334"/>
              <a:gd name="adj2" fmla="val 74417"/>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Vector (arreglo de números)</a:t>
            </a:r>
          </a:p>
        </p:txBody>
      </p:sp>
      <p:sp>
        <p:nvSpPr>
          <p:cNvPr id="6" name="Rectangle 2"/>
          <p:cNvSpPr>
            <a:spLocks noChangeArrowheads="1"/>
          </p:cNvSpPr>
          <p:nvPr/>
        </p:nvSpPr>
        <p:spPr bwMode="auto">
          <a:xfrm>
            <a:off x="-8456" y="4462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987625"/>
            <a:ext cx="2088232" cy="1383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5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1" end="1"/>
                                            </p:txEl>
                                          </p:spTgt>
                                        </p:tgtEl>
                                        <p:attrNameLst>
                                          <p:attrName>style.visibility</p:attrName>
                                        </p:attrNameLst>
                                      </p:cBhvr>
                                      <p:to>
                                        <p:strVal val="visible"/>
                                      </p:to>
                                    </p:set>
                                    <p:anim calcmode="lin" valueType="num">
                                      <p:cBhvr>
                                        <p:cTn id="15" dur="500" fill="hold"/>
                                        <p:tgtEl>
                                          <p:spTgt spid="19558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95586">
                                            <p:txEl>
                                              <p:pRg st="2" end="2"/>
                                            </p:txEl>
                                          </p:spTgt>
                                        </p:tgtEl>
                                        <p:attrNameLst>
                                          <p:attrName>style.visibility</p:attrName>
                                        </p:attrNameLst>
                                      </p:cBhvr>
                                      <p:to>
                                        <p:strVal val="visible"/>
                                      </p:to>
                                    </p:set>
                                    <p:anim calcmode="lin" valueType="num">
                                      <p:cBhvr>
                                        <p:cTn id="23"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95586">
                                            <p:txEl>
                                              <p:pRg st="3" end="3"/>
                                            </p:txEl>
                                          </p:spTgt>
                                        </p:tgtEl>
                                        <p:attrNameLst>
                                          <p:attrName>style.visibility</p:attrName>
                                        </p:attrNameLst>
                                      </p:cBhvr>
                                      <p:to>
                                        <p:strVal val="visible"/>
                                      </p:to>
                                    </p:set>
                                    <p:anim calcmode="lin" valueType="num">
                                      <p:cBhvr>
                                        <p:cTn id="31" dur="500" fill="hold"/>
                                        <p:tgtEl>
                                          <p:spTgt spid="195586">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95586">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9558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9558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55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5" fill="hold" grpId="0" nodeType="clickEffect">
                                  <p:stCondLst>
                                    <p:cond delay="0"/>
                                  </p:stCondLst>
                                  <p:childTnLst>
                                    <p:set>
                                      <p:cBhvr>
                                        <p:cTn id="42" dur="1" fill="hold">
                                          <p:stCondLst>
                                            <p:cond delay="0"/>
                                          </p:stCondLst>
                                        </p:cTn>
                                        <p:tgtEl>
                                          <p:spTgt spid="195587"/>
                                        </p:tgtEl>
                                        <p:attrNameLst>
                                          <p:attrName>style.visibility</p:attrName>
                                        </p:attrNameLst>
                                      </p:cBhvr>
                                      <p:to>
                                        <p:strVal val="visible"/>
                                      </p:to>
                                    </p:set>
                                    <p:animEffect transition="in" filter="checkerboard(down)">
                                      <p:cBhvr>
                                        <p:cTn id="43"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P spid="195587" grpId="0" animBg="1" autoUpdateAnimBg="0"/>
      <p:bldP spid="19558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3569" y="1268760"/>
            <a:ext cx="7704855" cy="3816424"/>
          </a:xfrm>
        </p:spPr>
        <p:txBody>
          <a:bodyPr>
            <a:normAutofit/>
          </a:bodyPr>
          <a:lstStyle/>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Una vez que hemos declarado la variable arreglo, ¿Cómo tenemos acceso a los valores? Debemos recordar que las localidades de un arreglo están numeradas de </a:t>
            </a:r>
            <a:r>
              <a:rPr lang="es-ES_tradnl" sz="2200" b="1" dirty="0">
                <a:solidFill>
                  <a:srgbClr val="0070C0"/>
                </a:solidFill>
                <a:latin typeface="Arial" pitchFamily="34" charset="0"/>
                <a:cs typeface="Arial" pitchFamily="34" charset="0"/>
              </a:rPr>
              <a:t>0</a:t>
            </a:r>
            <a:r>
              <a:rPr lang="es-ES_tradnl" sz="2200" dirty="0">
                <a:solidFill>
                  <a:schemeClr val="bg2">
                    <a:lumMod val="25000"/>
                  </a:schemeClr>
                </a:solidFill>
                <a:latin typeface="Arial" pitchFamily="34" charset="0"/>
                <a:cs typeface="Arial" pitchFamily="34" charset="0"/>
              </a:rPr>
              <a:t> a </a:t>
            </a:r>
            <a:r>
              <a:rPr lang="es-ES_tradnl" sz="2200" b="1" dirty="0">
                <a:solidFill>
                  <a:srgbClr val="0070C0"/>
                </a:solidFill>
                <a:latin typeface="Arial" pitchFamily="34" charset="0"/>
                <a:cs typeface="Arial" pitchFamily="34" charset="0"/>
              </a:rPr>
              <a:t>n-1</a:t>
            </a:r>
            <a:r>
              <a:rPr lang="es-ES_tradnl" sz="2200" dirty="0">
                <a:solidFill>
                  <a:schemeClr val="bg2">
                    <a:lumMod val="25000"/>
                  </a:schemeClr>
                </a:solidFill>
                <a:latin typeface="Arial" pitchFamily="34" charset="0"/>
                <a:cs typeface="Arial" pitchFamily="34" charset="0"/>
              </a:rPr>
              <a:t> (en donde </a:t>
            </a:r>
            <a:r>
              <a:rPr lang="es-ES_tradnl" sz="2200" b="1" dirty="0">
                <a:solidFill>
                  <a:srgbClr val="0070C0"/>
                </a:solidFill>
                <a:latin typeface="Arial" pitchFamily="34" charset="0"/>
                <a:cs typeface="Arial" pitchFamily="34" charset="0"/>
              </a:rPr>
              <a:t>n</a:t>
            </a:r>
            <a:r>
              <a:rPr lang="es-ES_tradnl" sz="2200" dirty="0">
                <a:solidFill>
                  <a:schemeClr val="bg2">
                    <a:lumMod val="25000"/>
                  </a:schemeClr>
                </a:solidFill>
                <a:latin typeface="Arial" pitchFamily="34" charset="0"/>
                <a:cs typeface="Arial" pitchFamily="34" charset="0"/>
              </a:rPr>
              <a:t> es el tamaño del arreglo).  </a:t>
            </a:r>
          </a:p>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Para hacer referencia a una localidad específica del arreglo debemos escribir el </a:t>
            </a:r>
            <a:r>
              <a:rPr lang="es-ES_tradnl" sz="2200" b="1" dirty="0">
                <a:solidFill>
                  <a:srgbClr val="FF3300"/>
                </a:solidFill>
                <a:latin typeface="Arial" pitchFamily="34" charset="0"/>
                <a:cs typeface="Arial" pitchFamily="34" charset="0"/>
              </a:rPr>
              <a:t>nombre de la variable y entre los corchetes el número de la localidad. </a:t>
            </a:r>
          </a:p>
        </p:txBody>
      </p:sp>
      <p:sp>
        <p:nvSpPr>
          <p:cNvPr id="196613" name="Rectangle 5"/>
          <p:cNvSpPr>
            <a:spLocks noGrp="1" noChangeArrowheads="1"/>
          </p:cNvSpPr>
          <p:nvPr>
            <p:ph type="title"/>
          </p:nvPr>
        </p:nvSpPr>
        <p:spPr>
          <a:xfrm>
            <a:off x="1187004" y="44624"/>
            <a:ext cx="6625356"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797152"/>
            <a:ext cx="2952328" cy="1634079"/>
          </a:xfrm>
          <a:prstGeom prst="rect">
            <a:avLst/>
          </a:prstGeom>
        </p:spPr>
      </p:pic>
    </p:spTree>
    <p:extLst>
      <p:ext uri="{BB962C8B-B14F-4D97-AF65-F5344CB8AC3E}">
        <p14:creationId xmlns:p14="http://schemas.microsoft.com/office/powerpoint/2010/main" val="421950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99592" y="1556792"/>
            <a:ext cx="7632327" cy="3744069"/>
          </a:xfrm>
        </p:spPr>
        <p:txBody>
          <a:bodyPr>
            <a:normAutofit/>
          </a:bodyPr>
          <a:lstStyle/>
          <a:p>
            <a:pPr eaLnBrk="1" hangingPunct="1">
              <a:lnSpc>
                <a:spcPct val="115000"/>
              </a:lnSpc>
            </a:pPr>
            <a:r>
              <a:rPr lang="es-ES_tradnl" sz="2400" dirty="0">
                <a:solidFill>
                  <a:schemeClr val="bg2">
                    <a:lumMod val="25000"/>
                  </a:schemeClr>
                </a:solidFill>
                <a:latin typeface="Arial" pitchFamily="34" charset="0"/>
                <a:cs typeface="Arial" pitchFamily="34" charset="0"/>
              </a:rPr>
              <a:t>Así, por ejemplo, a partir de la declaración:</a:t>
            </a:r>
          </a:p>
          <a:p>
            <a:pPr eaLnBrk="1" hangingPunct="1">
              <a:buFontTx/>
              <a:buNone/>
            </a:pPr>
            <a:r>
              <a:rPr lang="es-ES_tradnl" sz="2400" dirty="0">
                <a:solidFill>
                  <a:schemeClr val="bg2">
                    <a:lumMod val="25000"/>
                  </a:schemeClr>
                </a:solidFill>
                <a:latin typeface="Arial" pitchFamily="34" charset="0"/>
                <a:cs typeface="Arial" pitchFamily="34" charset="0"/>
              </a:rPr>
              <a:t> </a:t>
            </a:r>
            <a:endParaRPr lang="es-ES_tradnl" sz="1000" dirty="0">
              <a:solidFill>
                <a:schemeClr val="bg2">
                  <a:lumMod val="25000"/>
                </a:schemeClr>
              </a:solidFill>
              <a:latin typeface="Arial" pitchFamily="34" charset="0"/>
              <a:cs typeface="Arial" pitchFamily="34" charset="0"/>
            </a:endParaRPr>
          </a:p>
          <a:p>
            <a:pPr algn="ctr" eaLnBrk="1" hangingPunct="1">
              <a:lnSpc>
                <a:spcPct val="115000"/>
              </a:lnSpc>
              <a:buFontTx/>
              <a:buNone/>
            </a:pPr>
            <a:r>
              <a:rPr lang="es-ES_tradnl" sz="2400" b="1" dirty="0">
                <a:solidFill>
                  <a:schemeClr val="bg2">
                    <a:lumMod val="25000"/>
                  </a:schemeClr>
                </a:solidFill>
                <a:latin typeface="Arial" pitchFamily="34" charset="0"/>
                <a:cs typeface="Arial" pitchFamily="34" charset="0"/>
              </a:rPr>
              <a:t>int </a:t>
            </a:r>
            <a:r>
              <a:rPr lang="es-ES_tradnl" sz="2400" b="1" dirty="0">
                <a:solidFill>
                  <a:srgbClr val="FF0000"/>
                </a:solidFill>
                <a:latin typeface="Arial" pitchFamily="34" charset="0"/>
                <a:cs typeface="Arial" pitchFamily="34" charset="0"/>
              </a:rPr>
              <a:t>A</a:t>
            </a:r>
            <a:r>
              <a:rPr lang="es-ES_tradnl" sz="2400" b="1" dirty="0">
                <a:solidFill>
                  <a:schemeClr val="bg2">
                    <a:lumMod val="25000"/>
                  </a:schemeClr>
                </a:solidFill>
                <a:latin typeface="Arial" pitchFamily="34" charset="0"/>
                <a:cs typeface="Arial" pitchFamily="34" charset="0"/>
              </a:rPr>
              <a: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lnSpc>
                <a:spcPts val="4000"/>
              </a:lnSpc>
            </a:pPr>
            <a:r>
              <a:rPr lang="es-ES_tradnl" sz="2400" dirty="0">
                <a:solidFill>
                  <a:schemeClr val="bg2">
                    <a:lumMod val="25000"/>
                  </a:schemeClr>
                </a:solidFill>
                <a:latin typeface="Arial" pitchFamily="34" charset="0"/>
                <a:cs typeface="Arial" pitchFamily="34" charset="0"/>
              </a:rPr>
              <a:t>La manera como indicamos a la primera localidad del arreglo A es A[</a:t>
            </a:r>
            <a:r>
              <a:rPr lang="es-ES_tradnl" sz="2400" b="1" dirty="0">
                <a:solidFill>
                  <a:srgbClr val="0070C0"/>
                </a:solidFill>
                <a:latin typeface="Arial" pitchFamily="34" charset="0"/>
                <a:cs typeface="Arial" pitchFamily="34" charset="0"/>
              </a:rPr>
              <a:t>0</a:t>
            </a:r>
            <a:r>
              <a:rPr lang="es-ES_tradnl" sz="2400" dirty="0">
                <a:solidFill>
                  <a:schemeClr val="bg2">
                    <a:lumMod val="25000"/>
                  </a:schemeClr>
                </a:solidFill>
                <a:latin typeface="Arial" pitchFamily="34" charset="0"/>
                <a:cs typeface="Arial" pitchFamily="34" charset="0"/>
              </a:rPr>
              <a:t>] y la última localidad es A[</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p:txBody>
      </p:sp>
      <p:sp>
        <p:nvSpPr>
          <p:cNvPr id="197637"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6009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755576" y="1556792"/>
            <a:ext cx="7704781" cy="4104456"/>
          </a:xfrm>
        </p:spPr>
        <p:txBody>
          <a:bodyPr>
            <a:normAutofit/>
          </a:bodyPr>
          <a:lstStyle/>
          <a:p>
            <a:pPr algn="just" eaLnBrk="1" hangingPunct="1">
              <a:lnSpc>
                <a:spcPts val="3100"/>
              </a:lnSpc>
            </a:pPr>
            <a:r>
              <a:rPr lang="es-ES_tradnl" sz="2000" dirty="0">
                <a:solidFill>
                  <a:schemeClr val="bg2">
                    <a:lumMod val="25000"/>
                  </a:schemeClr>
                </a:solidFill>
                <a:latin typeface="Arial" pitchFamily="34" charset="0"/>
                <a:cs typeface="Arial" pitchFamily="34" charset="0"/>
              </a:rPr>
              <a:t>La forma de asignar un valor a una localidad específica del arreglo es la siguiente: </a:t>
            </a:r>
          </a:p>
          <a:p>
            <a:pPr algn="just" eaLnBrk="1" hangingPunct="1">
              <a:lnSpc>
                <a:spcPts val="3100"/>
              </a:lnSpc>
            </a:pPr>
            <a:endParaRPr lang="es-ES_tradnl" sz="2000" dirty="0">
              <a:latin typeface="Arial" pitchFamily="34" charset="0"/>
              <a:cs typeface="Arial" pitchFamily="34" charset="0"/>
            </a:endParaRPr>
          </a:p>
          <a:p>
            <a:pPr algn="ctr" eaLnBrk="1" hangingPunct="1">
              <a:lnSpc>
                <a:spcPts val="3100"/>
              </a:lnSpc>
              <a:buFontTx/>
              <a:buNone/>
            </a:pPr>
            <a:r>
              <a:rPr lang="es-ES_tradnl" sz="2000" b="1" dirty="0">
                <a:solidFill>
                  <a:srgbClr val="FF3300"/>
                </a:solidFill>
                <a:latin typeface="Arial" pitchFamily="34" charset="0"/>
                <a:cs typeface="Arial" pitchFamily="34" charset="0"/>
              </a:rPr>
              <a:t>nombre</a:t>
            </a:r>
            <a:r>
              <a:rPr lang="es-ES_tradnl" sz="2000" b="1"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localidad</a:t>
            </a:r>
            <a:r>
              <a:rPr lang="es-ES_tradnl" sz="2000" b="1" dirty="0">
                <a:latin typeface="Arial" pitchFamily="34" charset="0"/>
                <a:cs typeface="Arial" pitchFamily="34" charset="0"/>
              </a:rPr>
              <a:t> ] = </a:t>
            </a:r>
            <a:r>
              <a:rPr lang="es-ES_tradnl" sz="2000" b="1" dirty="0">
                <a:solidFill>
                  <a:srgbClr val="009900"/>
                </a:solidFill>
                <a:latin typeface="Arial" pitchFamily="34" charset="0"/>
                <a:cs typeface="Arial" pitchFamily="34" charset="0"/>
              </a:rPr>
              <a:t>valor</a:t>
            </a:r>
            <a:r>
              <a:rPr lang="es-ES_tradnl" sz="2000" b="1" dirty="0">
                <a:latin typeface="Arial" pitchFamily="34" charset="0"/>
                <a:cs typeface="Arial" pitchFamily="34" charset="0"/>
              </a:rPr>
              <a:t>;</a:t>
            </a:r>
            <a:r>
              <a:rPr lang="es-ES_tradnl" sz="2000" dirty="0">
                <a:latin typeface="Arial" pitchFamily="34" charset="0"/>
                <a:cs typeface="Arial" pitchFamily="34" charset="0"/>
              </a:rPr>
              <a:t> </a:t>
            </a:r>
          </a:p>
          <a:p>
            <a:pPr algn="just" eaLnBrk="1" hangingPunct="1">
              <a:lnSpc>
                <a:spcPts val="3100"/>
              </a:lnSpc>
            </a:pPr>
            <a:endParaRPr lang="es-ES_tradnl" sz="2000" dirty="0">
              <a:latin typeface="Arial" pitchFamily="34" charset="0"/>
              <a:cs typeface="Arial" pitchFamily="34" charset="0"/>
            </a:endParaRPr>
          </a:p>
          <a:p>
            <a:pPr algn="just" eaLnBrk="1" hangingPunct="1">
              <a:lnSpc>
                <a:spcPts val="3100"/>
              </a:lnSpc>
            </a:pPr>
            <a:r>
              <a:rPr lang="es-ES_tradnl" sz="2000" dirty="0">
                <a:solidFill>
                  <a:schemeClr val="bg2">
                    <a:lumMod val="25000"/>
                  </a:schemeClr>
                </a:solidFill>
                <a:latin typeface="Arial" pitchFamily="34" charset="0"/>
                <a:cs typeface="Arial" pitchFamily="34" charset="0"/>
              </a:rPr>
              <a:t>En donde </a:t>
            </a:r>
            <a:r>
              <a:rPr lang="es-ES_tradnl" sz="2000" b="1" dirty="0">
                <a:solidFill>
                  <a:srgbClr val="FF3300"/>
                </a:solidFill>
                <a:latin typeface="Arial" pitchFamily="34" charset="0"/>
                <a:cs typeface="Arial" pitchFamily="34" charset="0"/>
              </a:rPr>
              <a:t>nombre</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nombre de la variable arreglo, </a:t>
            </a:r>
            <a:r>
              <a:rPr lang="es-ES_tradnl" sz="2000" b="1" dirty="0">
                <a:solidFill>
                  <a:srgbClr val="0000FF"/>
                </a:solidFill>
                <a:latin typeface="Arial" pitchFamily="34" charset="0"/>
                <a:cs typeface="Arial" pitchFamily="34" charset="0"/>
              </a:rPr>
              <a:t>localidad</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número de la localidad del arreglo (entre </a:t>
            </a:r>
            <a:r>
              <a:rPr lang="es-ES_tradnl" sz="2000" b="1" dirty="0">
                <a:solidFill>
                  <a:srgbClr val="0000FF"/>
                </a:solidFill>
                <a:latin typeface="Arial" pitchFamily="34" charset="0"/>
                <a:cs typeface="Arial" pitchFamily="34" charset="0"/>
              </a:rPr>
              <a:t>0</a:t>
            </a:r>
            <a:r>
              <a:rPr lang="es-ES_tradnl" sz="2000" dirty="0">
                <a:latin typeface="Arial" pitchFamily="34" charset="0"/>
                <a:cs typeface="Arial" pitchFamily="34" charset="0"/>
              </a:rPr>
              <a:t> y </a:t>
            </a:r>
            <a:r>
              <a:rPr lang="es-ES_tradnl" sz="2000" b="1" dirty="0">
                <a:solidFill>
                  <a:srgbClr val="0000FF"/>
                </a:solidFill>
                <a:latin typeface="Arial" pitchFamily="34" charset="0"/>
                <a:cs typeface="Arial" pitchFamily="34" charset="0"/>
              </a:rPr>
              <a:t>n-1</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donde</a:t>
            </a:r>
            <a:r>
              <a:rPr lang="es-ES_tradnl" sz="2000"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n</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tamaño del arreglo) y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cualquier dato del tipo con que fue definido el arreglo.</a:t>
            </a:r>
          </a:p>
        </p:txBody>
      </p:sp>
      <p:sp>
        <p:nvSpPr>
          <p:cNvPr id="198661" name="Rectangle 5"/>
          <p:cNvSpPr>
            <a:spLocks noGrp="1" noChangeArrowheads="1"/>
          </p:cNvSpPr>
          <p:nvPr>
            <p:ph type="title"/>
          </p:nvPr>
        </p:nvSpPr>
        <p:spPr>
          <a:xfrm>
            <a:off x="1042988" y="188913"/>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2076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1331913" y="1712539"/>
            <a:ext cx="6459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400" dirty="0">
                <a:solidFill>
                  <a:schemeClr val="bg2">
                    <a:lumMod val="25000"/>
                  </a:schemeClr>
                </a:solidFill>
              </a:rPr>
              <a:t>Declarar un arreglo llamado </a:t>
            </a:r>
            <a:r>
              <a:rPr lang="es-ES_tradnl" sz="2400" b="1" dirty="0">
                <a:solidFill>
                  <a:srgbClr val="FF3300"/>
                </a:solidFill>
              </a:rPr>
              <a:t>numeros</a:t>
            </a:r>
            <a:r>
              <a:rPr lang="es-ES_tradnl" sz="2400" dirty="0"/>
              <a:t> </a:t>
            </a:r>
            <a:r>
              <a:rPr lang="es-ES_tradnl" sz="2400" dirty="0">
                <a:solidFill>
                  <a:schemeClr val="bg2">
                    <a:lumMod val="25000"/>
                  </a:schemeClr>
                </a:solidFill>
              </a:rPr>
              <a:t>de</a:t>
            </a:r>
            <a:r>
              <a:rPr lang="es-ES_tradnl" sz="2400" dirty="0"/>
              <a:t> </a:t>
            </a:r>
            <a:r>
              <a:rPr lang="es-ES_tradnl" sz="2400" dirty="0">
                <a:solidFill>
                  <a:srgbClr val="0000FF"/>
                </a:solidFill>
              </a:rPr>
              <a:t>4</a:t>
            </a:r>
            <a:r>
              <a:rPr lang="es-ES_tradnl" sz="2400" dirty="0"/>
              <a:t> </a:t>
            </a:r>
            <a:r>
              <a:rPr lang="es-ES_tradnl" sz="2400" dirty="0">
                <a:solidFill>
                  <a:schemeClr val="bg2">
                    <a:lumMod val="25000"/>
                  </a:schemeClr>
                </a:solidFill>
              </a:rPr>
              <a:t>valores </a:t>
            </a:r>
            <a:r>
              <a:rPr lang="es-ES_tradnl" sz="2400" b="1" dirty="0">
                <a:solidFill>
                  <a:schemeClr val="accent6">
                    <a:lumMod val="75000"/>
                  </a:schemeClr>
                </a:solidFill>
              </a:rPr>
              <a:t>float</a:t>
            </a:r>
            <a:r>
              <a:rPr lang="es-ES_tradnl" sz="2400" dirty="0">
                <a:solidFill>
                  <a:schemeClr val="bg2">
                    <a:lumMod val="25000"/>
                  </a:schemeClr>
                </a:solidFill>
              </a:rPr>
              <a:t>, y guardar en cada localidad los valores </a:t>
            </a:r>
            <a:r>
              <a:rPr lang="es-ES_tradnl" sz="2400" dirty="0">
                <a:solidFill>
                  <a:srgbClr val="0000FF"/>
                </a:solidFill>
              </a:rPr>
              <a:t>0.2</a:t>
            </a:r>
            <a:r>
              <a:rPr lang="es-ES_tradnl" sz="2400" dirty="0"/>
              <a:t>, </a:t>
            </a:r>
            <a:r>
              <a:rPr lang="es-ES_tradnl" sz="2400" dirty="0">
                <a:solidFill>
                  <a:srgbClr val="0000FF"/>
                </a:solidFill>
              </a:rPr>
              <a:t>0.4</a:t>
            </a:r>
            <a:r>
              <a:rPr lang="es-ES_tradnl" sz="2400" dirty="0"/>
              <a:t>, </a:t>
            </a:r>
            <a:r>
              <a:rPr lang="es-ES_tradnl" sz="2400" dirty="0">
                <a:solidFill>
                  <a:srgbClr val="0000FF"/>
                </a:solidFill>
              </a:rPr>
              <a:t>0.6</a:t>
            </a:r>
            <a:r>
              <a:rPr lang="es-ES_tradnl" sz="2400" dirty="0"/>
              <a:t> </a:t>
            </a:r>
            <a:r>
              <a:rPr lang="es-ES_tradnl" sz="2400" dirty="0">
                <a:solidFill>
                  <a:schemeClr val="bg2">
                    <a:lumMod val="25000"/>
                  </a:schemeClr>
                </a:solidFill>
              </a:rPr>
              <a:t>y</a:t>
            </a:r>
            <a:r>
              <a:rPr lang="es-ES_tradnl" sz="2400" dirty="0"/>
              <a:t> </a:t>
            </a:r>
            <a:r>
              <a:rPr lang="es-ES_tradnl" sz="2400" dirty="0">
                <a:solidFill>
                  <a:srgbClr val="0000FF"/>
                </a:solidFill>
              </a:rPr>
              <a:t>0.8</a:t>
            </a:r>
            <a:r>
              <a:rPr lang="es-ES_tradnl" sz="2400" dirty="0"/>
              <a:t> </a:t>
            </a:r>
            <a:r>
              <a:rPr lang="es-ES_tradnl" sz="2400" dirty="0">
                <a:solidFill>
                  <a:schemeClr val="bg2">
                    <a:lumMod val="25000"/>
                  </a:schemeClr>
                </a:solidFill>
              </a:rPr>
              <a:t>respectivamente</a:t>
            </a:r>
            <a:endParaRPr lang="es-ES" sz="2400" dirty="0">
              <a:solidFill>
                <a:schemeClr val="bg2">
                  <a:lumMod val="2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04056" y="2153121"/>
            <a:ext cx="6696075" cy="3940175"/>
          </a:xfrm>
        </p:spPr>
        <p:txBody>
          <a:bodyPr/>
          <a:lstStyle/>
          <a:p>
            <a:pPr eaLnBrk="1" hangingPunct="1">
              <a:buFontTx/>
              <a:buNone/>
            </a:pPr>
            <a:r>
              <a:rPr lang="es-ES_tradnl" dirty="0"/>
              <a:t>		        float numeros[</a:t>
            </a:r>
            <a:r>
              <a:rPr lang="es-ES_tradnl" dirty="0">
                <a:solidFill>
                  <a:srgbClr val="0000FF"/>
                </a:solidFill>
              </a:rPr>
              <a:t>4</a:t>
            </a:r>
            <a:r>
              <a:rPr lang="es-ES_tradnl" dirty="0"/>
              <a:t>];</a:t>
            </a:r>
          </a:p>
          <a:p>
            <a:pPr eaLnBrk="1" hangingPunct="1">
              <a:buFontTx/>
              <a:buNone/>
            </a:pPr>
            <a:endParaRPr lang="es-ES_tradnl" sz="1800" dirty="0"/>
          </a:p>
          <a:p>
            <a:pPr eaLnBrk="1" hangingPunct="1">
              <a:buFontTx/>
              <a:buNone/>
            </a:pPr>
            <a:r>
              <a:rPr lang="es-ES_tradnl" dirty="0"/>
              <a:t>			numeros[</a:t>
            </a:r>
            <a:r>
              <a:rPr lang="es-ES_tradnl" dirty="0">
                <a:solidFill>
                  <a:srgbClr val="0000FF"/>
                </a:solidFill>
              </a:rPr>
              <a:t>0</a:t>
            </a:r>
            <a:r>
              <a:rPr lang="es-ES_tradnl" dirty="0"/>
              <a:t>]=</a:t>
            </a:r>
            <a:r>
              <a:rPr lang="es-ES_tradnl" dirty="0">
                <a:solidFill>
                  <a:srgbClr val="0000FF"/>
                </a:solidFill>
              </a:rPr>
              <a:t>0.2</a:t>
            </a:r>
            <a:r>
              <a:rPr lang="es-ES_tradnl" dirty="0"/>
              <a:t>;</a:t>
            </a:r>
          </a:p>
          <a:p>
            <a:pPr eaLnBrk="1" hangingPunct="1">
              <a:buFontTx/>
              <a:buNone/>
            </a:pPr>
            <a:r>
              <a:rPr lang="es-ES_tradnl" dirty="0"/>
              <a:t>			numeros[</a:t>
            </a:r>
            <a:r>
              <a:rPr lang="es-ES_tradnl" dirty="0">
                <a:solidFill>
                  <a:srgbClr val="0000FF"/>
                </a:solidFill>
              </a:rPr>
              <a:t>1</a:t>
            </a:r>
            <a:r>
              <a:rPr lang="es-ES_tradnl" dirty="0"/>
              <a:t>]=</a:t>
            </a:r>
            <a:r>
              <a:rPr lang="es-ES_tradnl" dirty="0">
                <a:solidFill>
                  <a:srgbClr val="0000FF"/>
                </a:solidFill>
              </a:rPr>
              <a:t>0.4</a:t>
            </a:r>
            <a:r>
              <a:rPr lang="es-ES_tradnl" dirty="0"/>
              <a:t>;</a:t>
            </a:r>
          </a:p>
          <a:p>
            <a:pPr eaLnBrk="1" hangingPunct="1">
              <a:buFontTx/>
              <a:buNone/>
            </a:pPr>
            <a:r>
              <a:rPr lang="es-ES_tradnl" dirty="0"/>
              <a:t>			numeros[</a:t>
            </a:r>
            <a:r>
              <a:rPr lang="es-ES_tradnl" dirty="0">
                <a:solidFill>
                  <a:srgbClr val="0000FF"/>
                </a:solidFill>
              </a:rPr>
              <a:t>2</a:t>
            </a:r>
            <a:r>
              <a:rPr lang="es-ES_tradnl" dirty="0"/>
              <a:t>]=</a:t>
            </a:r>
            <a:r>
              <a:rPr lang="es-ES_tradnl" dirty="0">
                <a:solidFill>
                  <a:srgbClr val="0000FF"/>
                </a:solidFill>
              </a:rPr>
              <a:t>0.6</a:t>
            </a:r>
            <a:r>
              <a:rPr lang="es-ES_tradnl" dirty="0"/>
              <a:t>;</a:t>
            </a:r>
          </a:p>
          <a:p>
            <a:pPr eaLnBrk="1" hangingPunct="1">
              <a:buFontTx/>
              <a:buNone/>
            </a:pPr>
            <a:r>
              <a:rPr lang="es-ES_tradnl" dirty="0"/>
              <a:t>			numeros[</a:t>
            </a:r>
            <a:r>
              <a:rPr lang="es-ES_tradnl" dirty="0">
                <a:solidFill>
                  <a:srgbClr val="0000FF"/>
                </a:solidFill>
              </a:rPr>
              <a:t>3</a:t>
            </a:r>
            <a:r>
              <a:rPr lang="es-ES_tradnl" dirty="0"/>
              <a:t>]=</a:t>
            </a:r>
            <a:r>
              <a:rPr lang="es-ES_tradnl" dirty="0">
                <a:solidFill>
                  <a:srgbClr val="0000FF"/>
                </a:solidFill>
              </a:rPr>
              <a:t>0.8</a:t>
            </a:r>
            <a:r>
              <a:rPr lang="es-ES_tradnl" dirty="0"/>
              <a:t>;</a:t>
            </a:r>
          </a:p>
        </p:txBody>
      </p:sp>
      <p:sp>
        <p:nvSpPr>
          <p:cNvPr id="4" name="Rectangle 2"/>
          <p:cNvSpPr>
            <a:spLocks noChangeArrowheads="1"/>
          </p:cNvSpPr>
          <p:nvPr/>
        </p:nvSpPr>
        <p:spPr bwMode="auto">
          <a:xfrm>
            <a:off x="904056" y="188640"/>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88640"/>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12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1296988" y="1676400"/>
            <a:ext cx="64008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15000"/>
              </a:lnSpc>
              <a:spcBef>
                <a:spcPct val="20000"/>
              </a:spcBef>
              <a:buClr>
                <a:schemeClr val="accent1"/>
              </a:buClr>
              <a:buSzPct val="80000"/>
              <a:buFont typeface="Wingdings" pitchFamily="2" charset="2"/>
              <a:buNone/>
            </a:pPr>
            <a:r>
              <a:rPr lang="es-ES_tradnl" sz="2800" dirty="0">
                <a:solidFill>
                  <a:schemeClr val="bg2">
                    <a:lumMod val="25000"/>
                  </a:schemeClr>
                </a:solidFill>
              </a:rPr>
              <a:t>Multiplicar el valor de </a:t>
            </a:r>
            <a:r>
              <a:rPr lang="es-ES_tradnl" sz="2800" b="1" dirty="0">
                <a:solidFill>
                  <a:srgbClr val="FF0000"/>
                </a:solidFill>
              </a:rPr>
              <a:t>8</a:t>
            </a:r>
            <a:r>
              <a:rPr lang="es-ES_tradnl" sz="2800" dirty="0">
                <a:solidFill>
                  <a:schemeClr val="bg2">
                    <a:lumMod val="25000"/>
                  </a:schemeClr>
                </a:solidFill>
              </a:rPr>
              <a:t> a cada una de las localidades del arreglo del ejemplo anterior</a:t>
            </a:r>
            <a:endParaRPr lang="es-ES" sz="2800" dirty="0">
              <a:solidFill>
                <a:schemeClr val="bg2">
                  <a:lumMod val="25000"/>
                </a:schemeClr>
              </a:solidFill>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42900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5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330325" y="1782763"/>
            <a:ext cx="6986588" cy="4525962"/>
          </a:xfrm>
        </p:spPr>
        <p:txBody>
          <a:bodyPr/>
          <a:lstStyle/>
          <a:p>
            <a:pPr eaLnBrk="1" hangingPunct="1">
              <a:buFontTx/>
              <a:buNone/>
            </a:pPr>
            <a:endParaRPr lang="es-ES_tradnl" dirty="0"/>
          </a:p>
          <a:p>
            <a:pPr eaLnBrk="1" hangingPunct="1">
              <a:buFontTx/>
              <a:buNone/>
            </a:pPr>
            <a:r>
              <a:rPr lang="es-ES_tradnl" dirty="0"/>
              <a:t>     numeros[</a:t>
            </a:r>
            <a:r>
              <a:rPr lang="es-ES_tradnl" dirty="0">
                <a:solidFill>
                  <a:srgbClr val="0000FF"/>
                </a:solidFill>
              </a:rPr>
              <a:t>0</a:t>
            </a:r>
            <a:r>
              <a:rPr lang="es-ES_tradnl" dirty="0"/>
              <a:t>] = numeros[</a:t>
            </a:r>
            <a:r>
              <a:rPr lang="es-ES_tradnl" dirty="0">
                <a:solidFill>
                  <a:srgbClr val="0000FF"/>
                </a:solidFill>
              </a:rPr>
              <a:t>0</a:t>
            </a:r>
            <a:r>
              <a:rPr lang="es-ES_tradnl" dirty="0"/>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1</a:t>
            </a:r>
            <a:r>
              <a:rPr lang="es-ES_tradnl" dirty="0"/>
              <a:t>]= numeros[</a:t>
            </a:r>
            <a:r>
              <a:rPr lang="es-ES_tradnl" dirty="0">
                <a:solidFill>
                  <a:srgbClr val="0000FF"/>
                </a:solidFill>
              </a:rPr>
              <a:t>1</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2</a:t>
            </a:r>
            <a:r>
              <a:rPr lang="es-ES_tradnl" dirty="0"/>
              <a:t>]= numeros[</a:t>
            </a:r>
            <a:r>
              <a:rPr lang="es-ES_tradnl" dirty="0">
                <a:solidFill>
                  <a:srgbClr val="0000FF"/>
                </a:solidFill>
              </a:rPr>
              <a:t>2</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3</a:t>
            </a:r>
            <a:r>
              <a:rPr lang="es-ES_tradnl" dirty="0"/>
              <a:t>]= numeros[</a:t>
            </a:r>
            <a:r>
              <a:rPr lang="es-ES_tradnl" dirty="0">
                <a:solidFill>
                  <a:srgbClr val="0000FF"/>
                </a:solidFill>
              </a:rPr>
              <a:t>3</a:t>
            </a:r>
            <a:r>
              <a:rPr lang="es-ES_tradnl" dirty="0"/>
              <a:t>]*</a:t>
            </a:r>
            <a:r>
              <a:rPr lang="es-ES_tradnl" dirty="0">
                <a:solidFill>
                  <a:srgbClr val="0000FF"/>
                </a:solidFill>
              </a:rPr>
              <a:t> </a:t>
            </a:r>
            <a:r>
              <a:rPr lang="es-ES_tradnl" b="1" dirty="0">
                <a:solidFill>
                  <a:srgbClr val="FF0000"/>
                </a:solidFill>
              </a:rPr>
              <a:t>8</a:t>
            </a:r>
            <a:r>
              <a:rPr lang="es-ES_tradnl" dirty="0"/>
              <a:t>;</a:t>
            </a:r>
          </a:p>
        </p:txBody>
      </p:sp>
      <p:sp>
        <p:nvSpPr>
          <p:cNvPr id="4" name="Rectangle 2"/>
          <p:cNvSpPr>
            <a:spLocks noChangeArrowheads="1"/>
          </p:cNvSpPr>
          <p:nvPr/>
        </p:nvSpPr>
        <p:spPr bwMode="auto">
          <a:xfrm>
            <a:off x="904056" y="300186"/>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00186"/>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7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395288" y="5805488"/>
            <a:ext cx="2952750" cy="7921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0483" name="Rectangle 2"/>
          <p:cNvSpPr>
            <a:spLocks noGrp="1" noChangeArrowheads="1"/>
          </p:cNvSpPr>
          <p:nvPr>
            <p:ph type="body" idx="1"/>
          </p:nvPr>
        </p:nvSpPr>
        <p:spPr>
          <a:xfrm>
            <a:off x="611188" y="1441450"/>
            <a:ext cx="7921252" cy="4724400"/>
          </a:xfrm>
        </p:spPr>
        <p:txBody>
          <a:bodyPr>
            <a:normAutofit/>
          </a:bodyPr>
          <a:lstStyle/>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La estructura compañera de los arreglos es el ciclo </a:t>
            </a:r>
            <a:r>
              <a:rPr lang="es-ES_tradnl" sz="2000" b="1" dirty="0">
                <a:solidFill>
                  <a:srgbClr val="FF0000"/>
                </a:solidFill>
                <a:latin typeface="Arial" pitchFamily="34" charset="0"/>
                <a:cs typeface="Arial" pitchFamily="34" charset="0"/>
              </a:rPr>
              <a:t>for</a:t>
            </a:r>
            <a:r>
              <a:rPr lang="es-ES_tradnl" sz="2000" dirty="0">
                <a:solidFill>
                  <a:schemeClr val="bg2">
                    <a:lumMod val="25000"/>
                  </a:schemeClr>
                </a:solidFill>
                <a:latin typeface="Arial" pitchFamily="34" charset="0"/>
                <a:cs typeface="Arial" pitchFamily="34" charset="0"/>
              </a:rPr>
              <a:t>. </a:t>
            </a:r>
          </a:p>
          <a:p>
            <a:pPr marL="0" indent="0" eaLnBrk="1" hangingPunct="1">
              <a:spcBef>
                <a:spcPct val="0"/>
              </a:spcBef>
              <a:buNone/>
            </a:pPr>
            <a:r>
              <a:rPr lang="es-ES_tradnl" sz="2000" b="1" dirty="0">
                <a:solidFill>
                  <a:schemeClr val="bg2">
                    <a:lumMod val="25000"/>
                  </a:schemeClr>
                </a:solidFill>
                <a:latin typeface="Arial" pitchFamily="34" charset="0"/>
                <a:cs typeface="Arial" pitchFamily="34" charset="0"/>
              </a:rPr>
              <a:t>                                      int i;</a:t>
            </a:r>
          </a:p>
          <a:p>
            <a:pPr marL="0" indent="0" algn="ctr" eaLnBrk="1" hangingPunct="1">
              <a:lnSpc>
                <a:spcPct val="150000"/>
              </a:lnSpc>
              <a:spcBef>
                <a:spcPct val="0"/>
              </a:spcBef>
              <a:buNone/>
            </a:pPr>
            <a:r>
              <a:rPr lang="es-ES_tradnl" sz="2000" b="1" dirty="0">
                <a:solidFill>
                  <a:schemeClr val="bg2">
                    <a:lumMod val="25000"/>
                  </a:schemeClr>
                </a:solidFill>
                <a:latin typeface="Arial" pitchFamily="34" charset="0"/>
                <a:cs typeface="Arial" pitchFamily="34" charset="0"/>
              </a:rPr>
              <a:t>for (i=</a:t>
            </a:r>
            <a:r>
              <a:rPr lang="es-ES_tradnl" sz="2000" b="1" dirty="0">
                <a:solidFill>
                  <a:srgbClr val="0070C0"/>
                </a:solidFill>
                <a:latin typeface="Arial" pitchFamily="34" charset="0"/>
                <a:cs typeface="Arial" pitchFamily="34" charset="0"/>
              </a:rPr>
              <a:t>0</a:t>
            </a:r>
            <a:r>
              <a:rPr lang="es-ES_tradnl" sz="2000" b="1" dirty="0">
                <a:solidFill>
                  <a:schemeClr val="bg2">
                    <a:lumMod val="25000"/>
                  </a:schemeClr>
                </a:solidFill>
                <a:latin typeface="Arial" pitchFamily="34" charset="0"/>
                <a:cs typeface="Arial" pitchFamily="34" charset="0"/>
              </a:rPr>
              <a:t>; i&lt;n; i++) {   } </a:t>
            </a:r>
          </a:p>
          <a:p>
            <a:pPr marL="0" indent="0" algn="ctr" eaLnBrk="1" hangingPunct="1">
              <a:spcBef>
                <a:spcPct val="0"/>
              </a:spcBef>
              <a:buNone/>
            </a:pPr>
            <a:endParaRPr lang="es-ES_tradnl" sz="2000" b="1" dirty="0">
              <a:solidFill>
                <a:schemeClr val="bg2">
                  <a:lumMod val="25000"/>
                </a:schemeClr>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en donde la variable del ciclo (</a:t>
            </a:r>
            <a:r>
              <a:rPr lang="es-ES_tradnl" sz="2000" b="1" dirty="0">
                <a:solidFill>
                  <a:srgbClr val="FF0000"/>
                </a:solidFill>
                <a:latin typeface="Arial" pitchFamily="34" charset="0"/>
                <a:cs typeface="Arial" pitchFamily="34" charset="0"/>
              </a:rPr>
              <a:t>i</a:t>
            </a:r>
            <a:r>
              <a:rPr lang="es-ES_tradnl" sz="2000" dirty="0">
                <a:solidFill>
                  <a:schemeClr val="bg2">
                    <a:lumMod val="25000"/>
                  </a:schemeClr>
                </a:solidFill>
                <a:latin typeface="Arial" pitchFamily="34" charset="0"/>
                <a:cs typeface="Arial" pitchFamily="34" charset="0"/>
              </a:rPr>
              <a:t>) toma los valores:  </a:t>
            </a:r>
          </a:p>
          <a:p>
            <a:pPr algn="just" eaLnBrk="1" hangingPunct="1">
              <a:spcBef>
                <a:spcPct val="0"/>
              </a:spcBef>
            </a:pPr>
            <a:endParaRPr lang="es-ES_tradnl" sz="2000" dirty="0">
              <a:solidFill>
                <a:schemeClr val="bg2">
                  <a:lumMod val="25000"/>
                </a:schemeClr>
              </a:solidFill>
              <a:latin typeface="Arial" pitchFamily="34" charset="0"/>
              <a:cs typeface="Arial" pitchFamily="34" charset="0"/>
            </a:endParaRPr>
          </a:p>
          <a:p>
            <a:pPr algn="ctr" eaLnBrk="1" hangingPunct="1">
              <a:lnSpc>
                <a:spcPct val="150000"/>
              </a:lnSpc>
              <a:spcBef>
                <a:spcPct val="0"/>
              </a:spcBef>
              <a:buFontTx/>
              <a:buNone/>
            </a:pPr>
            <a:r>
              <a:rPr lang="es-ES_tradnl" sz="2000" b="1" dirty="0">
                <a:solidFill>
                  <a:srgbClr val="0070C0"/>
                </a:solidFill>
                <a:latin typeface="Arial" pitchFamily="34" charset="0"/>
                <a:cs typeface="Arial" pitchFamily="34" charset="0"/>
              </a:rPr>
              <a:t>0, 1, 2, ... , n-1 </a:t>
            </a:r>
          </a:p>
          <a:p>
            <a:pPr algn="ctr" eaLnBrk="1" hangingPunct="1">
              <a:spcBef>
                <a:spcPct val="0"/>
              </a:spcBef>
              <a:buFontTx/>
              <a:buNone/>
            </a:pPr>
            <a:endParaRPr lang="es-ES_tradnl" sz="2000" b="1" dirty="0">
              <a:solidFill>
                <a:srgbClr val="0070C0"/>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que son precisamente los números de cada localidad de un arreglo. Cada pasada del ciclo (es decir, en cada valor de i) corresponde al código de cada localidad (la localidad i). </a:t>
            </a:r>
          </a:p>
        </p:txBody>
      </p:sp>
      <p:sp>
        <p:nvSpPr>
          <p:cNvPr id="203781" name="Rectangle 5"/>
          <p:cNvSpPr>
            <a:spLocks noGrp="1" noChangeArrowheads="1"/>
          </p:cNvSpPr>
          <p:nvPr>
            <p:ph type="title"/>
          </p:nvPr>
        </p:nvSpPr>
        <p:spPr>
          <a:xfrm>
            <a:off x="1042988" y="19843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85434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90872" y="557808"/>
            <a:ext cx="8229600" cy="1143000"/>
          </a:xfrm>
          <a:noFill/>
          <a:ln/>
        </p:spPr>
        <p:txBody>
          <a:bodyPr lIns="92075" tIns="46038" rIns="92075" bIns="46038"/>
          <a:lstStyle/>
          <a:p>
            <a:r>
              <a:rPr lang="es-ES_tradnl" b="1" dirty="0">
                <a:solidFill>
                  <a:schemeClr val="accent4">
                    <a:lumMod val="50000"/>
                  </a:schemeClr>
                </a:solidFill>
              </a:rPr>
              <a:t>La sesión pasada vimos…</a:t>
            </a:r>
          </a:p>
        </p:txBody>
      </p:sp>
      <p:sp>
        <p:nvSpPr>
          <p:cNvPr id="79875" name="Rectangle 3"/>
          <p:cNvSpPr>
            <a:spLocks noGrp="1" noChangeArrowheads="1"/>
          </p:cNvSpPr>
          <p:nvPr>
            <p:ph type="body" sz="half" idx="2"/>
          </p:nvPr>
        </p:nvSpPr>
        <p:spPr>
          <a:xfrm>
            <a:off x="5381030" y="2564904"/>
            <a:ext cx="2359322" cy="2448272"/>
          </a:xfrm>
          <a:noFill/>
          <a:ln/>
        </p:spPr>
        <p:txBody>
          <a:bodyPr lIns="92075" tIns="46038" rIns="92075" bIns="46038">
            <a:noAutofit/>
          </a:bodyPr>
          <a:lstStyle/>
          <a:p>
            <a:pPr marL="0" indent="0">
              <a:lnSpc>
                <a:spcPct val="135000"/>
              </a:lnSpc>
              <a:buNone/>
            </a:pPr>
            <a:r>
              <a:rPr lang="es-ES_tradnl" dirty="0">
                <a:solidFill>
                  <a:schemeClr val="bg2">
                    <a:lumMod val="25000"/>
                  </a:schemeClr>
                </a:solidFill>
              </a:rPr>
              <a:t>Los ciclos:</a:t>
            </a:r>
          </a:p>
          <a:p>
            <a:pPr>
              <a:lnSpc>
                <a:spcPct val="135000"/>
              </a:lnSpc>
            </a:pPr>
            <a:r>
              <a:rPr lang="es-ES_tradnl" dirty="0">
                <a:solidFill>
                  <a:schemeClr val="bg2">
                    <a:lumMod val="25000"/>
                  </a:schemeClr>
                </a:solidFill>
              </a:rPr>
              <a:t>Do-While</a:t>
            </a:r>
          </a:p>
          <a:p>
            <a:pPr>
              <a:lnSpc>
                <a:spcPct val="135000"/>
              </a:lnSpc>
            </a:pPr>
            <a:r>
              <a:rPr lang="es-ES_tradnl" dirty="0">
                <a:solidFill>
                  <a:schemeClr val="bg2">
                    <a:lumMod val="25000"/>
                  </a:schemeClr>
                </a:solidFill>
              </a:rPr>
              <a:t>For</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847" y="2420888"/>
            <a:ext cx="2866121" cy="2592288"/>
          </a:xfrm>
          <a:prstGeom prst="rect">
            <a:avLst/>
          </a:prstGeom>
        </p:spPr>
      </p:pic>
    </p:spTree>
    <p:extLst>
      <p:ext uri="{BB962C8B-B14F-4D97-AF65-F5344CB8AC3E}">
        <p14:creationId xmlns:p14="http://schemas.microsoft.com/office/powerpoint/2010/main" val="24435326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1060450" y="1600200"/>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800" dirty="0">
                <a:solidFill>
                  <a:schemeClr val="bg2">
                    <a:lumMod val="25000"/>
                  </a:schemeClr>
                </a:solidFill>
              </a:rPr>
              <a:t>Analiza las siguientes simulaciones para comprender la relación del ciclo </a:t>
            </a:r>
            <a:r>
              <a:rPr lang="es-ES_tradnl" sz="2800" b="1" dirty="0">
                <a:solidFill>
                  <a:schemeClr val="accent6">
                    <a:lumMod val="75000"/>
                  </a:schemeClr>
                </a:solidFill>
              </a:rPr>
              <a:t>for</a:t>
            </a:r>
            <a:r>
              <a:rPr lang="es-ES_tradnl" sz="2800" dirty="0">
                <a:solidFill>
                  <a:schemeClr val="bg2">
                    <a:lumMod val="25000"/>
                  </a:schemeClr>
                </a:solidFill>
              </a:rPr>
              <a:t> con los arreglos.</a:t>
            </a:r>
            <a:endParaRPr lang="es-ES" dirty="0">
              <a:solidFill>
                <a:schemeClr val="bg2">
                  <a:lumMod val="25000"/>
                </a:schemeClr>
              </a:solidFill>
              <a:latin typeface="Times New Roman" pitchFamily="18" charset="0"/>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904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8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a:xfrm>
            <a:off x="755576" y="1581497"/>
            <a:ext cx="7897812" cy="4295775"/>
          </a:xfrm>
        </p:spPr>
        <p:txBody>
          <a:bodyPr>
            <a:normAutofit lnSpcReduction="10000"/>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 continuación se muestra el procedimiento </a:t>
            </a:r>
            <a:r>
              <a:rPr lang="es-ES_tradnl" sz="2300" b="1" dirty="0">
                <a:solidFill>
                  <a:srgbClr val="FF0000"/>
                </a:solidFill>
                <a:latin typeface="Arial" pitchFamily="34" charset="0"/>
                <a:cs typeface="Arial" pitchFamily="34" charset="0"/>
              </a:rPr>
              <a:t>inicializa</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rgbClr val="0070C0"/>
                </a:solidFill>
                <a:latin typeface="Arial" pitchFamily="34" charset="0"/>
                <a:cs typeface="Arial" pitchFamily="34" charset="0"/>
              </a:rPr>
              <a:t> </a:t>
            </a:r>
            <a:r>
              <a:rPr lang="es-ES_tradnl" sz="2300" dirty="0">
                <a:solidFill>
                  <a:schemeClr val="bg2">
                    <a:lumMod val="25000"/>
                  </a:schemeClr>
                </a:solidFill>
                <a:latin typeface="Arial" pitchFamily="34" charset="0"/>
                <a:cs typeface="Arial" pitchFamily="34" charset="0"/>
              </a:rPr>
              <a:t>valores enteros y le asigna a cada localidad del arreglo el número de su localidad.</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buFontTx/>
              <a:buNone/>
            </a:pPr>
            <a:r>
              <a:rPr lang="es-ES_tradnl" sz="2400" b="1" dirty="0">
                <a:solidFill>
                  <a:schemeClr val="bg2">
                    <a:lumMod val="25000"/>
                  </a:schemeClr>
                </a:solidFill>
                <a:latin typeface="Arial" pitchFamily="34" charset="0"/>
                <a:cs typeface="Arial" pitchFamily="34" charset="0"/>
              </a:rPr>
              <a:t>void inicializa (int A[</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a:t>
            </a:r>
          </a:p>
          <a:p>
            <a:pPr eaLnBrk="1" hangingPunct="1">
              <a:buFontTx/>
              <a:buNone/>
            </a:pPr>
            <a:r>
              <a:rPr lang="es-ES_tradnl" sz="2400" b="1" dirty="0">
                <a:solidFill>
                  <a:schemeClr val="bg2">
                    <a:lumMod val="25000"/>
                  </a:schemeClr>
                </a:solidFill>
                <a:latin typeface="Arial" pitchFamily="34" charset="0"/>
                <a:cs typeface="Arial" pitchFamily="34" charset="0"/>
              </a:rPr>
              <a:t>{    int i;</a:t>
            </a:r>
          </a:p>
          <a:p>
            <a:pPr eaLnBrk="1" hangingPunct="1">
              <a:buFontTx/>
              <a:buNone/>
            </a:pPr>
            <a:r>
              <a:rPr lang="es-ES_tradnl" sz="2400" b="1" dirty="0">
                <a:solidFill>
                  <a:schemeClr val="bg2">
                    <a:lumMod val="25000"/>
                  </a:schemeClr>
                </a:solidFill>
                <a:latin typeface="Arial" pitchFamily="34" charset="0"/>
                <a:cs typeface="Arial" pitchFamily="34" charset="0"/>
              </a:rPr>
              <a:t>     for (i=</a:t>
            </a:r>
            <a:r>
              <a:rPr lang="es-ES_tradnl" sz="2400" b="1" dirty="0">
                <a:solidFill>
                  <a:srgbClr val="0070C0"/>
                </a:solidFill>
                <a:latin typeface="Arial" pitchFamily="34" charset="0"/>
                <a:cs typeface="Arial" pitchFamily="34" charset="0"/>
              </a:rPr>
              <a:t>0</a:t>
            </a:r>
            <a:r>
              <a:rPr lang="es-ES_tradnl" sz="2400" b="1" dirty="0">
                <a:solidFill>
                  <a:schemeClr val="bg2">
                    <a:lumMod val="25000"/>
                  </a:schemeClr>
                </a:solidFill>
                <a:latin typeface="Arial" pitchFamily="34" charset="0"/>
                <a:cs typeface="Arial" pitchFamily="34" charset="0"/>
              </a:rPr>
              <a:t>; i&lt;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i++)</a:t>
            </a:r>
          </a:p>
          <a:p>
            <a:pPr eaLnBrk="1" hangingPunct="1">
              <a:buFontTx/>
              <a:buNone/>
            </a:pPr>
            <a:r>
              <a:rPr lang="es-ES_tradnl" sz="2400" b="1" dirty="0">
                <a:solidFill>
                  <a:schemeClr val="bg2">
                    <a:lumMod val="25000"/>
                  </a:schemeClr>
                </a:solidFill>
                <a:latin typeface="Arial" pitchFamily="34" charset="0"/>
                <a:cs typeface="Arial" pitchFamily="34" charset="0"/>
              </a:rPr>
              <a:t>            A[i] = i ;</a:t>
            </a:r>
          </a:p>
          <a:p>
            <a:pPr eaLnBrk="1" hangingPunct="1">
              <a:buFontTx/>
              <a:buNone/>
            </a:pPr>
            <a:r>
              <a:rPr lang="es-ES_tradnl" sz="2400" b="1" dirty="0">
                <a:solidFill>
                  <a:schemeClr val="bg2">
                    <a:lumMod val="25000"/>
                  </a:schemeClr>
                </a:solidFill>
                <a:latin typeface="Arial" pitchFamily="34" charset="0"/>
                <a:cs typeface="Arial" pitchFamily="34" charset="0"/>
              </a:rPr>
              <a:t>}</a:t>
            </a:r>
          </a:p>
        </p:txBody>
      </p:sp>
      <p:grpSp>
        <p:nvGrpSpPr>
          <p:cNvPr id="205828" name="Group 4"/>
          <p:cNvGrpSpPr>
            <a:grpSpLocks/>
          </p:cNvGrpSpPr>
          <p:nvPr/>
        </p:nvGrpSpPr>
        <p:grpSpPr bwMode="auto">
          <a:xfrm>
            <a:off x="3495675" y="5697240"/>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495675" y="4749502"/>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495675" y="4749502"/>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498850" y="4749502"/>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498850" y="4749502"/>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498850" y="4749502"/>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498850" y="4749502"/>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498850" y="4749502"/>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498850" y="4749502"/>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498850" y="4749502"/>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498850" y="4749502"/>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8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right)">
                                      <p:cBhvr>
                                        <p:cTn id="12" dur="5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right)">
                                      <p:cBhvr>
                                        <p:cTn id="17" dur="5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right)">
                                      <p:cBhvr>
                                        <p:cTn id="22" dur="500"/>
                                        <p:tgtEl>
                                          <p:spTgt spid="205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animEffect transition="in" filter="wipe(right)">
                                      <p:cBhvr>
                                        <p:cTn id="27" dur="500"/>
                                        <p:tgtEl>
                                          <p:spTgt spid="205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5827">
                                            <p:txEl>
                                              <p:pRg st="6" end="6"/>
                                            </p:txEl>
                                          </p:spTgt>
                                        </p:tgtEl>
                                        <p:attrNameLst>
                                          <p:attrName>style.visibility</p:attrName>
                                        </p:attrNameLst>
                                      </p:cBhvr>
                                      <p:to>
                                        <p:strVal val="visible"/>
                                      </p:to>
                                    </p:set>
                                    <p:animEffect transition="in" filter="wipe(right)">
                                      <p:cBhvr>
                                        <p:cTn id="32" dur="500"/>
                                        <p:tgtEl>
                                          <p:spTgt spid="205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5828"/>
                                        </p:tgtEl>
                                        <p:attrNameLst>
                                          <p:attrName>style.visibility</p:attrName>
                                        </p:attrNameLst>
                                      </p:cBhvr>
                                      <p:to>
                                        <p:strVal val="visible"/>
                                      </p:to>
                                    </p:set>
                                    <p:anim calcmode="lin" valueType="num">
                                      <p:cBhvr additive="base">
                                        <p:cTn id="37" dur="500" fill="hold"/>
                                        <p:tgtEl>
                                          <p:spTgt spid="205828"/>
                                        </p:tgtEl>
                                        <p:attrNameLst>
                                          <p:attrName>ppt_x</p:attrName>
                                        </p:attrNameLst>
                                      </p:cBhvr>
                                      <p:tavLst>
                                        <p:tav tm="0">
                                          <p:val>
                                            <p:strVal val="#ppt_x"/>
                                          </p:val>
                                        </p:tav>
                                        <p:tav tm="100000">
                                          <p:val>
                                            <p:strVal val="#ppt_x"/>
                                          </p:val>
                                        </p:tav>
                                      </p:tavLst>
                                    </p:anim>
                                    <p:anim calcmode="lin" valueType="num">
                                      <p:cBhvr additive="base">
                                        <p:cTn id="38"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58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59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59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59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60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60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61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61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41350" y="1330424"/>
            <a:ext cx="7772400" cy="4114800"/>
          </a:xfrm>
        </p:spPr>
        <p:txBody>
          <a:bodyPr>
            <a:normAutofit/>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Ahora mostramos el procedimiento </a:t>
            </a:r>
            <a:r>
              <a:rPr lang="es-ES_tradnl" sz="2300" b="1" dirty="0">
                <a:solidFill>
                  <a:srgbClr val="FF0000"/>
                </a:solidFill>
                <a:latin typeface="Arial" pitchFamily="34" charset="0"/>
                <a:cs typeface="Arial" pitchFamily="34" charset="0"/>
              </a:rPr>
              <a:t>sumaDos</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chemeClr val="bg2">
                    <a:lumMod val="25000"/>
                  </a:schemeClr>
                </a:solidFill>
                <a:latin typeface="Arial" pitchFamily="34" charset="0"/>
                <a:cs typeface="Arial" pitchFamily="34" charset="0"/>
              </a:rPr>
              <a:t> valores enteros y le suma un dos (</a:t>
            </a:r>
            <a:r>
              <a:rPr lang="es-ES_tradnl" sz="2300" b="1" dirty="0">
                <a:solidFill>
                  <a:srgbClr val="0070C0"/>
                </a:solidFill>
                <a:latin typeface="Arial" pitchFamily="34" charset="0"/>
                <a:cs typeface="Arial" pitchFamily="34" charset="0"/>
              </a:rPr>
              <a:t>2</a:t>
            </a:r>
            <a:r>
              <a:rPr lang="es-ES_tradnl" sz="2300" dirty="0">
                <a:solidFill>
                  <a:schemeClr val="bg2">
                    <a:lumMod val="25000"/>
                  </a:schemeClr>
                </a:solidFill>
                <a:latin typeface="Arial" pitchFamily="34" charset="0"/>
                <a:cs typeface="Arial" pitchFamily="34" charset="0"/>
              </a:rPr>
              <a:t>) a cada una de las localidades del arreglo.</a:t>
            </a:r>
          </a:p>
          <a:p>
            <a:pPr algn="just" eaLnBrk="1" hangingPunct="1">
              <a:lnSpc>
                <a:spcPct val="90000"/>
              </a:lnSpc>
            </a:pPr>
            <a:endParaRPr lang="es-ES_tradnl" sz="2300" dirty="0">
              <a:solidFill>
                <a:schemeClr val="bg2">
                  <a:lumMod val="25000"/>
                </a:schemeClr>
              </a:solidFill>
              <a:latin typeface="Arial" pitchFamily="34" charset="0"/>
              <a:cs typeface="Arial" pitchFamily="34" charset="0"/>
            </a:endParaRP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void sumaDos (int A[</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a:t>
            </a:r>
          </a:p>
          <a:p>
            <a:pPr algn="just">
              <a:lnSpc>
                <a:spcPct val="90000"/>
              </a:lnSpc>
              <a:buNone/>
            </a:pPr>
            <a:r>
              <a:rPr lang="es-ES_tradnl" sz="2300" b="1" dirty="0">
                <a:solidFill>
                  <a:schemeClr val="bg2">
                    <a:lumMod val="25000"/>
                  </a:schemeClr>
                </a:solidFill>
                <a:latin typeface="Arial" pitchFamily="34" charset="0"/>
                <a:cs typeface="Arial" pitchFamily="34" charset="0"/>
              </a:rPr>
              <a:t>{    int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for (i=</a:t>
            </a:r>
            <a:r>
              <a:rPr lang="es-ES_tradnl" sz="2300" b="1" dirty="0">
                <a:solidFill>
                  <a:srgbClr val="0070C0"/>
                </a:solidFill>
                <a:latin typeface="Arial" pitchFamily="34" charset="0"/>
                <a:cs typeface="Arial" pitchFamily="34" charset="0"/>
              </a:rPr>
              <a:t>0</a:t>
            </a:r>
            <a:r>
              <a:rPr lang="es-ES_tradnl" sz="2300" b="1" dirty="0">
                <a:solidFill>
                  <a:schemeClr val="bg2">
                    <a:lumMod val="25000"/>
                  </a:schemeClr>
                </a:solidFill>
                <a:latin typeface="Arial" pitchFamily="34" charset="0"/>
                <a:cs typeface="Arial" pitchFamily="34" charset="0"/>
              </a:rPr>
              <a:t>; i&lt;</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A[i] = A[i] + </a:t>
            </a:r>
            <a:r>
              <a:rPr lang="es-ES_tradnl" sz="2300" b="1" dirty="0">
                <a:solidFill>
                  <a:srgbClr val="0070C0"/>
                </a:solidFill>
                <a:latin typeface="Arial" pitchFamily="34" charset="0"/>
                <a:cs typeface="Arial" pitchFamily="34" charset="0"/>
              </a:rPr>
              <a:t>2</a:t>
            </a:r>
            <a:r>
              <a:rPr lang="es-ES_tradnl" sz="2300" b="1" dirty="0">
                <a:solidFill>
                  <a:schemeClr val="bg2">
                    <a:lumMod val="25000"/>
                  </a:schemeClr>
                </a:solidFill>
                <a:latin typeface="Arial" pitchFamily="34" charset="0"/>
                <a:cs typeface="Arial" pitchFamily="34" charset="0"/>
              </a:rPr>
              <a:t>;</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a:t>
            </a:r>
          </a:p>
        </p:txBody>
      </p:sp>
      <p:grpSp>
        <p:nvGrpSpPr>
          <p:cNvPr id="206852" name="Group 4"/>
          <p:cNvGrpSpPr>
            <a:grpSpLocks/>
          </p:cNvGrpSpPr>
          <p:nvPr/>
        </p:nvGrpSpPr>
        <p:grpSpPr bwMode="auto">
          <a:xfrm>
            <a:off x="3354388" y="5538936"/>
            <a:ext cx="5013325" cy="900113"/>
            <a:chOff x="2458" y="3321"/>
            <a:chExt cx="3158" cy="567"/>
          </a:xfrm>
        </p:grpSpPr>
        <p:grpSp>
          <p:nvGrpSpPr>
            <p:cNvPr id="23944" name="Group 5"/>
            <p:cNvGrpSpPr>
              <a:grpSpLocks/>
            </p:cNvGrpSpPr>
            <p:nvPr/>
          </p:nvGrpSpPr>
          <p:grpSpPr bwMode="auto">
            <a:xfrm>
              <a:off x="2736" y="3336"/>
              <a:ext cx="2880" cy="288"/>
              <a:chOff x="2736" y="2688"/>
              <a:chExt cx="2880" cy="288"/>
            </a:xfrm>
          </p:grpSpPr>
          <p:sp>
            <p:nvSpPr>
              <p:cNvPr id="23956"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7"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8"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9"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0"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1"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2"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3"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4"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5"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3945"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46"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47"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48"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49"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50"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51"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52"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53"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54"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55"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6875" name="Group 27"/>
          <p:cNvGrpSpPr>
            <a:grpSpLocks/>
          </p:cNvGrpSpPr>
          <p:nvPr/>
        </p:nvGrpSpPr>
        <p:grpSpPr bwMode="auto">
          <a:xfrm>
            <a:off x="3354388" y="4586436"/>
            <a:ext cx="5013325" cy="1847850"/>
            <a:chOff x="-1488" y="2736"/>
            <a:chExt cx="3158" cy="1164"/>
          </a:xfrm>
        </p:grpSpPr>
        <p:sp>
          <p:nvSpPr>
            <p:cNvPr id="23921"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922"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3"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4"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5"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6"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7"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8"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9"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0"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1"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32"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33"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34"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35"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36"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37"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38"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39"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40"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41"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42"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43"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3558"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6900" name="Group 52"/>
          <p:cNvGrpSpPr>
            <a:grpSpLocks/>
          </p:cNvGrpSpPr>
          <p:nvPr/>
        </p:nvGrpSpPr>
        <p:grpSpPr bwMode="auto">
          <a:xfrm>
            <a:off x="3354388" y="4586436"/>
            <a:ext cx="5013325" cy="1847850"/>
            <a:chOff x="-1248" y="1056"/>
            <a:chExt cx="3158" cy="1164"/>
          </a:xfrm>
        </p:grpSpPr>
        <p:sp>
          <p:nvSpPr>
            <p:cNvPr id="23896"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solidFill>
                  <a:srgbClr val="0000FF"/>
                </a:solidFill>
                <a:latin typeface="Times New Roman" pitchFamily="18" charset="0"/>
              </a:endParaRPr>
            </a:p>
          </p:txBody>
        </p:sp>
        <p:sp>
          <p:nvSpPr>
            <p:cNvPr id="23897"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98"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9"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0"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1"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2"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3"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4"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5"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6"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endParaRPr lang="es-ES" sz="2400" b="1" dirty="0">
                <a:solidFill>
                  <a:srgbClr val="0000FF"/>
                </a:solidFill>
                <a:latin typeface="Times New Roman" pitchFamily="18" charset="0"/>
              </a:endParaRPr>
            </a:p>
          </p:txBody>
        </p:sp>
        <p:sp>
          <p:nvSpPr>
            <p:cNvPr id="23907"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08"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endParaRPr lang="es-ES" sz="2400" b="1" dirty="0">
                <a:solidFill>
                  <a:srgbClr val="0000FF"/>
                </a:solidFill>
                <a:latin typeface="Times New Roman" pitchFamily="18" charset="0"/>
              </a:endParaRPr>
            </a:p>
          </p:txBody>
        </p:sp>
        <p:sp>
          <p:nvSpPr>
            <p:cNvPr id="23909"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10"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11"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12"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13"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14"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endParaRPr lang="es-ES" sz="2400" b="1" dirty="0">
                <a:solidFill>
                  <a:srgbClr val="0000FF"/>
                </a:solidFill>
                <a:latin typeface="Times New Roman" pitchFamily="18" charset="0"/>
              </a:endParaRPr>
            </a:p>
          </p:txBody>
        </p:sp>
        <p:sp>
          <p:nvSpPr>
            <p:cNvPr id="23915"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16"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17"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918"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19"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3920"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6926" name="Group 78"/>
          <p:cNvGrpSpPr>
            <a:grpSpLocks/>
          </p:cNvGrpSpPr>
          <p:nvPr/>
        </p:nvGrpSpPr>
        <p:grpSpPr bwMode="auto">
          <a:xfrm>
            <a:off x="3354388" y="4586436"/>
            <a:ext cx="5105400" cy="1847850"/>
            <a:chOff x="-3504" y="2640"/>
            <a:chExt cx="3216" cy="1164"/>
          </a:xfrm>
        </p:grpSpPr>
        <p:sp>
          <p:nvSpPr>
            <p:cNvPr id="23855"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56"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57"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58"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9"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0"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1"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2"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3"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4"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5"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66"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67"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68"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69"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70"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71"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72"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73"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74"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75"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76"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77"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78"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79"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0"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1"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3882"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3"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84"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5"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86"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7"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88"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9"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90"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1"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92"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3"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94"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5"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968" name="Group 120"/>
          <p:cNvGrpSpPr>
            <a:grpSpLocks/>
          </p:cNvGrpSpPr>
          <p:nvPr/>
        </p:nvGrpSpPr>
        <p:grpSpPr bwMode="auto">
          <a:xfrm>
            <a:off x="3354388" y="4586436"/>
            <a:ext cx="5105400" cy="1847850"/>
            <a:chOff x="-3216" y="2592"/>
            <a:chExt cx="3216" cy="1164"/>
          </a:xfrm>
        </p:grpSpPr>
        <p:sp>
          <p:nvSpPr>
            <p:cNvPr id="23814"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15"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16"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17"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818"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9"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0"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1"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2"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3"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4"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25"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26"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27"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28"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29"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30"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31"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32"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33"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34"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35"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36"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7"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38"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9"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0"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41"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2"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3843"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4"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45"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6"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47"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8"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49"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0"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51"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2"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53"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4"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10" name="Group 162"/>
          <p:cNvGrpSpPr>
            <a:grpSpLocks/>
          </p:cNvGrpSpPr>
          <p:nvPr/>
        </p:nvGrpSpPr>
        <p:grpSpPr bwMode="auto">
          <a:xfrm>
            <a:off x="3354388" y="4586436"/>
            <a:ext cx="5105400" cy="1847850"/>
            <a:chOff x="-3408" y="1152"/>
            <a:chExt cx="3216" cy="1164"/>
          </a:xfrm>
        </p:grpSpPr>
        <p:sp>
          <p:nvSpPr>
            <p:cNvPr id="23773"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74"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75"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76"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77"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78"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9"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0"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1"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2"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3"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84"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85"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86"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87"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88"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89"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90"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91"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92"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93"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94"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95"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6"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97"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8"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9"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00"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1"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02"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3"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3804"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5"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06"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7"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08"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9"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10"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1"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12"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3"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52" name="Group 204"/>
          <p:cNvGrpSpPr>
            <a:grpSpLocks/>
          </p:cNvGrpSpPr>
          <p:nvPr/>
        </p:nvGrpSpPr>
        <p:grpSpPr bwMode="auto">
          <a:xfrm>
            <a:off x="3354388" y="4586436"/>
            <a:ext cx="5105400" cy="1847850"/>
            <a:chOff x="-3216" y="-240"/>
            <a:chExt cx="3216" cy="1164"/>
          </a:xfrm>
        </p:grpSpPr>
        <p:sp>
          <p:nvSpPr>
            <p:cNvPr id="23732"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33"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34"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35"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36"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37"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738"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9"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0"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1"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2"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43"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44"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45"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46"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47"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48"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49"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50"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51"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52"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53"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54"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5"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56"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7"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8"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59"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0"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61"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2"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63"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4"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3765"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6"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767"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8"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69"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0"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71"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2"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94" name="Group 246"/>
          <p:cNvGrpSpPr>
            <a:grpSpLocks/>
          </p:cNvGrpSpPr>
          <p:nvPr/>
        </p:nvGrpSpPr>
        <p:grpSpPr bwMode="auto">
          <a:xfrm>
            <a:off x="3354388" y="4586436"/>
            <a:ext cx="5105400" cy="1847850"/>
            <a:chOff x="-3360" y="2016"/>
            <a:chExt cx="3216" cy="1164"/>
          </a:xfrm>
        </p:grpSpPr>
        <p:sp>
          <p:nvSpPr>
            <p:cNvPr id="23691"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92"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93"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94"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95"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96"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97"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98"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9"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0"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1"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02"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03"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04"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05"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06"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07"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08"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09"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10"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11"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12"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13"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4"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15"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6"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7"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18"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9"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20"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1"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22"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3"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724"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5"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3726"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7"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28"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9"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30"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1"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36" name="Group 288"/>
          <p:cNvGrpSpPr>
            <a:grpSpLocks/>
          </p:cNvGrpSpPr>
          <p:nvPr/>
        </p:nvGrpSpPr>
        <p:grpSpPr bwMode="auto">
          <a:xfrm>
            <a:off x="3354388" y="4586436"/>
            <a:ext cx="5105400" cy="1847850"/>
            <a:chOff x="-3216" y="384"/>
            <a:chExt cx="3216" cy="1164"/>
          </a:xfrm>
        </p:grpSpPr>
        <p:sp>
          <p:nvSpPr>
            <p:cNvPr id="23650"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51"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52"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53"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54"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55"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56"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57"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58"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59"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60"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61"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62"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63"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64"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65"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66"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67"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68"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69"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70"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71"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72"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3"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74"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5"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6"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77"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8"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79"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0"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81"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2"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83"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4"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85"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6"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3687"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8"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89"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0"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78" name="Group 330"/>
          <p:cNvGrpSpPr>
            <a:grpSpLocks/>
          </p:cNvGrpSpPr>
          <p:nvPr/>
        </p:nvGrpSpPr>
        <p:grpSpPr bwMode="auto">
          <a:xfrm>
            <a:off x="3354388" y="4586436"/>
            <a:ext cx="5105400" cy="1847850"/>
            <a:chOff x="-3216" y="432"/>
            <a:chExt cx="3216" cy="1164"/>
          </a:xfrm>
        </p:grpSpPr>
        <p:sp>
          <p:nvSpPr>
            <p:cNvPr id="23609"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10"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11"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12"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13"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14"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15"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16"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17"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18"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619"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20"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21"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22"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23"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24"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25"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26"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27"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28"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29"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30"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31"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2"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33"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4"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5"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36"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7"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38"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9"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40"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1"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42"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3"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44"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5"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46"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7"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3648"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9"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220" name="Group 372"/>
          <p:cNvGrpSpPr>
            <a:grpSpLocks/>
          </p:cNvGrpSpPr>
          <p:nvPr/>
        </p:nvGrpSpPr>
        <p:grpSpPr bwMode="auto">
          <a:xfrm>
            <a:off x="3354388" y="4605486"/>
            <a:ext cx="5105400" cy="1847850"/>
            <a:chOff x="-3360" y="144"/>
            <a:chExt cx="3216" cy="1164"/>
          </a:xfrm>
        </p:grpSpPr>
        <p:sp>
          <p:nvSpPr>
            <p:cNvPr id="23568"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569"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570"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571"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572"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573"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574"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575"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11</a:t>
              </a:r>
              <a:endParaRPr lang="es-ES" sz="2400" dirty="0">
                <a:latin typeface="Times New Roman" pitchFamily="18" charset="0"/>
              </a:endParaRPr>
            </a:p>
          </p:txBody>
        </p:sp>
        <p:sp>
          <p:nvSpPr>
            <p:cNvPr id="23576"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577"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578"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579"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580"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581"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582"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583"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584"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585"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586"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587"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588"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589"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590"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1"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592"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3"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4"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595"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6"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597"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8"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599"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0"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01"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2"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03"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4"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05"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6"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07"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8"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5"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49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righ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right)">
                                      <p:cBhvr>
                                        <p:cTn id="12" dur="5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right)">
                                      <p:cBhvr>
                                        <p:cTn id="17" dur="5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right)">
                                      <p:cBhvr>
                                        <p:cTn id="22" dur="500"/>
                                        <p:tgtEl>
                                          <p:spTgt spid="2068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animEffect transition="in" filter="wipe(right)">
                                      <p:cBhvr>
                                        <p:cTn id="27" dur="500"/>
                                        <p:tgtEl>
                                          <p:spTgt spid="2068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6851">
                                            <p:txEl>
                                              <p:pRg st="6" end="6"/>
                                            </p:txEl>
                                          </p:spTgt>
                                        </p:tgtEl>
                                        <p:attrNameLst>
                                          <p:attrName>style.visibility</p:attrName>
                                        </p:attrNameLst>
                                      </p:cBhvr>
                                      <p:to>
                                        <p:strVal val="visible"/>
                                      </p:to>
                                    </p:set>
                                    <p:animEffect transition="in" filter="wipe(right)">
                                      <p:cBhvr>
                                        <p:cTn id="32" dur="500"/>
                                        <p:tgtEl>
                                          <p:spTgt spid="2068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6852"/>
                                        </p:tgtEl>
                                        <p:attrNameLst>
                                          <p:attrName>style.visibility</p:attrName>
                                        </p:attrNameLst>
                                      </p:cBhvr>
                                      <p:to>
                                        <p:strVal val="visible"/>
                                      </p:to>
                                    </p:set>
                                    <p:anim calcmode="lin" valueType="num">
                                      <p:cBhvr additive="base">
                                        <p:cTn id="37" dur="500" fill="hold"/>
                                        <p:tgtEl>
                                          <p:spTgt spid="206852"/>
                                        </p:tgtEl>
                                        <p:attrNameLst>
                                          <p:attrName>ppt_x</p:attrName>
                                        </p:attrNameLst>
                                      </p:cBhvr>
                                      <p:tavLst>
                                        <p:tav tm="0">
                                          <p:val>
                                            <p:strVal val="#ppt_x"/>
                                          </p:val>
                                        </p:tav>
                                        <p:tav tm="100000">
                                          <p:val>
                                            <p:strVal val="#ppt_x"/>
                                          </p:val>
                                        </p:tav>
                                      </p:tavLst>
                                    </p:anim>
                                    <p:anim calcmode="lin" valueType="num">
                                      <p:cBhvr additive="base">
                                        <p:cTn id="38"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687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69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69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69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70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70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709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71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717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187450" y="1844824"/>
            <a:ext cx="7086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es-ES_tradnl" sz="2400" dirty="0"/>
              <a:t>Escriba el procedimiento </a:t>
            </a:r>
            <a:r>
              <a:rPr lang="es-ES_tradnl" sz="2400" b="1" dirty="0">
                <a:solidFill>
                  <a:srgbClr val="FF0000"/>
                </a:solidFill>
              </a:rPr>
              <a:t>imprimeArreglo</a:t>
            </a:r>
            <a:r>
              <a:rPr lang="es-ES_tradnl" sz="2400" dirty="0"/>
              <a:t>,</a:t>
            </a:r>
          </a:p>
          <a:p>
            <a:pPr algn="ctr" eaLnBrk="1" hangingPunct="1">
              <a:lnSpc>
                <a:spcPct val="90000"/>
              </a:lnSpc>
              <a:spcBef>
                <a:spcPct val="20000"/>
              </a:spcBef>
              <a:buClr>
                <a:schemeClr val="accent1"/>
              </a:buClr>
              <a:buSzPct val="80000"/>
              <a:buFont typeface="Wingdings" pitchFamily="2" charset="2"/>
              <a:buNone/>
            </a:pPr>
            <a:r>
              <a:rPr lang="es-ES_tradnl" sz="2400" dirty="0"/>
              <a:t>que recibe un arreglo de </a:t>
            </a:r>
            <a:r>
              <a:rPr lang="es-ES_tradnl" sz="2400" b="1" dirty="0">
                <a:solidFill>
                  <a:srgbClr val="0000FF"/>
                </a:solidFill>
              </a:rPr>
              <a:t>10</a:t>
            </a:r>
            <a:r>
              <a:rPr lang="es-ES_tradnl" sz="2400" dirty="0"/>
              <a:t> valores enteros</a:t>
            </a:r>
          </a:p>
          <a:p>
            <a:pPr algn="ctr" eaLnBrk="1" hangingPunct="1">
              <a:lnSpc>
                <a:spcPct val="90000"/>
              </a:lnSpc>
              <a:spcBef>
                <a:spcPct val="20000"/>
              </a:spcBef>
              <a:buClr>
                <a:schemeClr val="accent1"/>
              </a:buClr>
              <a:buSzPct val="80000"/>
              <a:buFont typeface="Wingdings" pitchFamily="2" charset="2"/>
              <a:buNone/>
            </a:pPr>
            <a:r>
              <a:rPr lang="es-ES_tradnl" sz="2400" dirty="0"/>
              <a:t>y despliega en pantalla el contenido del</a:t>
            </a:r>
          </a:p>
          <a:p>
            <a:pPr algn="ctr" eaLnBrk="1" hangingPunct="1">
              <a:lnSpc>
                <a:spcPct val="90000"/>
              </a:lnSpc>
              <a:spcBef>
                <a:spcPct val="20000"/>
              </a:spcBef>
              <a:buClr>
                <a:schemeClr val="accent1"/>
              </a:buClr>
              <a:buSzPct val="80000"/>
              <a:buFont typeface="Wingdings" pitchFamily="2" charset="2"/>
              <a:buNone/>
            </a:pPr>
            <a:r>
              <a:rPr lang="es-ES_tradnl" sz="2400" dirty="0"/>
              <a:t>arreglo.</a:t>
            </a:r>
          </a:p>
        </p:txBody>
      </p:sp>
      <p:sp>
        <p:nvSpPr>
          <p:cNvPr id="5" name="Rectangle 4"/>
          <p:cNvSpPr>
            <a:spLocks noChangeArrowheads="1"/>
          </p:cNvSpPr>
          <p:nvPr/>
        </p:nvSpPr>
        <p:spPr bwMode="auto">
          <a:xfrm>
            <a:off x="1187450" y="284223"/>
            <a:ext cx="6984775" cy="990600"/>
          </a:xfrm>
          <a:prstGeom prst="rect">
            <a:avLst/>
          </a:prstGeom>
          <a:noFill/>
          <a:ln w="9525">
            <a:noFill/>
            <a:miter lim="800000"/>
            <a:headEnd/>
            <a:tailEnd/>
          </a:ln>
          <a:effectLst/>
        </p:spPr>
        <p:txBody>
          <a:bodyPr lIns="92075" tIns="46038" rIns="92075" bIns="46038" anchor="ctr"/>
          <a:lstStyle/>
          <a:p>
            <a:pPr algn="ctr" eaLnBrk="0" hangingPunct="0"/>
            <a:r>
              <a:rPr lang="es-ES_tradnl" sz="4400" b="1" dirty="0">
                <a:solidFill>
                  <a:srgbClr val="D60093"/>
                </a:solidFill>
                <a:effectLst>
                  <a:outerShdw blurRad="38100" dist="38100" dir="2700000" algn="tl">
                    <a:srgbClr val="C0C0C0"/>
                  </a:outerShdw>
                </a:effectLst>
                <a:latin typeface="Dom Casual" charset="0"/>
              </a:rPr>
              <a:t>Actividad individual</a:t>
            </a:r>
          </a:p>
          <a:p>
            <a:pPr algn="ctr" eaLnBrk="0" hangingPunct="0"/>
            <a:r>
              <a:rPr lang="es-ES_tradnl" sz="2400" b="1" dirty="0">
                <a:solidFill>
                  <a:srgbClr val="0070C0"/>
                </a:solidFill>
                <a:effectLst>
                  <a:outerShdw blurRad="38100" dist="38100" dir="2700000" algn="tl">
                    <a:srgbClr val="C0C0C0"/>
                  </a:outerShdw>
                </a:effectLst>
                <a:latin typeface="Dom Casual" charset="0"/>
              </a:rPr>
              <a:t>(2 minutos)</a:t>
            </a:r>
          </a:p>
        </p:txBody>
      </p:sp>
      <p:pic>
        <p:nvPicPr>
          <p:cNvPr id="7" name="Imagen 6" descr="Imagen que contiene dibujo, luz&#10;&#10;Descripción generada automáticamente">
            <a:extLst>
              <a:ext uri="{FF2B5EF4-FFF2-40B4-BE49-F238E27FC236}">
                <a16:creationId xmlns:a16="http://schemas.microsoft.com/office/drawing/2014/main" id="{5E741D0F-6500-4658-B97B-344BA09B2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490" y="3654925"/>
            <a:ext cx="4680520" cy="2726403"/>
          </a:xfrm>
          <a:prstGeom prst="rect">
            <a:avLst/>
          </a:prstGeom>
        </p:spPr>
      </p:pic>
    </p:spTree>
    <p:extLst>
      <p:ext uri="{BB962C8B-B14F-4D97-AF65-F5344CB8AC3E}">
        <p14:creationId xmlns:p14="http://schemas.microsoft.com/office/powerpoint/2010/main" val="399502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0-#ppt_w/2"/>
                                          </p:val>
                                        </p:tav>
                                        <p:tav tm="100000">
                                          <p:val>
                                            <p:strVal val="#ppt_x"/>
                                          </p:val>
                                        </p:tav>
                                      </p:tavLst>
                                    </p:anim>
                                    <p:anim calcmode="lin" valueType="num">
                                      <p:cBhvr additive="base">
                                        <p:cTn id="8"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1028640" y="1772816"/>
            <a:ext cx="7086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ES_tradnl" sz="2400" b="1" dirty="0">
                <a:solidFill>
                  <a:schemeClr val="accent6">
                    <a:lumMod val="75000"/>
                  </a:schemeClr>
                </a:solidFill>
              </a:rPr>
              <a:t>Integrar todos los procedimientos </a:t>
            </a:r>
            <a:r>
              <a:rPr lang="es-ES_tradnl" sz="2400" dirty="0"/>
              <a:t>vistos</a:t>
            </a:r>
          </a:p>
          <a:p>
            <a:pPr algn="ctr">
              <a:lnSpc>
                <a:spcPct val="150000"/>
              </a:lnSpc>
            </a:pPr>
            <a:r>
              <a:rPr lang="es-ES_tradnl" sz="2400" dirty="0"/>
              <a:t>anteriormente en un solo programa para</a:t>
            </a:r>
          </a:p>
          <a:p>
            <a:pPr algn="ctr">
              <a:lnSpc>
                <a:spcPct val="150000"/>
              </a:lnSpc>
            </a:pPr>
            <a:r>
              <a:rPr lang="es-ES_tradnl" sz="2400" dirty="0"/>
              <a:t>verificar su funcionamiento</a:t>
            </a:r>
            <a:endParaRPr lang="es-ES" sz="2400" b="1" dirty="0">
              <a:solidFill>
                <a:srgbClr val="0000FF"/>
              </a:solidFill>
            </a:endParaRPr>
          </a:p>
        </p:txBody>
      </p:sp>
      <p:sp>
        <p:nvSpPr>
          <p:cNvPr id="7" name="Rectangle 2"/>
          <p:cNvSpPr>
            <a:spLocks noChangeArrowheads="1"/>
          </p:cNvSpPr>
          <p:nvPr/>
        </p:nvSpPr>
        <p:spPr bwMode="auto">
          <a:xfrm>
            <a:off x="877403" y="15617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248"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401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7653" name="Text Box 4"/>
          <p:cNvSpPr txBox="1">
            <a:spLocks noChangeArrowheads="1"/>
          </p:cNvSpPr>
          <p:nvPr/>
        </p:nvSpPr>
        <p:spPr bwMode="auto">
          <a:xfrm>
            <a:off x="1835398" y="1628800"/>
            <a:ext cx="424877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es-ES_tradnl" sz="2000" dirty="0"/>
              <a:t>#include &lt;stdio.h&gt;</a:t>
            </a:r>
          </a:p>
          <a:p>
            <a:pPr eaLnBrk="1" hangingPunct="1">
              <a:lnSpc>
                <a:spcPct val="90000"/>
              </a:lnSpc>
              <a:spcBef>
                <a:spcPct val="20000"/>
              </a:spcBef>
              <a:buClr>
                <a:schemeClr val="accent1"/>
              </a:buClr>
              <a:buSzPct val="80000"/>
              <a:buFont typeface="Wingdings" pitchFamily="2" charset="2"/>
              <a:buNone/>
            </a:pPr>
            <a:r>
              <a:rPr lang="es-ES_tradnl" sz="2000" dirty="0"/>
              <a:t>#include &lt;stdlib.h&gt;</a:t>
            </a:r>
          </a:p>
          <a:p>
            <a:pPr eaLnBrk="1" hangingPunct="1">
              <a:lnSpc>
                <a:spcPct val="90000"/>
              </a:lnSpc>
              <a:spcBef>
                <a:spcPct val="20000"/>
              </a:spcBef>
              <a:buClr>
                <a:schemeClr val="accent1"/>
              </a:buClr>
              <a:buSzPct val="80000"/>
              <a:buFont typeface="Wingdings" pitchFamily="2" charset="2"/>
              <a:buNone/>
            </a:pPr>
            <a:endParaRPr lang="es-ES_tradnl" sz="2000" dirty="0"/>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inicializa</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i ;</a:t>
            </a:r>
          </a:p>
          <a:p>
            <a:pPr eaLnBrk="1" hangingPunct="1">
              <a:lnSpc>
                <a:spcPct val="90000"/>
              </a:lnSpc>
              <a:spcBef>
                <a:spcPct val="20000"/>
              </a:spcBef>
              <a:buClr>
                <a:schemeClr val="accent1"/>
              </a:buClr>
              <a:buSzPct val="80000"/>
              <a:buFont typeface="Wingdings" pitchFamily="2" charset="2"/>
              <a:buNone/>
            </a:pP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sumaDos</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A[i] + </a:t>
            </a:r>
            <a:r>
              <a:rPr lang="es-ES_tradnl" sz="2000" dirty="0">
                <a:solidFill>
                  <a:srgbClr val="0000FF"/>
                </a:solidFill>
              </a:rPr>
              <a:t>2</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a:t>
            </a:r>
          </a:p>
        </p:txBody>
      </p:sp>
      <p:sp>
        <p:nvSpPr>
          <p:cNvPr id="6"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06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8677" name="Text Box 4"/>
          <p:cNvSpPr txBox="1">
            <a:spLocks noChangeArrowheads="1"/>
          </p:cNvSpPr>
          <p:nvPr/>
        </p:nvSpPr>
        <p:spPr bwMode="auto">
          <a:xfrm>
            <a:off x="1541463" y="1081088"/>
            <a:ext cx="54800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a:solidFill>
                  <a:srgbClr val="00B050"/>
                </a:solidFill>
              </a:rPr>
              <a:t>main</a:t>
            </a:r>
            <a:r>
              <a:rPr lang="es-ES_tradnl" sz="2000" dirty="0"/>
              <a:t>()</a:t>
            </a:r>
          </a:p>
          <a:p>
            <a:pPr eaLnBrk="1" hangingPunct="1">
              <a:buClr>
                <a:schemeClr val="accent1"/>
              </a:buClr>
              <a:buSzPct val="80000"/>
              <a:buFont typeface="Wingdings" pitchFamily="2" charset="2"/>
              <a:buNone/>
            </a:pPr>
            <a:r>
              <a:rPr lang="es-ES_tradnl" sz="2000" dirty="0"/>
              <a:t>{</a:t>
            </a:r>
          </a:p>
          <a:p>
            <a:pPr eaLnBrk="1" hangingPunct="1">
              <a:buClr>
                <a:schemeClr val="accent1"/>
              </a:buClr>
              <a:buSzPct val="80000"/>
              <a:buFont typeface="Wingdings" pitchFamily="2" charset="2"/>
              <a:buNone/>
            </a:pPr>
            <a:r>
              <a:rPr lang="es-ES_tradnl" sz="2000" dirty="0"/>
              <a:t>  int </a:t>
            </a:r>
            <a:r>
              <a:rPr lang="es-ES_tradnl" sz="2000" b="1" dirty="0">
                <a:solidFill>
                  <a:srgbClr val="0070C0"/>
                </a:solidFill>
              </a:rPr>
              <a:t>vector</a:t>
            </a:r>
            <a:r>
              <a:rPr lang="es-ES_tradnl" sz="2000" dirty="0"/>
              <a:t>[10];</a:t>
            </a:r>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inicializa</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1200" dirty="0"/>
              <a:t>   </a:t>
            </a:r>
            <a:r>
              <a:rPr lang="es-ES_tradnl" sz="2000" dirty="0"/>
              <a:t>printf(“\n”);</a:t>
            </a:r>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sumaDos</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2000" dirty="0"/>
              <a:t>  printf(“\n\n”);</a:t>
            </a:r>
          </a:p>
          <a:p>
            <a:pPr eaLnBrk="1" hangingPunct="1">
              <a:buClr>
                <a:schemeClr val="accent1"/>
              </a:buClr>
              <a:buSzPct val="80000"/>
              <a:buFont typeface="Wingdings" pitchFamily="2" charset="2"/>
              <a:buNone/>
            </a:pPr>
            <a:r>
              <a:rPr lang="es-ES_tradnl" sz="2000" dirty="0"/>
              <a:t>  system(“PAUSE”);</a:t>
            </a:r>
          </a:p>
          <a:p>
            <a:pPr eaLnBrk="1" hangingPunct="1">
              <a:buClr>
                <a:schemeClr val="accent1"/>
              </a:buClr>
              <a:buSzPct val="80000"/>
              <a:buFont typeface="Wingdings" pitchFamily="2" charset="2"/>
              <a:buNone/>
            </a:pPr>
            <a:r>
              <a:rPr lang="es-ES_tradnl" sz="2000" dirty="0"/>
              <a:t>}</a:t>
            </a:r>
            <a:endParaRPr lang="es-ES" sz="2000" dirty="0"/>
          </a:p>
        </p:txBody>
      </p:sp>
      <p:sp>
        <p:nvSpPr>
          <p:cNvPr id="6" name="Rectangle 2"/>
          <p:cNvSpPr>
            <a:spLocks noChangeArrowheads="1"/>
          </p:cNvSpPr>
          <p:nvPr/>
        </p:nvSpPr>
        <p:spPr bwMode="auto">
          <a:xfrm>
            <a:off x="1687115" y="11663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133950"/>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94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Arreglos</a:t>
            </a:r>
          </a:p>
        </p:txBody>
      </p:sp>
      <p:sp>
        <p:nvSpPr>
          <p:cNvPr id="4099" name="Rectangle 3"/>
          <p:cNvSpPr>
            <a:spLocks noGrp="1" noChangeArrowheads="1"/>
          </p:cNvSpPr>
          <p:nvPr>
            <p:ph type="body" idx="1"/>
          </p:nvPr>
        </p:nvSpPr>
        <p:spPr>
          <a:xfrm>
            <a:off x="755650" y="1557586"/>
            <a:ext cx="7772400" cy="3527598"/>
          </a:xfrm>
        </p:spPr>
        <p:txBody>
          <a:bodyPr>
            <a:normAutofit/>
          </a:bodyPr>
          <a:lstStyle/>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En sesiones pasadas definimos a la </a:t>
            </a:r>
            <a:r>
              <a:rPr lang="es-ES_tradnl" sz="2800" b="1" dirty="0">
                <a:solidFill>
                  <a:srgbClr val="0000FF"/>
                </a:solidFill>
                <a:latin typeface="Arial" pitchFamily="34" charset="0"/>
                <a:cs typeface="Arial" pitchFamily="34" charset="0"/>
              </a:rPr>
              <a:t>variable</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como la asociación entre </a:t>
            </a:r>
            <a:r>
              <a:rPr lang="es-ES_tradnl" sz="2800" b="1" dirty="0">
                <a:solidFill>
                  <a:srgbClr val="0000FF"/>
                </a:solidFill>
                <a:latin typeface="Arial" pitchFamily="34" charset="0"/>
                <a:cs typeface="Arial" pitchFamily="34" charset="0"/>
              </a:rPr>
              <a:t>un nombre</a:t>
            </a:r>
            <a:r>
              <a:rPr lang="es-ES_tradnl" sz="2800" dirty="0">
                <a:solidFill>
                  <a:srgbClr val="0000FF"/>
                </a:solidFill>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a:t>
            </a:r>
            <a:r>
              <a:rPr lang="es-ES_tradnl" sz="2800" b="1" dirty="0">
                <a:latin typeface="Arial" pitchFamily="34" charset="0"/>
                <a:cs typeface="Arial" pitchFamily="34" charset="0"/>
              </a:rPr>
              <a:t> </a:t>
            </a:r>
            <a:r>
              <a:rPr lang="es-ES_tradnl" sz="2800" b="1" dirty="0">
                <a:solidFill>
                  <a:srgbClr val="0000FF"/>
                </a:solidFill>
                <a:latin typeface="Arial" pitchFamily="34" charset="0"/>
                <a:cs typeface="Arial" pitchFamily="34" charset="0"/>
              </a:rPr>
              <a:t>una localidad. </a:t>
            </a:r>
          </a:p>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Hasta ahora, si necesitamos guardar varios valores necesitamos definir una variable para cada uno de ellos. </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347102"/>
            <a:ext cx="2270540" cy="2365146"/>
          </a:xfrm>
          <a:prstGeom prst="rect">
            <a:avLst/>
          </a:prstGeom>
        </p:spPr>
      </p:pic>
    </p:spTree>
    <p:extLst>
      <p:ext uri="{BB962C8B-B14F-4D97-AF65-F5344CB8AC3E}">
        <p14:creationId xmlns:p14="http://schemas.microsoft.com/office/powerpoint/2010/main" val="19480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95288" y="1052736"/>
            <a:ext cx="8497887" cy="5878513"/>
          </a:xfrm>
        </p:spPr>
        <p:txBody>
          <a:bodyPr/>
          <a:lstStyle/>
          <a:p>
            <a:pPr marL="0" indent="0" eaLnBrk="1" hangingPunct="1">
              <a:lnSpc>
                <a:spcPts val="3500"/>
              </a:lnSpc>
              <a:spcBef>
                <a:spcPct val="0"/>
              </a:spcBef>
              <a:buNone/>
            </a:pPr>
            <a:r>
              <a:rPr lang="es-ES_tradnl" sz="2400" dirty="0">
                <a:solidFill>
                  <a:schemeClr val="bg2">
                    <a:lumMod val="25000"/>
                  </a:schemeClr>
                </a:solidFill>
                <a:latin typeface="Arial" pitchFamily="34" charset="0"/>
                <a:cs typeface="Arial" pitchFamily="34" charset="0"/>
              </a:rPr>
              <a:t>Por ejemplo, supongamos que necesitamos trabajar con 10 valores enteros; el código para definir a estas 10 variables sería algo como lo siguiente:  </a:t>
            </a:r>
          </a:p>
          <a:p>
            <a:pPr eaLnBrk="1" hangingPunct="1">
              <a:lnSpc>
                <a:spcPct val="105000"/>
              </a:lnSpc>
              <a:spcBef>
                <a:spcPct val="0"/>
              </a:spcBef>
            </a:pPr>
            <a:endParaRPr lang="es-ES_tradnl" sz="1400" b="1" dirty="0"/>
          </a:p>
          <a:p>
            <a:pPr lvl="4" eaLnBrk="1" hangingPunct="1">
              <a:lnSpc>
                <a:spcPts val="3200"/>
              </a:lnSpc>
              <a:spcBef>
                <a:spcPts val="0"/>
              </a:spcBef>
              <a:buFontTx/>
              <a:buNone/>
            </a:pPr>
            <a:r>
              <a:rPr lang="es-ES_tradnl" sz="2400" dirty="0">
                <a:solidFill>
                  <a:schemeClr val="bg2">
                    <a:lumMod val="25000"/>
                  </a:schemeClr>
                </a:solidFill>
              </a:rPr>
              <a:t>           </a:t>
            </a:r>
            <a:r>
              <a:rPr lang="es-ES_tradnl" b="1" dirty="0">
                <a:solidFill>
                  <a:schemeClr val="bg2">
                    <a:lumMod val="25000"/>
                  </a:schemeClr>
                </a:solidFill>
              </a:rPr>
              <a:t>int x0; </a:t>
            </a:r>
          </a:p>
          <a:p>
            <a:pPr lvl="4" eaLnBrk="1" hangingPunct="1">
              <a:lnSpc>
                <a:spcPts val="3200"/>
              </a:lnSpc>
              <a:spcBef>
                <a:spcPts val="0"/>
              </a:spcBef>
              <a:buFontTx/>
              <a:buNone/>
            </a:pPr>
            <a:r>
              <a:rPr lang="es-ES_tradnl" b="1" dirty="0">
                <a:solidFill>
                  <a:schemeClr val="bg2">
                    <a:lumMod val="25000"/>
                  </a:schemeClr>
                </a:solidFill>
              </a:rPr>
              <a:t>             int x1; </a:t>
            </a:r>
          </a:p>
          <a:p>
            <a:pPr lvl="4" eaLnBrk="1" hangingPunct="1">
              <a:lnSpc>
                <a:spcPts val="3200"/>
              </a:lnSpc>
              <a:spcBef>
                <a:spcPts val="0"/>
              </a:spcBef>
              <a:buFontTx/>
              <a:buNone/>
            </a:pPr>
            <a:r>
              <a:rPr lang="es-ES_tradnl" b="1" dirty="0">
                <a:solidFill>
                  <a:schemeClr val="bg2">
                    <a:lumMod val="25000"/>
                  </a:schemeClr>
                </a:solidFill>
              </a:rPr>
              <a:t>             int x2; </a:t>
            </a:r>
          </a:p>
          <a:p>
            <a:pPr lvl="4" eaLnBrk="1" hangingPunct="1">
              <a:lnSpc>
                <a:spcPts val="3200"/>
              </a:lnSpc>
              <a:spcBef>
                <a:spcPts val="0"/>
              </a:spcBef>
              <a:buFontTx/>
              <a:buNone/>
            </a:pPr>
            <a:r>
              <a:rPr lang="es-ES_tradnl" b="1" dirty="0">
                <a:solidFill>
                  <a:schemeClr val="bg2">
                    <a:lumMod val="25000"/>
                  </a:schemeClr>
                </a:solidFill>
              </a:rPr>
              <a:t>             int x3; </a:t>
            </a:r>
          </a:p>
          <a:p>
            <a:pPr lvl="4" eaLnBrk="1" hangingPunct="1">
              <a:lnSpc>
                <a:spcPts val="3200"/>
              </a:lnSpc>
              <a:spcBef>
                <a:spcPts val="0"/>
              </a:spcBef>
              <a:buFontTx/>
              <a:buNone/>
            </a:pPr>
            <a:r>
              <a:rPr lang="es-ES_tradnl" b="1" dirty="0">
                <a:solidFill>
                  <a:schemeClr val="bg2">
                    <a:lumMod val="25000"/>
                  </a:schemeClr>
                </a:solidFill>
              </a:rPr>
              <a:t>             int x4; </a:t>
            </a:r>
          </a:p>
          <a:p>
            <a:pPr lvl="4" eaLnBrk="1" hangingPunct="1">
              <a:lnSpc>
                <a:spcPts val="3200"/>
              </a:lnSpc>
              <a:spcBef>
                <a:spcPts val="0"/>
              </a:spcBef>
              <a:buFontTx/>
              <a:buNone/>
            </a:pPr>
            <a:r>
              <a:rPr lang="es-ES_tradnl" b="1" dirty="0">
                <a:solidFill>
                  <a:schemeClr val="bg2">
                    <a:lumMod val="25000"/>
                  </a:schemeClr>
                </a:solidFill>
              </a:rPr>
              <a:t>             int x5; </a:t>
            </a:r>
          </a:p>
          <a:p>
            <a:pPr lvl="4" eaLnBrk="1" hangingPunct="1">
              <a:lnSpc>
                <a:spcPts val="3200"/>
              </a:lnSpc>
              <a:spcBef>
                <a:spcPts val="0"/>
              </a:spcBef>
              <a:buFontTx/>
              <a:buNone/>
            </a:pPr>
            <a:r>
              <a:rPr lang="es-ES_tradnl" b="1" dirty="0">
                <a:solidFill>
                  <a:schemeClr val="bg2">
                    <a:lumMod val="25000"/>
                  </a:schemeClr>
                </a:solidFill>
              </a:rPr>
              <a:t>             int x6; </a:t>
            </a:r>
          </a:p>
          <a:p>
            <a:pPr lvl="4" eaLnBrk="1" hangingPunct="1">
              <a:lnSpc>
                <a:spcPts val="3200"/>
              </a:lnSpc>
              <a:spcBef>
                <a:spcPts val="0"/>
              </a:spcBef>
              <a:buFontTx/>
              <a:buNone/>
            </a:pPr>
            <a:r>
              <a:rPr lang="es-ES_tradnl" b="1" dirty="0">
                <a:solidFill>
                  <a:schemeClr val="bg2">
                    <a:lumMod val="25000"/>
                  </a:schemeClr>
                </a:solidFill>
              </a:rPr>
              <a:t>             int x7; </a:t>
            </a:r>
          </a:p>
          <a:p>
            <a:pPr lvl="4" eaLnBrk="1" hangingPunct="1">
              <a:lnSpc>
                <a:spcPts val="3200"/>
              </a:lnSpc>
              <a:spcBef>
                <a:spcPts val="0"/>
              </a:spcBef>
              <a:buFontTx/>
              <a:buNone/>
            </a:pPr>
            <a:r>
              <a:rPr lang="es-ES_tradnl" b="1" dirty="0">
                <a:solidFill>
                  <a:schemeClr val="bg2">
                    <a:lumMod val="25000"/>
                  </a:schemeClr>
                </a:solidFill>
              </a:rPr>
              <a:t>             int x8; </a:t>
            </a:r>
          </a:p>
          <a:p>
            <a:pPr lvl="4" eaLnBrk="1" hangingPunct="1">
              <a:lnSpc>
                <a:spcPts val="3200"/>
              </a:lnSpc>
              <a:spcBef>
                <a:spcPts val="0"/>
              </a:spcBef>
              <a:buFontTx/>
              <a:buNone/>
            </a:pPr>
            <a:r>
              <a:rPr lang="es-ES_tradnl" b="1" dirty="0">
                <a:solidFill>
                  <a:schemeClr val="bg2">
                    <a:lumMod val="25000"/>
                  </a:schemeClr>
                </a:solidFill>
              </a:rPr>
              <a:t>             int x9;</a:t>
            </a:r>
          </a:p>
        </p:txBody>
      </p:sp>
      <p:pic>
        <p:nvPicPr>
          <p:cNvPr id="5123" name="Picture 3" descr="ar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855965"/>
            <a:ext cx="2101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229431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719138" y="1125538"/>
            <a:ext cx="7813302" cy="5181600"/>
          </a:xfrm>
        </p:spPr>
        <p:txBody>
          <a:bodyPr>
            <a:normAutofit/>
          </a:bodyPr>
          <a:lstStyle/>
          <a:p>
            <a:pPr marL="0" indent="0" algn="just" eaLnBrk="1" hangingPunct="1">
              <a:lnSpc>
                <a:spcPts val="3400"/>
              </a:lnSpc>
              <a:buNone/>
            </a:pPr>
            <a:r>
              <a:rPr lang="es-ES_tradnl" sz="2200" dirty="0">
                <a:solidFill>
                  <a:schemeClr val="bg2">
                    <a:lumMod val="25000"/>
                  </a:schemeClr>
                </a:solidFill>
                <a:latin typeface="Arial" pitchFamily="34" charset="0"/>
                <a:cs typeface="Arial" pitchFamily="34" charset="0"/>
              </a:rPr>
              <a:t>¿Qué tal si ahora necesitamos definir un procedimiento en donde se asigne a cada variable el valor </a:t>
            </a:r>
            <a:r>
              <a:rPr lang="es-ES_tradnl" sz="2200" b="1" dirty="0">
                <a:solidFill>
                  <a:srgbClr val="0070C0"/>
                </a:solidFill>
                <a:latin typeface="Arial" pitchFamily="34" charset="0"/>
                <a:cs typeface="Arial" pitchFamily="34" charset="0"/>
              </a:rPr>
              <a:t>-1</a:t>
            </a:r>
            <a:r>
              <a:rPr lang="es-ES_tradnl" sz="2200" dirty="0">
                <a:solidFill>
                  <a:schemeClr val="bg2">
                    <a:lumMod val="25000"/>
                  </a:schemeClr>
                </a:solidFill>
                <a:latin typeface="Arial" pitchFamily="34" charset="0"/>
                <a:cs typeface="Arial" pitchFamily="34" charset="0"/>
              </a:rPr>
              <a:t>?, el código sería algo como lo siguiente: </a:t>
            </a:r>
          </a:p>
          <a:p>
            <a:pPr eaLnBrk="1" hangingPunct="1">
              <a:lnSpc>
                <a:spcPct val="90000"/>
              </a:lnSpc>
            </a:pPr>
            <a:endParaRPr lang="es-ES_tradnl" sz="1600" b="1" dirty="0"/>
          </a:p>
          <a:p>
            <a:pPr lvl="4" eaLnBrk="1" hangingPunct="1">
              <a:lnSpc>
                <a:spcPct val="90000"/>
              </a:lnSpc>
              <a:buFontTx/>
              <a:buNone/>
            </a:pPr>
            <a:r>
              <a:rPr lang="es-ES_tradnl" b="1" dirty="0">
                <a:solidFill>
                  <a:schemeClr val="bg2">
                    <a:lumMod val="25000"/>
                  </a:schemeClr>
                </a:solidFill>
                <a:latin typeface="Arial" pitchFamily="34" charset="0"/>
                <a:cs typeface="Arial" pitchFamily="34" charset="0"/>
              </a:rPr>
              <a:t>void </a:t>
            </a:r>
            <a:r>
              <a:rPr lang="es-ES_tradnl" b="1" dirty="0">
                <a:solidFill>
                  <a:srgbClr val="FF0000"/>
                </a:solidFill>
                <a:latin typeface="Arial" pitchFamily="34" charset="0"/>
                <a:cs typeface="Arial" pitchFamily="34" charset="0"/>
              </a:rPr>
              <a:t>iniciaMenosUno ( )</a:t>
            </a:r>
          </a:p>
          <a:p>
            <a:pPr lvl="4" eaLnBrk="1" hangingPunct="1">
              <a:lnSpc>
                <a:spcPct val="90000"/>
              </a:lnSpc>
              <a:buFontTx/>
              <a:buNone/>
            </a:pPr>
            <a:r>
              <a:rPr lang="es-ES_tradnl" sz="1900" b="1" dirty="0"/>
              <a:t> {    x0=</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x1=</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x2=</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x3=</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x4=</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x5=</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x6=</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x7=</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x8=</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x9=</a:t>
            </a:r>
            <a:r>
              <a:rPr lang="es-ES_tradnl" sz="1900" b="1" dirty="0">
                <a:solidFill>
                  <a:srgbClr val="0000FF"/>
                </a:solidFill>
              </a:rPr>
              <a:t>-1</a:t>
            </a:r>
            <a:r>
              <a:rPr lang="es-ES_tradnl" sz="1900" b="1" dirty="0"/>
              <a:t>;     }</a:t>
            </a:r>
          </a:p>
        </p:txBody>
      </p:sp>
      <p:sp>
        <p:nvSpPr>
          <p:cNvPr id="189445"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540510"/>
            <a:ext cx="2488596" cy="2592288"/>
          </a:xfrm>
          <a:prstGeom prst="rect">
            <a:avLst/>
          </a:prstGeom>
        </p:spPr>
      </p:pic>
    </p:spTree>
    <p:extLst>
      <p:ext uri="{BB962C8B-B14F-4D97-AF65-F5344CB8AC3E}">
        <p14:creationId xmlns:p14="http://schemas.microsoft.com/office/powerpoint/2010/main" val="161877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55649" y="1628329"/>
            <a:ext cx="7488759" cy="1080591"/>
          </a:xfrm>
        </p:spPr>
        <p:txBody>
          <a:bodyPr/>
          <a:lstStyle/>
          <a:p>
            <a:pPr algn="just" eaLnBrk="1" hangingPunct="1">
              <a:lnSpc>
                <a:spcPts val="3500"/>
              </a:lnSpc>
              <a:spcBef>
                <a:spcPct val="50000"/>
              </a:spcBef>
            </a:pPr>
            <a:r>
              <a:rPr lang="es-ES_tradnl" sz="2400" dirty="0">
                <a:solidFill>
                  <a:schemeClr val="bg2">
                    <a:lumMod val="25000"/>
                  </a:schemeClr>
                </a:solidFill>
                <a:latin typeface="Arial" pitchFamily="34" charset="0"/>
                <a:cs typeface="Arial" pitchFamily="34" charset="0"/>
              </a:rPr>
              <a:t>Pero ¿Qué tal si en lugar de trabajar con </a:t>
            </a:r>
            <a:r>
              <a:rPr lang="es-ES_tradnl" sz="2400" b="1" dirty="0">
                <a:solidFill>
                  <a:srgbClr val="0070C0"/>
                </a:solidFill>
                <a:latin typeface="Arial" pitchFamily="34" charset="0"/>
                <a:cs typeface="Arial" pitchFamily="34" charset="0"/>
              </a:rPr>
              <a:t>10</a:t>
            </a:r>
            <a:r>
              <a:rPr lang="es-ES_tradnl" sz="2400" dirty="0">
                <a:solidFill>
                  <a:schemeClr val="bg2">
                    <a:lumMod val="25000"/>
                  </a:schemeClr>
                </a:solidFill>
                <a:latin typeface="Arial" pitchFamily="34" charset="0"/>
                <a:cs typeface="Arial" pitchFamily="34" charset="0"/>
              </a:rPr>
              <a:t> necesitamos definir </a:t>
            </a:r>
            <a:r>
              <a:rPr lang="es-ES_tradnl" sz="2400" b="1" dirty="0">
                <a:solidFill>
                  <a:srgbClr val="0070C0"/>
                </a:solidFill>
                <a:latin typeface="Arial" pitchFamily="34" charset="0"/>
                <a:cs typeface="Arial" pitchFamily="34" charset="0"/>
              </a:rPr>
              <a:t>1000</a:t>
            </a:r>
            <a:r>
              <a:rPr lang="es-ES_tradnl" sz="2400" dirty="0">
                <a:solidFill>
                  <a:schemeClr val="bg2">
                    <a:lumMod val="25000"/>
                  </a:schemeClr>
                </a:solidFill>
                <a:latin typeface="Arial" pitchFamily="34" charset="0"/>
                <a:cs typeface="Arial" pitchFamily="34" charset="0"/>
              </a:rPr>
              <a:t>? </a:t>
            </a:r>
          </a:p>
        </p:txBody>
      </p:sp>
      <p:sp>
        <p:nvSpPr>
          <p:cNvPr id="190469"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523" y="2924944"/>
            <a:ext cx="2204885" cy="2688884"/>
          </a:xfrm>
          <a:prstGeom prst="rect">
            <a:avLst/>
          </a:prstGeom>
        </p:spPr>
      </p:pic>
      <p:sp>
        <p:nvSpPr>
          <p:cNvPr id="5" name="Rectangle 2"/>
          <p:cNvSpPr txBox="1">
            <a:spLocks noChangeArrowheads="1"/>
          </p:cNvSpPr>
          <p:nvPr/>
        </p:nvSpPr>
        <p:spPr>
          <a:xfrm>
            <a:off x="722360" y="2924944"/>
            <a:ext cx="4857752"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3500"/>
              </a:lnSpc>
              <a:spcBef>
                <a:spcPct val="50000"/>
              </a:spcBef>
            </a:pPr>
            <a:r>
              <a:rPr lang="es-ES_tradnl" sz="2400" dirty="0">
                <a:solidFill>
                  <a:schemeClr val="bg2">
                    <a:lumMod val="25000"/>
                  </a:schemeClr>
                </a:solidFill>
                <a:latin typeface="Arial" pitchFamily="34" charset="0"/>
                <a:cs typeface="Arial" pitchFamily="34" charset="0"/>
              </a:rPr>
              <a:t>Que tal si en vez de trabajar con varias variables aisladas, trabajamos con </a:t>
            </a:r>
            <a:r>
              <a:rPr lang="es-ES_tradnl" sz="2400" b="1" dirty="0">
                <a:solidFill>
                  <a:schemeClr val="accent6">
                    <a:lumMod val="75000"/>
                  </a:schemeClr>
                </a:solidFill>
                <a:latin typeface="Arial" pitchFamily="34" charset="0"/>
                <a:cs typeface="Arial" pitchFamily="34" charset="0"/>
              </a:rPr>
              <a:t>un solo contenedor de variables</a:t>
            </a:r>
            <a:r>
              <a:rPr lang="es-ES_tradnl" sz="2400" dirty="0">
                <a:solidFill>
                  <a:schemeClr val="bg2">
                    <a:lumMod val="25000"/>
                  </a:schemeClr>
                </a:solidFill>
                <a:latin typeface="Arial" pitchFamily="34" charset="0"/>
                <a:cs typeface="Arial" pitchFamily="34" charset="0"/>
              </a:rPr>
              <a:t>.</a:t>
            </a:r>
          </a:p>
        </p:txBody>
      </p:sp>
    </p:spTree>
    <p:extLst>
      <p:ext uri="{BB962C8B-B14F-4D97-AF65-F5344CB8AC3E}">
        <p14:creationId xmlns:p14="http://schemas.microsoft.com/office/powerpoint/2010/main" val="156623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27658" y="1340768"/>
            <a:ext cx="7704782" cy="4340225"/>
          </a:xfrm>
        </p:spPr>
        <p:txBody>
          <a:bodyPr>
            <a:normAutofit/>
          </a:bodyPr>
          <a:lstStyle/>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Una variable </a:t>
            </a:r>
            <a:r>
              <a:rPr lang="es-ES_tradnl" sz="2100" b="1" dirty="0">
                <a:solidFill>
                  <a:srgbClr val="0000FF"/>
                </a:solidFill>
                <a:latin typeface="Arial" pitchFamily="34" charset="0"/>
                <a:cs typeface="Arial" pitchFamily="34" charset="0"/>
              </a:rPr>
              <a:t>arreglo</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una asociación entre </a:t>
            </a:r>
            <a:r>
              <a:rPr lang="es-ES_tradnl" sz="2100" b="1" dirty="0">
                <a:solidFill>
                  <a:srgbClr val="0000FF"/>
                </a:solidFill>
                <a:latin typeface="Arial" pitchFamily="34" charset="0"/>
                <a:cs typeface="Arial" pitchFamily="34" charset="0"/>
              </a:rPr>
              <a:t>un nombre</a:t>
            </a:r>
            <a:r>
              <a:rPr lang="es-ES_tradnl" sz="2100" dirty="0">
                <a:latin typeface="Arial" pitchFamily="34" charset="0"/>
                <a:cs typeface="Arial" pitchFamily="34" charset="0"/>
              </a:rPr>
              <a:t> y </a:t>
            </a:r>
            <a:r>
              <a:rPr lang="es-ES_tradnl" sz="2100" b="1" dirty="0">
                <a:solidFill>
                  <a:srgbClr val="0000FF"/>
                </a:solidFill>
                <a:latin typeface="Arial" pitchFamily="34" charset="0"/>
                <a:cs typeface="Arial" pitchFamily="34" charset="0"/>
              </a:rPr>
              <a:t>un grupo de localidades.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Cada localidad está asociada con un número, de tal manera que para identificar a localidad específica del arreglo es necesario escribir su número.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 La </a:t>
            </a:r>
            <a:r>
              <a:rPr lang="es-ES_tradnl" sz="2100" b="1" dirty="0">
                <a:solidFill>
                  <a:srgbClr val="FF3300"/>
                </a:solidFill>
                <a:latin typeface="Arial" pitchFamily="34" charset="0"/>
                <a:cs typeface="Arial" pitchFamily="34" charset="0"/>
              </a:rPr>
              <a:t>primera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localidad siempre corresponde a la localidad</a:t>
            </a:r>
            <a:r>
              <a:rPr lang="es-ES_tradnl" sz="2100" dirty="0">
                <a:latin typeface="Arial" pitchFamily="34" charset="0"/>
                <a:cs typeface="Arial" pitchFamily="34" charset="0"/>
              </a:rPr>
              <a:t> </a:t>
            </a:r>
            <a:r>
              <a:rPr lang="es-ES_tradnl" sz="2100" b="1" dirty="0">
                <a:solidFill>
                  <a:srgbClr val="FF3300"/>
                </a:solidFill>
                <a:latin typeface="Arial" pitchFamily="34" charset="0"/>
                <a:cs typeface="Arial" pitchFamily="34" charset="0"/>
              </a:rPr>
              <a:t>0</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y la </a:t>
            </a:r>
            <a:r>
              <a:rPr lang="es-ES_tradnl" sz="2100" b="1" dirty="0">
                <a:solidFill>
                  <a:srgbClr val="0000FF"/>
                </a:solidFill>
                <a:latin typeface="Arial" pitchFamily="34" charset="0"/>
                <a:cs typeface="Arial" pitchFamily="34" charset="0"/>
              </a:rPr>
              <a:t>última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corresponde a</a:t>
            </a:r>
            <a:r>
              <a:rPr lang="es-ES_tradnl" sz="2100" dirty="0">
                <a:latin typeface="Arial" pitchFamily="34" charset="0"/>
                <a:cs typeface="Arial" pitchFamily="34" charset="0"/>
              </a:rPr>
              <a:t> </a:t>
            </a:r>
            <a:r>
              <a:rPr lang="es-ES_tradnl" sz="2100" b="1" dirty="0">
                <a:solidFill>
                  <a:srgbClr val="0000FF"/>
                </a:solidFill>
                <a:latin typeface="Arial" pitchFamily="34" charset="0"/>
                <a:cs typeface="Arial" pitchFamily="34" charset="0"/>
              </a:rPr>
              <a:t>n-1</a:t>
            </a:r>
            <a:r>
              <a:rPr lang="es-ES_tradnl" sz="2100" dirty="0">
                <a:solidFill>
                  <a:schemeClr val="bg2">
                    <a:lumMod val="25000"/>
                  </a:schemeClr>
                </a:solidFill>
                <a:latin typeface="Arial" pitchFamily="34" charset="0"/>
                <a:cs typeface="Arial" pitchFamily="34" charset="0"/>
              </a:rPr>
              <a:t>, en donde </a:t>
            </a:r>
            <a:r>
              <a:rPr lang="es-ES_tradnl" sz="2100" b="1" dirty="0">
                <a:solidFill>
                  <a:srgbClr val="0000FF"/>
                </a:solidFill>
                <a:latin typeface="Arial" pitchFamily="34" charset="0"/>
                <a:cs typeface="Arial" pitchFamily="34" charset="0"/>
              </a:rPr>
              <a:t>n</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el número de localidades del arreglo. </a:t>
            </a:r>
          </a:p>
        </p:txBody>
      </p:sp>
      <p:sp>
        <p:nvSpPr>
          <p:cNvPr id="191493" name="Rectangle 5"/>
          <p:cNvSpPr>
            <a:spLocks noGrp="1" noChangeArrowheads="1"/>
          </p:cNvSpPr>
          <p:nvPr>
            <p:ph type="title"/>
          </p:nvPr>
        </p:nvSpPr>
        <p:spPr>
          <a:xfrm>
            <a:off x="1043608" y="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5013176"/>
            <a:ext cx="2952328" cy="1634079"/>
          </a:xfrm>
          <a:prstGeom prst="rect">
            <a:avLst/>
          </a:prstGeom>
        </p:spPr>
      </p:pic>
    </p:spTree>
    <p:extLst>
      <p:ext uri="{BB962C8B-B14F-4D97-AF65-F5344CB8AC3E}">
        <p14:creationId xmlns:p14="http://schemas.microsoft.com/office/powerpoint/2010/main" val="42599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43682" y="1236167"/>
            <a:ext cx="7416750" cy="1328737"/>
          </a:xfrm>
        </p:spPr>
        <p:txBody>
          <a:bodyPr>
            <a:normAutofit fontScale="92500"/>
          </a:bodyPr>
          <a:lstStyle/>
          <a:p>
            <a:pPr marL="0" indent="0" eaLnBrk="1" hangingPunct="1">
              <a:lnSpc>
                <a:spcPct val="120000"/>
              </a:lnSpc>
              <a:buNone/>
            </a:pPr>
            <a:r>
              <a:rPr lang="es-ES_tradnl" sz="2800" dirty="0">
                <a:solidFill>
                  <a:schemeClr val="bg2">
                    <a:lumMod val="25000"/>
                  </a:schemeClr>
                </a:solidFill>
                <a:latin typeface="Arial" pitchFamily="34" charset="0"/>
                <a:cs typeface="Arial" pitchFamily="34" charset="0"/>
              </a:rPr>
              <a:t>Por ejemplo, en un arreglo de </a:t>
            </a:r>
            <a:r>
              <a:rPr lang="es-ES_tradnl" sz="2800" b="1" dirty="0">
                <a:solidFill>
                  <a:srgbClr val="0000FF"/>
                </a:solidFill>
                <a:latin typeface="Arial" pitchFamily="34" charset="0"/>
                <a:cs typeface="Arial" pitchFamily="34" charset="0"/>
              </a:rPr>
              <a:t>10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localidades, la primera localidad es </a:t>
            </a:r>
            <a:r>
              <a:rPr lang="es-ES_tradnl" sz="2800" b="1" dirty="0">
                <a:solidFill>
                  <a:srgbClr val="0000FF"/>
                </a:solidFill>
                <a:latin typeface="Arial" pitchFamily="34" charset="0"/>
                <a:cs typeface="Arial" pitchFamily="34" charset="0"/>
              </a:rPr>
              <a:t>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 la última localidad es </a:t>
            </a:r>
            <a:r>
              <a:rPr lang="es-ES_tradnl" sz="2800" b="1" dirty="0">
                <a:solidFill>
                  <a:srgbClr val="0000FF"/>
                </a:solidFill>
                <a:latin typeface="Arial" pitchFamily="34" charset="0"/>
                <a:cs typeface="Arial" pitchFamily="34" charset="0"/>
              </a:rPr>
              <a:t>9</a:t>
            </a:r>
            <a:r>
              <a:rPr lang="es-ES_tradnl" sz="2800" dirty="0">
                <a:latin typeface="Arial" pitchFamily="34" charset="0"/>
                <a:cs typeface="Arial" pitchFamily="34" charset="0"/>
              </a:rPr>
              <a:t>. </a:t>
            </a:r>
          </a:p>
        </p:txBody>
      </p:sp>
      <p:pic>
        <p:nvPicPr>
          <p:cNvPr id="192515" name="Picture 3" descr="ar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587327"/>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8"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426990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0-#ppt_w/2"/>
                                          </p:val>
                                        </p:tav>
                                        <p:tav tm="100000">
                                          <p:val>
                                            <p:strVal val="#ppt_x"/>
                                          </p:val>
                                        </p:tav>
                                      </p:tavLst>
                                    </p:anim>
                                    <p:anim calcmode="lin" valueType="num">
                                      <p:cBhvr additive="base">
                                        <p:cTn id="8" dur="500" fill="hold"/>
                                        <p:tgtEl>
                                          <p:spTgt spid="192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611188" y="1268859"/>
            <a:ext cx="8065267" cy="4968453"/>
          </a:xfrm>
        </p:spPr>
        <p:txBody>
          <a:bodyPr>
            <a:normAutofit/>
          </a:bodyPr>
          <a:lstStyle/>
          <a:p>
            <a:pPr algn="just" eaLnBrk="1" hangingPunct="1">
              <a:lnSpc>
                <a:spcPts val="3300"/>
              </a:lnSpc>
            </a:pPr>
            <a:r>
              <a:rPr lang="es-ES_tradnl" sz="2000" dirty="0">
                <a:latin typeface="Arial" pitchFamily="34" charset="0"/>
                <a:cs typeface="Arial" pitchFamily="34" charset="0"/>
              </a:rPr>
              <a:t>La característica de una variable arreglo son los corchetes(</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Una definición de variables que los incluya, indica que la variable es un </a:t>
            </a:r>
            <a:r>
              <a:rPr lang="es-ES_tradnl" sz="2000" b="1" dirty="0">
                <a:solidFill>
                  <a:srgbClr val="0000FF"/>
                </a:solidFill>
                <a:latin typeface="Arial" pitchFamily="34" charset="0"/>
                <a:cs typeface="Arial" pitchFamily="34" charset="0"/>
              </a:rPr>
              <a:t>arreglo</a:t>
            </a:r>
            <a:endParaRPr lang="es-ES_tradnl" sz="2000" dirty="0">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La declaración de una variable arreglo tiene la siguiente forma: </a:t>
            </a:r>
          </a:p>
          <a:p>
            <a:pPr algn="just" eaLnBrk="1" hangingPunct="1">
              <a:spcBef>
                <a:spcPts val="0"/>
              </a:spcBef>
              <a:buFontTx/>
              <a:buNone/>
            </a:pPr>
            <a:r>
              <a:rPr lang="es-ES_tradnl" sz="2000" b="1" dirty="0">
                <a:solidFill>
                  <a:srgbClr val="0000FF"/>
                </a:solidFill>
                <a:latin typeface="Arial" pitchFamily="34" charset="0"/>
                <a:cs typeface="Arial" pitchFamily="34" charset="0"/>
              </a:rPr>
              <a:t>                                </a:t>
            </a:r>
          </a:p>
          <a:p>
            <a:pPr algn="just" eaLnBrk="1" hangingPunct="1">
              <a:lnSpc>
                <a:spcPts val="3300"/>
              </a:lnSpc>
              <a:buFontTx/>
              <a:buNone/>
            </a:pPr>
            <a:r>
              <a:rPr lang="es-ES_tradnl" sz="2000" b="1" dirty="0">
                <a:solidFill>
                  <a:srgbClr val="0000FF"/>
                </a:solidFill>
                <a:latin typeface="Arial" pitchFamily="34" charset="0"/>
                <a:cs typeface="Arial" pitchFamily="34" charset="0"/>
              </a:rPr>
              <a:t>                                      tipo</a:t>
            </a:r>
            <a:r>
              <a:rPr lang="es-ES_tradnl" sz="2000" dirty="0">
                <a:latin typeface="Arial" pitchFamily="34" charset="0"/>
                <a:cs typeface="Arial" pitchFamily="34" charset="0"/>
              </a:rPr>
              <a:t> </a:t>
            </a:r>
            <a:r>
              <a:rPr lang="es-ES_tradnl" sz="2000" b="1" dirty="0">
                <a:solidFill>
                  <a:srgbClr val="FF3300"/>
                </a:solidFill>
                <a:latin typeface="Arial" pitchFamily="34" charset="0"/>
                <a:cs typeface="Arial" pitchFamily="34" charset="0"/>
              </a:rPr>
              <a:t>nombre</a:t>
            </a:r>
            <a:r>
              <a:rPr lang="es-ES_tradnl" sz="2000" b="1" dirty="0">
                <a:solidFill>
                  <a:srgbClr val="000099"/>
                </a:solidFill>
                <a:latin typeface="Arial" pitchFamily="34" charset="0"/>
                <a:cs typeface="Arial" pitchFamily="34" charset="0"/>
              </a:rPr>
              <a:t>[tamaño];</a:t>
            </a:r>
          </a:p>
          <a:p>
            <a:pPr algn="just">
              <a:lnSpc>
                <a:spcPts val="1700"/>
              </a:lnSpc>
              <a:spcBef>
                <a:spcPts val="0"/>
              </a:spcBef>
              <a:buNone/>
            </a:pPr>
            <a:endParaRPr lang="es-ES_tradnl" sz="2800" b="1" dirty="0">
              <a:solidFill>
                <a:srgbClr val="0000FF"/>
              </a:solidFill>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En donde </a:t>
            </a:r>
            <a:r>
              <a:rPr lang="es-ES_tradnl" sz="2000" b="1" dirty="0">
                <a:solidFill>
                  <a:srgbClr val="0000FF"/>
                </a:solidFill>
                <a:latin typeface="Arial" pitchFamily="34" charset="0"/>
                <a:cs typeface="Arial" pitchFamily="34" charset="0"/>
              </a:rPr>
              <a:t>tipo</a:t>
            </a:r>
            <a:r>
              <a:rPr lang="es-ES_tradnl" sz="2000" dirty="0">
                <a:latin typeface="Arial" pitchFamily="34" charset="0"/>
                <a:cs typeface="Arial" pitchFamily="34" charset="0"/>
              </a:rPr>
              <a:t> es el tipo de datos y</a:t>
            </a:r>
            <a:r>
              <a:rPr lang="es-ES_tradnl" sz="2000" b="1" dirty="0">
                <a:solidFill>
                  <a:srgbClr val="FF3300"/>
                </a:solidFill>
                <a:latin typeface="Arial" pitchFamily="34" charset="0"/>
                <a:cs typeface="Arial" pitchFamily="34" charset="0"/>
              </a:rPr>
              <a:t> nombre</a:t>
            </a:r>
            <a:r>
              <a:rPr lang="es-ES_tradnl" sz="2000" dirty="0">
                <a:latin typeface="Arial" pitchFamily="34" charset="0"/>
                <a:cs typeface="Arial" pitchFamily="34" charset="0"/>
              </a:rPr>
              <a:t> es el nombre de la variable. Los corchetes (</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indican que es una variable de tipo arreglo. Y tamaño el numero de casillas.</a:t>
            </a:r>
          </a:p>
        </p:txBody>
      </p:sp>
      <p:sp>
        <p:nvSpPr>
          <p:cNvPr id="193541"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309748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p:cTn id="7" dur="500" fill="hold"/>
                                        <p:tgtEl>
                                          <p:spTgt spid="19353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353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93538">
                                            <p:txEl>
                                              <p:pRg st="1" end="1"/>
                                            </p:txEl>
                                          </p:spTgt>
                                        </p:tgtEl>
                                        <p:attrNameLst>
                                          <p:attrName>style.visibility</p:attrName>
                                        </p:attrNameLst>
                                      </p:cBhvr>
                                      <p:to>
                                        <p:strVal val="visible"/>
                                      </p:to>
                                    </p:set>
                                    <p:anim calcmode="lin" valueType="num">
                                      <p:cBhvr>
                                        <p:cTn id="13" dur="500" fill="hold"/>
                                        <p:tgtEl>
                                          <p:spTgt spid="193538">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93538">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93538">
                                            <p:txEl>
                                              <p:pRg st="2" end="2"/>
                                            </p:txEl>
                                          </p:spTgt>
                                        </p:tgtEl>
                                        <p:attrNameLst>
                                          <p:attrName>style.visibility</p:attrName>
                                        </p:attrNameLst>
                                      </p:cBhvr>
                                      <p:to>
                                        <p:strVal val="visible"/>
                                      </p:to>
                                    </p:set>
                                    <p:anim calcmode="lin" valueType="num">
                                      <p:cBhvr>
                                        <p:cTn id="19" dur="500" fill="hold"/>
                                        <p:tgtEl>
                                          <p:spTgt spid="193538">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93538">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93538">
                                            <p:txEl>
                                              <p:pRg st="3" end="3"/>
                                            </p:txEl>
                                          </p:spTgt>
                                        </p:tgtEl>
                                        <p:attrNameLst>
                                          <p:attrName>style.visibility</p:attrName>
                                        </p:attrNameLst>
                                      </p:cBhvr>
                                      <p:to>
                                        <p:strVal val="visible"/>
                                      </p:to>
                                    </p:set>
                                    <p:anim calcmode="lin" valueType="num">
                                      <p:cBhvr>
                                        <p:cTn id="25" dur="500" fill="hold"/>
                                        <p:tgtEl>
                                          <p:spTgt spid="193538">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93538">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93538">
                                            <p:txEl>
                                              <p:pRg st="5" end="5"/>
                                            </p:txEl>
                                          </p:spTgt>
                                        </p:tgtEl>
                                        <p:attrNameLst>
                                          <p:attrName>style.visibility</p:attrName>
                                        </p:attrNameLst>
                                      </p:cBhvr>
                                      <p:to>
                                        <p:strVal val="visible"/>
                                      </p:to>
                                    </p:set>
                                    <p:anim calcmode="lin" valueType="num">
                                      <p:cBhvr>
                                        <p:cTn id="31" dur="500" fill="hold"/>
                                        <p:tgtEl>
                                          <p:spTgt spid="193538">
                                            <p:txEl>
                                              <p:pRg st="5" end="5"/>
                                            </p:txEl>
                                          </p:spTgt>
                                        </p:tgtEl>
                                        <p:attrNameLst>
                                          <p:attrName>ppt_w</p:attrName>
                                        </p:attrNameLst>
                                      </p:cBhvr>
                                      <p:tavLst>
                                        <p:tav tm="0">
                                          <p:val>
                                            <p:strVal val="2/3*#ppt_w"/>
                                          </p:val>
                                        </p:tav>
                                        <p:tav tm="100000">
                                          <p:val>
                                            <p:strVal val="#ppt_w"/>
                                          </p:val>
                                        </p:tav>
                                      </p:tavLst>
                                    </p:anim>
                                    <p:anim calcmode="lin" valueType="num">
                                      <p:cBhvr>
                                        <p:cTn id="32" dur="500" fill="hold"/>
                                        <p:tgtEl>
                                          <p:spTgt spid="193538">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2010</Words>
  <Application>Microsoft Office PowerPoint</Application>
  <PresentationFormat>Presentación en pantalla (4:3)</PresentationFormat>
  <Paragraphs>683</Paragraphs>
  <Slides>26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Dom Casual</vt:lpstr>
      <vt:lpstr>Times New Roman</vt:lpstr>
      <vt:lpstr>Wingdings</vt:lpstr>
      <vt:lpstr>Tema de Office</vt:lpstr>
      <vt:lpstr>TC1017  Solución de problemas con programación</vt:lpstr>
      <vt:lpstr>La sesión pasada vimos…</vt:lpstr>
      <vt:lpstr>Arreglos</vt:lpstr>
      <vt:lpstr>Arreglos</vt:lpstr>
      <vt:lpstr>Arreglos</vt:lpstr>
      <vt:lpstr>Arreglos</vt:lpstr>
      <vt:lpstr>Arreglos</vt:lpstr>
      <vt:lpstr>Arreglos</vt:lpstr>
      <vt:lpstr>Arreglos</vt:lpstr>
      <vt:lpstr>Presentación de PowerPoint</vt:lpstr>
      <vt:lpstr>Presentación de PowerPoint</vt:lpstr>
      <vt:lpstr>Arreglos</vt:lpstr>
      <vt:lpstr>Arreglos</vt:lpstr>
      <vt:lpstr>Arreglos</vt:lpstr>
      <vt:lpstr>Presentación de PowerPoint</vt:lpstr>
      <vt:lpstr>Presentación de PowerPoint</vt:lpstr>
      <vt:lpstr>Presentación de PowerPoint</vt:lpstr>
      <vt:lpstr>Presentación de PowerPoint</vt:lpstr>
      <vt:lpstr>Arreglos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Lizethe Pérez Fuertes</cp:lastModifiedBy>
  <cp:revision>13</cp:revision>
  <dcterms:created xsi:type="dcterms:W3CDTF">2013-07-08T17:54:54Z</dcterms:created>
  <dcterms:modified xsi:type="dcterms:W3CDTF">2020-04-14T18:45:04Z</dcterms:modified>
</cp:coreProperties>
</file>