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83" r:id="rId2"/>
    <p:sldId id="259" r:id="rId3"/>
    <p:sldId id="260" r:id="rId4"/>
    <p:sldId id="266" r:id="rId5"/>
    <p:sldId id="284" r:id="rId6"/>
    <p:sldId id="268" r:id="rId7"/>
    <p:sldId id="286" r:id="rId8"/>
    <p:sldId id="261" r:id="rId9"/>
    <p:sldId id="263" r:id="rId10"/>
    <p:sldId id="305" r:id="rId11"/>
    <p:sldId id="304" r:id="rId12"/>
    <p:sldId id="306" r:id="rId13"/>
    <p:sldId id="308" r:id="rId14"/>
    <p:sldId id="309" r:id="rId15"/>
    <p:sldId id="297" r:id="rId16"/>
    <p:sldId id="310" r:id="rId17"/>
    <p:sldId id="312" r:id="rId18"/>
    <p:sldId id="273" r:id="rId19"/>
    <p:sldId id="298" r:id="rId20"/>
    <p:sldId id="274" r:id="rId21"/>
    <p:sldId id="301" r:id="rId22"/>
    <p:sldId id="313" r:id="rId23"/>
    <p:sldId id="302" r:id="rId24"/>
    <p:sldId id="282" r:id="rId2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5" autoAdjust="0"/>
    <p:restoredTop sz="93657" autoAdjust="0"/>
  </p:normalViewPr>
  <p:slideViewPr>
    <p:cSldViewPr>
      <p:cViewPr varScale="1">
        <p:scale>
          <a:sx n="71" d="100"/>
          <a:sy n="71" d="100"/>
        </p:scale>
        <p:origin x="1012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7E2AA-6A4C-4042-9554-ED2A913B287A}" type="datetimeFigureOut">
              <a:rPr lang="es-MX" smtClean="0"/>
              <a:t>09/10/2020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058A4-74A4-4E49-9DDB-7D0AF71A622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1887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38302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04304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023040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466383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471786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712145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087102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562814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521685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6058A4-74A4-4E49-9DDB-7D0AF71A622B}" type="slidenum">
              <a:rPr lang="es-MX" smtClean="0"/>
              <a:t>21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16868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0962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30991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4112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709950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958265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83865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27215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5800"/>
            <a:ext cx="4568825" cy="3427413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920" y="4346020"/>
            <a:ext cx="5028161" cy="411143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pPr defTabSz="899495">
              <a:spcBef>
                <a:spcPct val="0"/>
              </a:spcBef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38490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97943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22363" y="711200"/>
            <a:ext cx="4541837" cy="34067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093" y="4331945"/>
            <a:ext cx="4972050" cy="411925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574" tIns="45288" rIns="90574" bIns="45288"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57215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09/10/2020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890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09/10/2020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9051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09/10/2020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46695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2122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09/10/2020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59067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09/10/2020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97639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09/10/2020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68144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09/10/2020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0028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09/10/2020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37041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09/10/2020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6031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09/10/2020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56790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3B62E-9D6B-4C41-BFE5-D19C53A0513B}" type="datetimeFigureOut">
              <a:rPr lang="es-MX" smtClean="0"/>
              <a:t>09/10/2020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2549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E3B62E-9D6B-4C41-BFE5-D19C53A0513B}" type="datetimeFigureOut">
              <a:rPr lang="es-MX" smtClean="0"/>
              <a:t>09/10/2020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23904-E0C3-4D45-A85E-A4B4FAD1649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9138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7584" y="1988840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Archivos de texto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76FDE9F-BE31-4C18-94A8-6C66B7C80D3B}"/>
              </a:ext>
            </a:extLst>
          </p:cNvPr>
          <p:cNvSpPr txBox="1">
            <a:spLocks/>
          </p:cNvSpPr>
          <p:nvPr/>
        </p:nvSpPr>
        <p:spPr>
          <a:xfrm>
            <a:off x="1006630" y="404664"/>
            <a:ext cx="734258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MX" sz="3200">
                <a:solidFill>
                  <a:schemeClr val="bg2">
                    <a:lumMod val="50000"/>
                  </a:schemeClr>
                </a:solidFill>
              </a:rPr>
              <a:t>TC1028 </a:t>
            </a:r>
            <a:br>
              <a:rPr lang="es-MX" sz="320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  <a:endParaRPr lang="es-MX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3 Imagen">
            <a:extLst>
              <a:ext uri="{FF2B5EF4-FFF2-40B4-BE49-F238E27FC236}">
                <a16:creationId xmlns:a16="http://schemas.microsoft.com/office/drawing/2014/main" id="{0193F312-BEBC-4419-A5E4-85682C452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501008"/>
            <a:ext cx="2304256" cy="224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32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2543549C-3ED9-457D-9952-2A1F3A9AA5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360" y="4762344"/>
            <a:ext cx="2006080" cy="1974453"/>
          </a:xfrm>
          <a:prstGeom prst="rect">
            <a:avLst/>
          </a:prstGeom>
        </p:spPr>
      </p:pic>
      <p:sp>
        <p:nvSpPr>
          <p:cNvPr id="254979" name="Rectangle 3"/>
          <p:cNvSpPr>
            <a:spLocks noChangeArrowheads="1"/>
          </p:cNvSpPr>
          <p:nvPr/>
        </p:nvSpPr>
        <p:spPr bwMode="auto">
          <a:xfrm>
            <a:off x="611561" y="1527968"/>
            <a:ext cx="7696200" cy="959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Python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permite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escribir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en un archivo de texto de las siguientes formas: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800" y="12205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Escritura de archivos de texto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C1D7058-15E2-4A5A-9FD9-B57610214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1" y="2631922"/>
            <a:ext cx="8100639" cy="2846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Escribe un texto en un archivo:</a:t>
            </a:r>
            <a:endParaRPr lang="es-ES" sz="2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 eaLnBrk="0" hangingPunct="0">
              <a:lnSpc>
                <a:spcPct val="150000"/>
              </a:lnSpc>
            </a:pPr>
            <a:r>
              <a:rPr lang="es-ES" sz="2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file.</a:t>
            </a:r>
            <a:r>
              <a:rPr lang="es-ES" sz="2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es-ES" sz="22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("Agregar contenido al archivo")</a:t>
            </a:r>
            <a:endParaRPr lang="es-ES" sz="2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0" hangingPunct="0">
              <a:lnSpc>
                <a:spcPct val="150000"/>
              </a:lnSpc>
            </a:pPr>
            <a:endParaRPr lang="es-ES" sz="12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 eaLnBrk="0" hangingPunct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Escribe una serie de líneas leyéndolas desde una lista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s-ES" sz="2200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 eaLnBrk="0" hangingPunct="0">
              <a:lnSpc>
                <a:spcPct val="150000"/>
              </a:lnSpc>
            </a:pPr>
            <a:r>
              <a:rPr lang="es-ES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lineas</a:t>
            </a:r>
            <a:r>
              <a:rPr lang="es-ES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["Hola a todos\n", "Hasta luego\n") </a:t>
            </a:r>
          </a:p>
          <a:p>
            <a:pPr lvl="1" algn="just" eaLnBrk="0" hangingPunct="0">
              <a:lnSpc>
                <a:spcPct val="150000"/>
              </a:lnSpc>
            </a:pPr>
            <a:r>
              <a:rPr lang="es-ES" sz="2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file.</a:t>
            </a:r>
            <a:r>
              <a:rPr lang="es-ES" sz="2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writelines</a:t>
            </a:r>
            <a:r>
              <a:rPr lang="es-ES" sz="22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2200" b="1" dirty="0" err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lineas</a:t>
            </a:r>
            <a:r>
              <a:rPr lang="es-ES" sz="22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45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9" grpId="0" autoUpdateAnimBg="0"/>
      <p:bldP spid="1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800" y="154076"/>
            <a:ext cx="8280400" cy="1330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Leer un archivo completo</a:t>
            </a:r>
          </a:p>
          <a:p>
            <a:pPr algn="ctr" eaLnBrk="0" hangingPunct="0">
              <a:defRPr/>
            </a:pPr>
            <a:r>
              <a:rPr lang="es-ES" sz="4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4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C1D7058-15E2-4A5A-9FD9-B57610214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9628" y="1916832"/>
            <a:ext cx="7092775" cy="4456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4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=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open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("prueba.txt", "w+")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latin typeface="Arial" pitchFamily="34" charset="0"/>
                <a:cs typeface="Arial" pitchFamily="34" charset="0"/>
              </a:rPr>
              <a:t>lineas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 = ["Hola a todos\n", "Hasta luego\n"] 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writelines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</a:t>
            </a:r>
            <a:r>
              <a:rPr lang="es-ES" sz="2400" b="1" dirty="0" err="1">
                <a:latin typeface="Arial" pitchFamily="34" charset="0"/>
                <a:cs typeface="Arial" pitchFamily="34" charset="0"/>
              </a:rPr>
              <a:t>lineas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seek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(0)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>
                <a:latin typeface="Arial" pitchFamily="34" charset="0"/>
                <a:cs typeface="Arial" pitchFamily="34" charset="0"/>
              </a:rPr>
              <a:t>contenido = </a:t>
            </a: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latin typeface="Arial" pitchFamily="34" charset="0"/>
                <a:cs typeface="Arial" pitchFamily="34" charset="0"/>
              </a:rPr>
              <a:t>print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(contenido)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close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endParaRPr lang="es-E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55394FB-1AB4-425F-8FEA-EF71C853D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5" y="5071882"/>
            <a:ext cx="4145094" cy="122413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48656950-BCCE-4F0C-B32C-B75A5F57B631}"/>
              </a:ext>
            </a:extLst>
          </p:cNvPr>
          <p:cNvSpPr/>
          <p:nvPr/>
        </p:nvSpPr>
        <p:spPr>
          <a:xfrm>
            <a:off x="5084173" y="3628181"/>
            <a:ext cx="33762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Obtiene todo el contenido del archivo</a:t>
            </a:r>
            <a:endParaRPr lang="es-MX" dirty="0">
              <a:solidFill>
                <a:srgbClr val="0070C0"/>
              </a:solidFill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1B61D960-E280-477B-B43B-C57C7129AB09}"/>
              </a:ext>
            </a:extLst>
          </p:cNvPr>
          <p:cNvCxnSpPr>
            <a:cxnSpLocks/>
          </p:cNvCxnSpPr>
          <p:nvPr/>
        </p:nvCxnSpPr>
        <p:spPr>
          <a:xfrm>
            <a:off x="6732240" y="4274512"/>
            <a:ext cx="0" cy="72008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76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800" y="154076"/>
            <a:ext cx="8280400" cy="1330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Leer un </a:t>
            </a: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algn="ctr" eaLnBrk="0" hangingPunct="0">
              <a:defRPr/>
            </a:pPr>
            <a:r>
              <a:rPr lang="es-ES" sz="4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4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(1)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C1D7058-15E2-4A5A-9FD9-B57610214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5612" y="1844824"/>
            <a:ext cx="7092775" cy="3348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4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=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open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("prueba.txt", "w+")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write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("Hola")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seek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(0)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>
                <a:latin typeface="Arial" pitchFamily="34" charset="0"/>
                <a:cs typeface="Arial" pitchFamily="34" charset="0"/>
              </a:rPr>
              <a:t>contenido = </a:t>
            </a: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(1)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latin typeface="Arial" pitchFamily="34" charset="0"/>
                <a:cs typeface="Arial" pitchFamily="34" charset="0"/>
              </a:rPr>
              <a:t>print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(contenido)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close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  <a:endParaRPr lang="es-E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0A765B8-1A4B-41A4-8375-BF407AC9C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6" y="4797152"/>
            <a:ext cx="4237623" cy="86409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B39C443D-A182-4B7E-9329-ADA2EE0726F4}"/>
              </a:ext>
            </a:extLst>
          </p:cNvPr>
          <p:cNvSpPr/>
          <p:nvPr/>
        </p:nvSpPr>
        <p:spPr>
          <a:xfrm>
            <a:off x="4979734" y="3284984"/>
            <a:ext cx="33762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Obtiene el primer </a:t>
            </a:r>
            <a:r>
              <a:rPr lang="es-MX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caracter</a:t>
            </a:r>
            <a:r>
              <a:rPr lang="es-MX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del archivo</a:t>
            </a:r>
            <a:endParaRPr lang="es-MX" dirty="0">
              <a:solidFill>
                <a:srgbClr val="0070C0"/>
              </a:solidFill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75AF7F25-1997-4404-8BB0-FD0B0812F9E8}"/>
              </a:ext>
            </a:extLst>
          </p:cNvPr>
          <p:cNvCxnSpPr>
            <a:cxnSpLocks/>
          </p:cNvCxnSpPr>
          <p:nvPr/>
        </p:nvCxnSpPr>
        <p:spPr>
          <a:xfrm>
            <a:off x="6627801" y="3931315"/>
            <a:ext cx="0" cy="72008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64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800" y="154076"/>
            <a:ext cx="8280400" cy="1330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Leer línea por línea del archivo</a:t>
            </a:r>
          </a:p>
          <a:p>
            <a:pPr algn="ctr" eaLnBrk="0" hangingPunct="0">
              <a:defRPr/>
            </a:pPr>
            <a:r>
              <a:rPr lang="es-ES" sz="4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readline</a:t>
            </a:r>
            <a:r>
              <a:rPr lang="es-ES" sz="4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C1D7058-15E2-4A5A-9FD9-B57610214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1723852"/>
            <a:ext cx="7092775" cy="4190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0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=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open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("prueba.txt", "w+")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 err="1">
                <a:latin typeface="Arial" pitchFamily="34" charset="0"/>
                <a:cs typeface="Arial" pitchFamily="34" charset="0"/>
              </a:rPr>
              <a:t>lineas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 = ["Hola a todos\n", "Hasta luego\n"] 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writelines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(</a:t>
            </a:r>
            <a:r>
              <a:rPr lang="es-ES" sz="2000" b="1" dirty="0" err="1">
                <a:latin typeface="Arial" pitchFamily="34" charset="0"/>
                <a:cs typeface="Arial" pitchFamily="34" charset="0"/>
              </a:rPr>
              <a:t>lineas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seek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(0)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>
                <a:latin typeface="Arial" pitchFamily="34" charset="0"/>
                <a:cs typeface="Arial" pitchFamily="34" charset="0"/>
              </a:rPr>
              <a:t>linea1 = </a:t>
            </a: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readline</a:t>
            </a:r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>
                <a:latin typeface="Arial" pitchFamily="34" charset="0"/>
                <a:cs typeface="Arial" pitchFamily="34" charset="0"/>
              </a:rPr>
              <a:t>linea2 = </a:t>
            </a: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readline</a:t>
            </a:r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 err="1">
                <a:latin typeface="Arial" pitchFamily="34" charset="0"/>
                <a:cs typeface="Arial" pitchFamily="34" charset="0"/>
              </a:rPr>
              <a:t>print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(linea1)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 err="1">
                <a:latin typeface="Arial" pitchFamily="34" charset="0"/>
                <a:cs typeface="Arial" pitchFamily="34" charset="0"/>
              </a:rPr>
              <a:t>print</a:t>
            </a:r>
            <a:r>
              <a:rPr lang="es-ES" sz="2000" b="1" dirty="0">
                <a:latin typeface="Arial" pitchFamily="34" charset="0"/>
                <a:cs typeface="Arial" pitchFamily="34" charset="0"/>
              </a:rPr>
              <a:t>(linea2)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close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  <a:endParaRPr lang="es-E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7466B22-6C88-4E04-8880-085A37C7F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4581128"/>
            <a:ext cx="3420249" cy="133070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CC81F9B5-BAA0-439A-8527-5BD86E5B9576}"/>
              </a:ext>
            </a:extLst>
          </p:cNvPr>
          <p:cNvSpPr/>
          <p:nvPr/>
        </p:nvSpPr>
        <p:spPr>
          <a:xfrm>
            <a:off x="5084173" y="3140968"/>
            <a:ext cx="33762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Obtiene cada renglón del archivo</a:t>
            </a:r>
            <a:endParaRPr lang="es-MX" dirty="0">
              <a:solidFill>
                <a:srgbClr val="0070C0"/>
              </a:solidFill>
            </a:endParaRPr>
          </a:p>
        </p:txBody>
      </p: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AE3E81D4-2B9D-4C61-80F3-4D4C9C334101}"/>
              </a:ext>
            </a:extLst>
          </p:cNvPr>
          <p:cNvCxnSpPr>
            <a:cxnSpLocks/>
          </p:cNvCxnSpPr>
          <p:nvPr/>
        </p:nvCxnSpPr>
        <p:spPr>
          <a:xfrm>
            <a:off x="6732240" y="3787299"/>
            <a:ext cx="0" cy="72008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88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800" y="154076"/>
            <a:ext cx="8280400" cy="1330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Leer todas las líneas del archivo</a:t>
            </a:r>
          </a:p>
          <a:p>
            <a:pPr algn="ctr" eaLnBrk="0" hangingPunct="0">
              <a:defRPr/>
            </a:pPr>
            <a:r>
              <a:rPr lang="es-ES" sz="4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readlines</a:t>
            </a:r>
            <a:r>
              <a:rPr lang="es-ES" sz="4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DC1D7058-15E2-4A5A-9FD9-B57610214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1916832"/>
            <a:ext cx="7092775" cy="3902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4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=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open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("prueba.txt", "w+")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latin typeface="Arial" pitchFamily="34" charset="0"/>
                <a:cs typeface="Arial" pitchFamily="34" charset="0"/>
              </a:rPr>
              <a:t>lineas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 = ["Hola a todos\n", "Hasta luego\n"] 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writelines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</a:t>
            </a:r>
            <a:r>
              <a:rPr lang="es-ES" sz="2400" b="1" dirty="0" err="1">
                <a:latin typeface="Arial" pitchFamily="34" charset="0"/>
                <a:cs typeface="Arial" pitchFamily="34" charset="0"/>
              </a:rPr>
              <a:t>lineas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seek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(0)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>
                <a:latin typeface="Arial" pitchFamily="34" charset="0"/>
                <a:cs typeface="Arial" pitchFamily="34" charset="0"/>
              </a:rPr>
              <a:t>lista = </a:t>
            </a: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readlines</a:t>
            </a:r>
            <a:r>
              <a:rPr lang="es-E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latin typeface="Arial" pitchFamily="34" charset="0"/>
                <a:cs typeface="Arial" pitchFamily="34" charset="0"/>
              </a:rPr>
              <a:t>print</a:t>
            </a:r>
            <a:r>
              <a:rPr lang="es-ES" sz="2400" b="1" dirty="0">
                <a:latin typeface="Arial" pitchFamily="34" charset="0"/>
                <a:cs typeface="Arial" pitchFamily="34" charset="0"/>
              </a:rPr>
              <a:t>(lista)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4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close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  <a:endParaRPr lang="es-E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871B43B-4646-49C0-9CDD-86AF95084217}"/>
              </a:ext>
            </a:extLst>
          </p:cNvPr>
          <p:cNvSpPr/>
          <p:nvPr/>
        </p:nvSpPr>
        <p:spPr>
          <a:xfrm>
            <a:off x="5084173" y="3628181"/>
            <a:ext cx="33762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Obtiene una lista con todas las líneas o renglones del archivo</a:t>
            </a:r>
            <a:endParaRPr lang="es-MX" dirty="0">
              <a:solidFill>
                <a:srgbClr val="0070C0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2C30C24-BF4D-4277-A91B-D03117AE5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1474" y="5229200"/>
            <a:ext cx="4514850" cy="7334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5A70E47B-7B45-4338-BD15-F26D66CB0B4E}"/>
              </a:ext>
            </a:extLst>
          </p:cNvPr>
          <p:cNvCxnSpPr>
            <a:cxnSpLocks/>
          </p:cNvCxnSpPr>
          <p:nvPr/>
        </p:nvCxnSpPr>
        <p:spPr>
          <a:xfrm>
            <a:off x="6732240" y="4274512"/>
            <a:ext cx="0" cy="72008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227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6" name="Text Box 4"/>
          <p:cNvSpPr txBox="1">
            <a:spLocks noChangeArrowheads="1"/>
          </p:cNvSpPr>
          <p:nvPr/>
        </p:nvSpPr>
        <p:spPr bwMode="auto">
          <a:xfrm>
            <a:off x="755576" y="1412776"/>
            <a:ext cx="7704856" cy="2060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Escribir el algoritmo y la función </a:t>
            </a:r>
            <a:r>
              <a:rPr lang="es-ES_tradnl" sz="2200" b="1" dirty="0" err="1">
                <a:solidFill>
                  <a:srgbClr val="FF0000"/>
                </a:solidFill>
              </a:rPr>
              <a:t>leer_caracteres</a:t>
            </a:r>
            <a:r>
              <a:rPr lang="es-ES_tradnl" sz="2200" b="1" dirty="0">
                <a:solidFill>
                  <a:srgbClr val="FF0000"/>
                </a:solidFill>
              </a:rPr>
              <a:t>(nombre)</a:t>
            </a:r>
            <a:r>
              <a:rPr lang="es-ES_tradnl" sz="2200" dirty="0">
                <a:solidFill>
                  <a:srgbClr val="FF0000"/>
                </a:solidFill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que recibe el nombre del archivo de texto. La función deberá leer carácter por carácter del archivo de texto y mostrar su contenido en pantalla.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5800" y="-40583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92BC7B9-6FEB-4E25-A00D-7462D1218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685548"/>
            <a:ext cx="3816424" cy="269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596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9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6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1259632" y="1268760"/>
            <a:ext cx="6408712" cy="452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ts val="3500"/>
              </a:lnSpc>
            </a:pP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funcion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leer_caracteres</a:t>
            </a:r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(nombre)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Abrir el archivo de texto en modo de lectura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continua = Verdadero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mientras continua sea verdadero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Leer un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del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Si el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no es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letra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(es fin de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 	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continua = Falso 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(Salir del ciclo) 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SiNo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	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Escribir(letra)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en pantalla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Cerrar el archivo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31800" y="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Algoritmo: Leer </a:t>
            </a:r>
            <a:r>
              <a:rPr lang="es-ES_tradnl" sz="40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</a:t>
            </a: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por </a:t>
            </a:r>
            <a:r>
              <a:rPr lang="es-ES_tradnl" sz="40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</a:t>
            </a:r>
            <a:endParaRPr lang="es-ES_tradnl" sz="40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7" name="1 Imagen">
            <a:extLst>
              <a:ext uri="{FF2B5EF4-FFF2-40B4-BE49-F238E27FC236}">
                <a16:creationId xmlns:a16="http://schemas.microsoft.com/office/drawing/2014/main" id="{EF2103F2-704D-4115-9B2A-D5CDB53A57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4653136"/>
            <a:ext cx="1939751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650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287784" y="1196752"/>
            <a:ext cx="8640960" cy="501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leer_caracteres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(nombre):</a:t>
            </a:r>
          </a:p>
          <a:p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sz="2000" b="1" dirty="0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open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(nombre, "r")</a:t>
            </a:r>
          </a:p>
          <a:p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	continua = True</a:t>
            </a:r>
          </a:p>
          <a:p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	</a:t>
            </a:r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continua:</a:t>
            </a:r>
          </a:p>
          <a:p>
            <a:r>
              <a:rPr lang="es-ES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		</a:t>
            </a:r>
            <a:r>
              <a:rPr lang="es-ES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letra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(1)   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# Lee un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del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endParaRPr lang="es-ES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		</a:t>
            </a:r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not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letra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    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# Si no es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letra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(Si es fin de </a:t>
            </a:r>
            <a:r>
              <a:rPr lang="en-US" sz="2000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r>
              <a:rPr 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    		continua = False    </a:t>
            </a:r>
            <a:r>
              <a:rPr lang="es-E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# Salir del ciclo</a:t>
            </a:r>
          </a:p>
          <a:p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		</a:t>
            </a:r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  		</a:t>
            </a:r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letra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end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='') </a:t>
            </a:r>
            <a:r>
              <a:rPr lang="es-E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# Imprime la letra en pantalla</a:t>
            </a:r>
            <a:endParaRPr lang="es-ES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	</a:t>
            </a:r>
            <a:r>
              <a:rPr lang="es-ES" sz="2000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close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endParaRPr lang="es-ES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():</a:t>
            </a:r>
          </a:p>
          <a:p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	nombre = </a:t>
            </a:r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str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(input("Introduce el nombre del archivo: "))</a:t>
            </a:r>
          </a:p>
          <a:p>
            <a:r>
              <a:rPr lang="es-ES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    	</a:t>
            </a:r>
            <a:r>
              <a:rPr lang="es-ES" sz="20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leer_caracteres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(nombre)</a:t>
            </a:r>
          </a:p>
          <a:p>
            <a:endParaRPr lang="es-ES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8064" y="50428"/>
            <a:ext cx="8280400" cy="9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Función: Leer </a:t>
            </a: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</a:t>
            </a: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por </a:t>
            </a: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7" name="1 Imagen">
            <a:extLst>
              <a:ext uri="{FF2B5EF4-FFF2-40B4-BE49-F238E27FC236}">
                <a16:creationId xmlns:a16="http://schemas.microsoft.com/office/drawing/2014/main" id="{97887190-547B-4F12-BBEE-31A5731A7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5517232"/>
            <a:ext cx="1062247" cy="98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07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1136712" y="1340768"/>
            <a:ext cx="7086600" cy="2239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Escribir el algoritmo y la función </a:t>
            </a:r>
            <a:r>
              <a:rPr lang="es-ES_tradnl" sz="2400" b="1" dirty="0">
                <a:solidFill>
                  <a:srgbClr val="FF0000"/>
                </a:solidFill>
              </a:rPr>
              <a:t>escribe_5_frases</a:t>
            </a:r>
            <a:r>
              <a:rPr lang="es-ES_tradnl" sz="2400" dirty="0">
                <a:solidFill>
                  <a:srgbClr val="FF0000"/>
                </a:solidFill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que recibe el nombre del archivo de texto y 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escribe cinco frases dadas por el usuario dentro de un archivo de texto.</a:t>
            </a:r>
            <a:endParaRPr lang="es-ES_tradnl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5800" y="35886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1423BB4-B9BD-4980-B868-87AE2DD43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789040"/>
            <a:ext cx="3816424" cy="269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64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2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1331640" y="1700808"/>
            <a:ext cx="6822367" cy="31810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ts val="3500"/>
              </a:lnSpc>
            </a:pP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escribe_5_frases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(nombre):</a:t>
            </a:r>
          </a:p>
          <a:p>
            <a:pPr>
              <a:lnSpc>
                <a:spcPts val="35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Abrir el archivo de texto en modo de escritura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i in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(5):</a:t>
            </a: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 Pedir una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frase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Escribir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la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frase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en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el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de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texto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cerrar(archivo)</a:t>
            </a:r>
          </a:p>
          <a:p>
            <a:pPr>
              <a:lnSpc>
                <a:spcPts val="3500"/>
              </a:lnSpc>
            </a:pP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50428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Algoritmo: Escribir cinco frases</a:t>
            </a:r>
          </a:p>
        </p:txBody>
      </p:sp>
      <p:pic>
        <p:nvPicPr>
          <p:cNvPr id="7" name="1 Imagen">
            <a:extLst>
              <a:ext uri="{FF2B5EF4-FFF2-40B4-BE49-F238E27FC236}">
                <a16:creationId xmlns:a16="http://schemas.microsoft.com/office/drawing/2014/main" id="{97887190-547B-4F12-BBEE-31A5731A70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4663577"/>
            <a:ext cx="1781807" cy="165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678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912440" y="1412776"/>
            <a:ext cx="7620000" cy="2216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 </a:t>
            </a:r>
            <a:r>
              <a:rPr lang="es-ES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archivo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es una colección de información  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almacenamos en </a:t>
            </a:r>
            <a:r>
              <a:rPr lang="es-ES" sz="23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memoria secundaria 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(Disco duro, CD, USB Flash Memory, etc.), para poder manipularla en cualquier momento.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23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46788" name="Rectangle 4"/>
          <p:cNvSpPr>
            <a:spLocks noChangeArrowheads="1"/>
          </p:cNvSpPr>
          <p:nvPr/>
        </p:nvSpPr>
        <p:spPr bwMode="auto">
          <a:xfrm>
            <a:off x="899592" y="3830555"/>
            <a:ext cx="5638800" cy="10976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  <a:spcBef>
                <a:spcPct val="50000"/>
              </a:spcBef>
            </a:pP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</a:t>
            </a:r>
            <a:r>
              <a:rPr lang="es-ES" sz="23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Python</a:t>
            </a:r>
            <a:r>
              <a:rPr lang="es-ES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vamos a trabajar con archivos de texto.</a:t>
            </a:r>
            <a:endParaRPr lang="es-ES" sz="23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605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Archivos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406901"/>
            <a:ext cx="190500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810" y="4984618"/>
            <a:ext cx="2124191" cy="1161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904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67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6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7" grpId="0" autoUpdateAnimBg="0"/>
      <p:bldP spid="246788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395536" y="215800"/>
            <a:ext cx="8280400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Función: Escribir cinco frases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932FD1F-2BBD-43B8-B49C-12BC27B9A27E}"/>
              </a:ext>
            </a:extLst>
          </p:cNvPr>
          <p:cNvSpPr/>
          <p:nvPr/>
        </p:nvSpPr>
        <p:spPr>
          <a:xfrm>
            <a:off x="395536" y="1289143"/>
            <a:ext cx="8640441" cy="4603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def </a:t>
            </a:r>
            <a:r>
              <a:rPr lang="en-US" sz="2200" b="1" dirty="0">
                <a:solidFill>
                  <a:srgbClr val="FF0000"/>
                </a:solidFill>
                <a:latin typeface="Arial" panose="020B0604020202020204" pitchFamily="34" charset="0"/>
                <a:cs typeface="Arial" pitchFamily="34" charset="0"/>
              </a:rPr>
              <a:t>escribe_5_frases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(</a:t>
            </a:r>
            <a:r>
              <a:rPr lang="en-US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nombre</a:t>
            </a:r>
            <a:r>
              <a:rPr lang="en-US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):</a:t>
            </a:r>
          </a:p>
          <a:p>
            <a:pPr algn="just"/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MX" sz="2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es-MX" sz="2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s-MX" sz="2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MX" sz="22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nombre,"w</a:t>
            </a:r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+")</a:t>
            </a:r>
          </a:p>
          <a:p>
            <a:pPr algn="just"/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MX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s-MX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 in </a:t>
            </a:r>
            <a:r>
              <a:rPr lang="es-MX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range</a:t>
            </a:r>
            <a:r>
              <a:rPr lang="es-MX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(5):</a:t>
            </a:r>
          </a:p>
          <a:p>
            <a:pPr algn="just"/>
            <a:r>
              <a:rPr lang="es-MX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		frase = </a:t>
            </a:r>
            <a:r>
              <a:rPr lang="es-MX" sz="22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s-MX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(input("Introduce una frase: "))</a:t>
            </a:r>
          </a:p>
          <a:p>
            <a:pPr algn="just"/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		</a:t>
            </a:r>
            <a:r>
              <a:rPr lang="es-MX" sz="22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file.</a:t>
            </a:r>
            <a:r>
              <a:rPr lang="es-MX" sz="22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(frase)</a:t>
            </a:r>
          </a:p>
          <a:p>
            <a:pPr algn="just"/>
            <a:r>
              <a:rPr lang="es-MX" sz="22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  <a:r>
              <a:rPr lang="es-MX" sz="22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file.</a:t>
            </a:r>
            <a:r>
              <a:rPr lang="es-MX" sz="22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("\n") </a:t>
            </a:r>
          </a:p>
          <a:p>
            <a:pPr algn="just"/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MX" sz="2200" b="1" dirty="0" err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file.</a:t>
            </a:r>
            <a:r>
              <a:rPr lang="es-MX" sz="22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  <a:r>
              <a:rPr lang="es-MX" sz="22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just"/>
            <a:endParaRPr lang="es-MX" sz="2200" b="1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sz="2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():</a:t>
            </a:r>
          </a:p>
          <a:p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nombre = </a:t>
            </a:r>
            <a:r>
              <a:rPr lang="es-ES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str</a:t>
            </a: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(input("Introduce el nombre del archivo: "))</a:t>
            </a:r>
          </a:p>
          <a:p>
            <a:r>
              <a:rPr lang="es-ES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escribe_5_frases</a:t>
            </a: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(nombre)</a:t>
            </a:r>
          </a:p>
          <a:p>
            <a:endParaRPr lang="es-ES" sz="22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</p:txBody>
      </p:sp>
      <p:pic>
        <p:nvPicPr>
          <p:cNvPr id="15" name="1 Imagen">
            <a:extLst>
              <a:ext uri="{FF2B5EF4-FFF2-40B4-BE49-F238E27FC236}">
                <a16:creationId xmlns:a16="http://schemas.microsoft.com/office/drawing/2014/main" id="{69E99C95-6AED-4320-8A24-F4EA46065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859" y="5229200"/>
            <a:ext cx="1430445" cy="1327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420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8" name="Text Box 4"/>
          <p:cNvSpPr txBox="1">
            <a:spLocks noChangeArrowheads="1"/>
          </p:cNvSpPr>
          <p:nvPr/>
        </p:nvSpPr>
        <p:spPr bwMode="auto">
          <a:xfrm>
            <a:off x="467544" y="1203098"/>
            <a:ext cx="7616434" cy="2199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800" dirty="0"/>
              <a:t>     </a:t>
            </a:r>
            <a:r>
              <a:rPr lang="es-ES_tradnl" sz="2200" dirty="0"/>
              <a:t>Escribir el algoritmo y la función </a:t>
            </a:r>
            <a:r>
              <a:rPr lang="es-ES_tradnl" sz="2200" b="1" dirty="0" err="1">
                <a:solidFill>
                  <a:srgbClr val="FF0000"/>
                </a:solidFill>
              </a:rPr>
              <a:t>cuenta_caracteres</a:t>
            </a:r>
            <a:r>
              <a:rPr lang="es-ES_tradnl" sz="2200" dirty="0"/>
              <a:t> que recibe el nombre del archivo de texto. La función deberá regresar el número de caracteres que tiene el archivo de texto.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71600" y="188640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788" y="3645024"/>
            <a:ext cx="3816424" cy="269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109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08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431799" y="260648"/>
            <a:ext cx="8280400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Función: Cuenta caracteres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932FD1F-2BBD-43B8-B49C-12BC27B9A27E}"/>
              </a:ext>
            </a:extLst>
          </p:cNvPr>
          <p:cNvSpPr/>
          <p:nvPr/>
        </p:nvSpPr>
        <p:spPr>
          <a:xfrm>
            <a:off x="1456081" y="1484784"/>
            <a:ext cx="6231837" cy="440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función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latin typeface="Arial" panose="020B0604020202020204" pitchFamily="34" charset="0"/>
                <a:cs typeface="Arial" pitchFamily="34" charset="0"/>
              </a:rPr>
              <a:t>cuenta_caracteres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(</a:t>
            </a:r>
            <a:r>
              <a:rPr lang="en-US" sz="20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nombre</a:t>
            </a:r>
            <a:r>
              <a:rPr lang="en-US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)</a:t>
            </a:r>
          </a:p>
          <a:p>
            <a:pPr algn="just">
              <a:lnSpc>
                <a:spcPts val="2600"/>
              </a:lnSpc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Abrir el archivo de texto en modo de lectura</a:t>
            </a:r>
          </a:p>
          <a:p>
            <a:pPr algn="just">
              <a:lnSpc>
                <a:spcPts val="2600"/>
              </a:lnSpc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</a:p>
          <a:p>
            <a:pPr algn="just">
              <a:lnSpc>
                <a:spcPts val="2600"/>
              </a:lnSpc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continua = Verdadero</a:t>
            </a:r>
          </a:p>
          <a:p>
            <a:pPr>
              <a:lnSpc>
                <a:spcPts val="26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mientras continua sea verdadero</a:t>
            </a:r>
          </a:p>
          <a:p>
            <a:pPr>
              <a:lnSpc>
                <a:spcPts val="26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	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Leer un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del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2600"/>
              </a:lnSpc>
            </a:pP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Si no es </a:t>
            </a:r>
            <a:r>
              <a:rPr 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letra</a:t>
            </a: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(es fin de 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26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       	       continua = Falso (salir del ciclo)</a:t>
            </a:r>
          </a:p>
          <a:p>
            <a:pPr>
              <a:lnSpc>
                <a:spcPts val="26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SiNo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26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      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+ 1</a:t>
            </a:r>
          </a:p>
          <a:p>
            <a:pPr>
              <a:lnSpc>
                <a:spcPts val="26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cerrar(archivo)</a:t>
            </a:r>
          </a:p>
          <a:p>
            <a:pPr>
              <a:lnSpc>
                <a:spcPts val="26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    regresar 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2600"/>
              </a:lnSpc>
            </a:pPr>
            <a:endParaRPr lang="es-ES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5" name="1 Imagen">
            <a:extLst>
              <a:ext uri="{FF2B5EF4-FFF2-40B4-BE49-F238E27FC236}">
                <a16:creationId xmlns:a16="http://schemas.microsoft.com/office/drawing/2014/main" id="{69E99C95-6AED-4320-8A24-F4EA46065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220" y="4725144"/>
            <a:ext cx="1800200" cy="167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056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539552" y="44624"/>
            <a:ext cx="8280400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Función: Cuenta caracteres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C932FD1F-2BBD-43B8-B49C-12BC27B9A27E}"/>
              </a:ext>
            </a:extLst>
          </p:cNvPr>
          <p:cNvSpPr/>
          <p:nvPr/>
        </p:nvSpPr>
        <p:spPr>
          <a:xfrm>
            <a:off x="755056" y="1124744"/>
            <a:ext cx="792088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def </a:t>
            </a:r>
            <a:r>
              <a:rPr lang="en-US" b="1" dirty="0" err="1">
                <a:solidFill>
                  <a:srgbClr val="FF0000"/>
                </a:solidFill>
                <a:latin typeface="Arial" panose="020B0604020202020204" pitchFamily="34" charset="0"/>
                <a:cs typeface="Arial" pitchFamily="34" charset="0"/>
              </a:rPr>
              <a:t>cuenta_caracteres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(</a:t>
            </a:r>
            <a:r>
              <a:rPr lang="en-U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nombre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itchFamily="34" charset="0"/>
              </a:rPr>
              <a:t>):</a:t>
            </a:r>
          </a:p>
          <a:p>
            <a:pPr algn="just"/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MX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 </a:t>
            </a:r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MX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nombre,"r</a:t>
            </a:r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")</a:t>
            </a:r>
          </a:p>
          <a:p>
            <a:pPr algn="just"/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s-MX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</a:t>
            </a:r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</a:t>
            </a:r>
          </a:p>
          <a:p>
            <a:pPr algn="just"/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continua = True</a:t>
            </a:r>
          </a:p>
          <a:p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continua:</a:t>
            </a:r>
          </a:p>
          <a:p>
            <a:r>
              <a:rPr lang="es-ES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       		</a:t>
            </a:r>
            <a:r>
              <a:rPr lang="es-E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letra </a:t>
            </a:r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</a:t>
            </a:r>
            <a:r>
              <a:rPr lang="es-ES" b="1" dirty="0" err="1">
                <a:solidFill>
                  <a:schemeClr val="accent3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(1)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# Lee un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del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not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letra</a:t>
            </a:r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# Si no es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letra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(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si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es fin de </a:t>
            </a:r>
            <a:r>
              <a:rPr lang="en-U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archivo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			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continua = False</a:t>
            </a:r>
          </a:p>
          <a:p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+ 1</a:t>
            </a:r>
          </a:p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file.close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cont</a:t>
            </a:r>
            <a:endParaRPr lang="es-ES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s-ES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s-ES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():</a:t>
            </a:r>
          </a:p>
          <a:p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nombre =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str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(input("Introduce el nombre del archivo: "))</a:t>
            </a:r>
          </a:p>
          <a:p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res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s-ES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cuenta_caracteres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(nombre)</a:t>
            </a:r>
          </a:p>
          <a:p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"El archivo tiene %i caracteres" %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endParaRPr lang="es-MX" dirty="0">
              <a:solidFill>
                <a:schemeClr val="tx1">
                  <a:lumMod val="95000"/>
                  <a:lumOff val="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MX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  <a:r>
              <a:rPr lang="es-MX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s-ES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7732A64E-0EC7-49E5-9A00-CC36069B04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5288" y="963283"/>
            <a:ext cx="1583656" cy="146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277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8834" name="Group 2"/>
          <p:cNvGrpSpPr>
            <a:grpSpLocks/>
          </p:cNvGrpSpPr>
          <p:nvPr/>
        </p:nvGrpSpPr>
        <p:grpSpPr bwMode="auto">
          <a:xfrm>
            <a:off x="798513" y="1570038"/>
            <a:ext cx="5976937" cy="704850"/>
            <a:chOff x="747" y="1099"/>
            <a:chExt cx="3765" cy="444"/>
          </a:xfrm>
        </p:grpSpPr>
        <p:pic>
          <p:nvPicPr>
            <p:cNvPr id="5131" name="Picture 3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" y="1099"/>
              <a:ext cx="388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32" name="Rectangle 4"/>
            <p:cNvSpPr>
              <a:spLocks noChangeArrowheads="1"/>
            </p:cNvSpPr>
            <p:nvPr/>
          </p:nvSpPr>
          <p:spPr bwMode="auto">
            <a:xfrm>
              <a:off x="1440" y="1161"/>
              <a:ext cx="30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28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Abrir el archivo</a:t>
              </a:r>
            </a:p>
          </p:txBody>
        </p:sp>
      </p:grpSp>
      <p:grpSp>
        <p:nvGrpSpPr>
          <p:cNvPr id="248837" name="Group 5"/>
          <p:cNvGrpSpPr>
            <a:grpSpLocks/>
          </p:cNvGrpSpPr>
          <p:nvPr/>
        </p:nvGrpSpPr>
        <p:grpSpPr bwMode="auto">
          <a:xfrm>
            <a:off x="855663" y="2725588"/>
            <a:ext cx="7443787" cy="2287588"/>
            <a:chOff x="783" y="1908"/>
            <a:chExt cx="4689" cy="1441"/>
          </a:xfrm>
        </p:grpSpPr>
        <p:pic>
          <p:nvPicPr>
            <p:cNvPr id="5128" name="Picture 6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" y="1908"/>
              <a:ext cx="400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29" name="Rectangle 7"/>
            <p:cNvSpPr>
              <a:spLocks noChangeArrowheads="1"/>
            </p:cNvSpPr>
            <p:nvPr/>
          </p:nvSpPr>
          <p:spPr bwMode="auto">
            <a:xfrm>
              <a:off x="1488" y="1937"/>
              <a:ext cx="398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28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Procesar el archivo:</a:t>
              </a:r>
            </a:p>
          </p:txBody>
        </p:sp>
        <p:sp>
          <p:nvSpPr>
            <p:cNvPr id="5130" name="Rectangle 8"/>
            <p:cNvSpPr>
              <a:spLocks noChangeArrowheads="1"/>
            </p:cNvSpPr>
            <p:nvPr/>
          </p:nvSpPr>
          <p:spPr bwMode="auto">
            <a:xfrm>
              <a:off x="1536" y="2321"/>
              <a:ext cx="1680" cy="10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marL="457200" indent="-457200" eaLnBrk="0" hangingPunct="0">
                <a:lnSpc>
                  <a:spcPts val="4000"/>
                </a:lnSpc>
                <a:buFont typeface="Arial" pitchFamily="34" charset="0"/>
                <a:buChar char="•"/>
              </a:pPr>
              <a:r>
                <a:rPr lang="es-ES" sz="24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Escribir</a:t>
              </a:r>
            </a:p>
            <a:p>
              <a:pPr marL="342900" indent="-342900" eaLnBrk="0" hangingPunct="0">
                <a:lnSpc>
                  <a:spcPts val="4000"/>
                </a:lnSpc>
                <a:buFont typeface="Arial" pitchFamily="34" charset="0"/>
                <a:buChar char="•"/>
              </a:pPr>
              <a:r>
                <a:rPr lang="es-ES" sz="24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  Leer</a:t>
              </a:r>
            </a:p>
            <a:p>
              <a:pPr marL="342900" indent="-342900" eaLnBrk="0" hangingPunct="0">
                <a:lnSpc>
                  <a:spcPts val="4000"/>
                </a:lnSpc>
                <a:buFont typeface="Arial" pitchFamily="34" charset="0"/>
                <a:buChar char="•"/>
              </a:pPr>
              <a:r>
                <a:rPr lang="es-ES" sz="24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  Modificar</a:t>
              </a:r>
            </a:p>
          </p:txBody>
        </p:sp>
      </p:grpSp>
      <p:grpSp>
        <p:nvGrpSpPr>
          <p:cNvPr id="248841" name="Group 9"/>
          <p:cNvGrpSpPr>
            <a:grpSpLocks/>
          </p:cNvGrpSpPr>
          <p:nvPr/>
        </p:nvGrpSpPr>
        <p:grpSpPr bwMode="auto">
          <a:xfrm>
            <a:off x="855663" y="5316438"/>
            <a:ext cx="5999162" cy="704850"/>
            <a:chOff x="781" y="3187"/>
            <a:chExt cx="3779" cy="444"/>
          </a:xfrm>
        </p:grpSpPr>
        <p:pic>
          <p:nvPicPr>
            <p:cNvPr id="5126" name="Picture 10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1" y="3187"/>
              <a:ext cx="386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127" name="Rectangle 11"/>
            <p:cNvSpPr>
              <a:spLocks noChangeArrowheads="1"/>
            </p:cNvSpPr>
            <p:nvPr/>
          </p:nvSpPr>
          <p:spPr bwMode="auto">
            <a:xfrm>
              <a:off x="1488" y="3240"/>
              <a:ext cx="30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s-ES" sz="2800" b="1" dirty="0">
                  <a:solidFill>
                    <a:schemeClr val="bg2">
                      <a:lumMod val="25000"/>
                    </a:schemeClr>
                  </a:solidFill>
                  <a:latin typeface="Arial" pitchFamily="34" charset="0"/>
                  <a:cs typeface="Arial" pitchFamily="34" charset="0"/>
                </a:rPr>
                <a:t>Cerrar el archivo</a:t>
              </a:r>
            </a:p>
          </p:txBody>
        </p:sp>
      </p:grp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539552" y="116632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Pasos para manipular un Archivo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148" y="4635696"/>
            <a:ext cx="2529039" cy="1529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273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8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8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48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3" name="Rectangle 3"/>
          <p:cNvSpPr>
            <a:spLocks noChangeArrowheads="1"/>
          </p:cNvSpPr>
          <p:nvPr/>
        </p:nvSpPr>
        <p:spPr bwMode="auto">
          <a:xfrm>
            <a:off x="1070741" y="1725254"/>
            <a:ext cx="5791200" cy="1324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s-ES" sz="3200" b="1" dirty="0">
                <a:solidFill>
                  <a:schemeClr val="accent6">
                    <a:lumMod val="75000"/>
                  </a:schemeClr>
                </a:solidFill>
              </a:rPr>
              <a:t>nombre</a:t>
            </a:r>
            <a:r>
              <a:rPr lang="es-ES" sz="3200" b="1" dirty="0"/>
              <a:t> = "nombre_archivo.txt"</a:t>
            </a:r>
          </a:p>
          <a:p>
            <a:pPr eaLnBrk="0" hangingPunct="0">
              <a:spcBef>
                <a:spcPct val="50000"/>
              </a:spcBef>
            </a:pPr>
            <a:r>
              <a:rPr lang="es-ES" sz="3200" b="1" dirty="0">
                <a:solidFill>
                  <a:srgbClr val="0070C0"/>
                </a:solidFill>
              </a:rPr>
              <a:t>file</a:t>
            </a:r>
            <a:r>
              <a:rPr lang="es-ES" sz="3200" b="1" dirty="0">
                <a:solidFill>
                  <a:srgbClr val="000099"/>
                </a:solidFill>
              </a:rPr>
              <a:t> </a:t>
            </a:r>
            <a:r>
              <a:rPr lang="es-ES" sz="3200" b="1" dirty="0"/>
              <a:t>= open (</a:t>
            </a:r>
            <a:r>
              <a:rPr lang="es-ES" sz="3200" b="1" dirty="0">
                <a:solidFill>
                  <a:schemeClr val="accent6">
                    <a:lumMod val="75000"/>
                  </a:schemeClr>
                </a:solidFill>
              </a:rPr>
              <a:t>nombre</a:t>
            </a:r>
            <a:r>
              <a:rPr lang="es-ES" sz="3200" b="1" dirty="0"/>
              <a:t>, </a:t>
            </a:r>
            <a:r>
              <a:rPr lang="es-ES" sz="3200" b="1" dirty="0">
                <a:solidFill>
                  <a:srgbClr val="FF0000"/>
                </a:solidFill>
              </a:rPr>
              <a:t>modo</a:t>
            </a:r>
            <a:r>
              <a:rPr lang="es-ES" sz="3200" b="1" dirty="0"/>
              <a:t>)</a:t>
            </a:r>
          </a:p>
        </p:txBody>
      </p:sp>
      <p:sp>
        <p:nvSpPr>
          <p:cNvPr id="261124" name="Rectangle 4"/>
          <p:cNvSpPr>
            <a:spLocks noChangeArrowheads="1"/>
          </p:cNvSpPr>
          <p:nvPr/>
        </p:nvSpPr>
        <p:spPr bwMode="auto">
          <a:xfrm>
            <a:off x="587026" y="3773471"/>
            <a:ext cx="8094216" cy="1892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Esta función abre un archivo especificado por </a:t>
            </a:r>
            <a:r>
              <a:rPr lang="es-ES" sz="2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argumento </a:t>
            </a:r>
            <a:r>
              <a:rPr lang="es-E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modo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especifica cómo es abierto el archivo.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Donde </a:t>
            </a:r>
            <a:r>
              <a:rPr lang="es-ES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es el nombre lógico del archivo.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68064" y="44624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Abrir un archivo de texto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408" y="1901487"/>
            <a:ext cx="195262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160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1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23" grpId="0" autoUpdateAnimBg="0"/>
      <p:bldP spid="261124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a 2">
            <a:extLst>
              <a:ext uri="{FF2B5EF4-FFF2-40B4-BE49-F238E27FC236}">
                <a16:creationId xmlns:a16="http://schemas.microsoft.com/office/drawing/2014/main" id="{07D0C7D8-DCAF-4676-A8B1-830241A02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408424"/>
              </p:ext>
            </p:extLst>
          </p:nvPr>
        </p:nvGraphicFramePr>
        <p:xfrm>
          <a:off x="899592" y="1421126"/>
          <a:ext cx="7560840" cy="44135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0420">
                  <a:extLst>
                    <a:ext uri="{9D8B030D-6E8A-4147-A177-3AD203B41FA5}">
                      <a16:colId xmlns:a16="http://schemas.microsoft.com/office/drawing/2014/main" val="130489680"/>
                    </a:ext>
                  </a:extLst>
                </a:gridCol>
                <a:gridCol w="3780420">
                  <a:extLst>
                    <a:ext uri="{9D8B030D-6E8A-4147-A177-3AD203B41FA5}">
                      <a16:colId xmlns:a16="http://schemas.microsoft.com/office/drawing/2014/main" val="35439228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Modo de acceso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Descripción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760887"/>
                  </a:ext>
                </a:extLst>
              </a:tr>
              <a:tr h="75296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r  (</a:t>
                      </a:r>
                      <a:r>
                        <a:rPr lang="es-MX" sz="2400" b="1" dirty="0" err="1"/>
                        <a:t>read</a:t>
                      </a:r>
                      <a:r>
                        <a:rPr lang="es-MX" sz="2400" b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000" b="0" dirty="0"/>
                        <a:t>Abre un archivo para leer únicamente.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3127673"/>
                  </a:ext>
                </a:extLst>
              </a:tr>
              <a:tr h="75296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w (</a:t>
                      </a:r>
                      <a:r>
                        <a:rPr lang="es-MX" sz="2400" b="1" dirty="0" err="1"/>
                        <a:t>write</a:t>
                      </a:r>
                      <a:r>
                        <a:rPr lang="es-MX" sz="2400" b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000" b="0" dirty="0"/>
                        <a:t>Abre un archivo para escribir únicamente, reemplazando el contenido actual del archivo o creándolo si no existe.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3775903"/>
                  </a:ext>
                </a:extLst>
              </a:tr>
              <a:tr h="1299643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a (</a:t>
                      </a:r>
                      <a:r>
                        <a:rPr lang="es-MX" sz="2400" b="1" dirty="0" err="1"/>
                        <a:t>append</a:t>
                      </a:r>
                      <a:r>
                        <a:rPr lang="es-MX" sz="2400" b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000" b="0" dirty="0"/>
                        <a:t>Abre un archivo para añadir únicamente, manteniendo el contenido actual y añadiendo los datos al final del archivo.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8528616"/>
                  </a:ext>
                </a:extLst>
              </a:tr>
              <a:tr h="58207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2400" b="1" dirty="0"/>
                        <a:t>w+ ,  r+, a+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000" b="0" dirty="0"/>
                        <a:t>Lectura y escritura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871912"/>
                  </a:ext>
                </a:extLst>
              </a:tr>
            </a:tbl>
          </a:graphicData>
        </a:graphic>
      </p:graphicFrame>
      <p:sp>
        <p:nvSpPr>
          <p:cNvPr id="4" name="Rectangle 2">
            <a:extLst>
              <a:ext uri="{FF2B5EF4-FFF2-40B4-BE49-F238E27FC236}">
                <a16:creationId xmlns:a16="http://schemas.microsoft.com/office/drawing/2014/main" id="{08996C87-7F15-44F2-B21F-3AB15BBD5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064" y="44624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Modos de acceso</a:t>
            </a:r>
          </a:p>
        </p:txBody>
      </p:sp>
    </p:spTree>
    <p:extLst>
      <p:ext uri="{BB962C8B-B14F-4D97-AF65-F5344CB8AC3E}">
        <p14:creationId xmlns:p14="http://schemas.microsoft.com/office/powerpoint/2010/main" val="2164676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9" name="Rectangle 3"/>
          <p:cNvSpPr>
            <a:spLocks noChangeArrowheads="1"/>
          </p:cNvSpPr>
          <p:nvPr/>
        </p:nvSpPr>
        <p:spPr bwMode="auto">
          <a:xfrm>
            <a:off x="1691680" y="2083319"/>
            <a:ext cx="518160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s-ES" sz="3200" b="1" dirty="0" err="1">
                <a:solidFill>
                  <a:srgbClr val="0070C0"/>
                </a:solidFill>
              </a:rPr>
              <a:t>file</a:t>
            </a:r>
            <a:r>
              <a:rPr lang="es-ES" sz="3200" b="1" dirty="0" err="1"/>
              <a:t>.</a:t>
            </a:r>
            <a:r>
              <a:rPr lang="es-ES" sz="3200" b="1" dirty="0" err="1">
                <a:solidFill>
                  <a:srgbClr val="FF0000"/>
                </a:solidFill>
              </a:rPr>
              <a:t>close</a:t>
            </a:r>
            <a:r>
              <a:rPr lang="es-ES" sz="3200" b="1" dirty="0">
                <a:solidFill>
                  <a:srgbClr val="FF0000"/>
                </a:solidFill>
              </a:rPr>
              <a:t>()</a:t>
            </a:r>
          </a:p>
        </p:txBody>
      </p:sp>
      <p:sp>
        <p:nvSpPr>
          <p:cNvPr id="265220" name="Rectangle 4"/>
          <p:cNvSpPr>
            <a:spLocks noChangeArrowheads="1"/>
          </p:cNvSpPr>
          <p:nvPr/>
        </p:nvSpPr>
        <p:spPr bwMode="auto">
          <a:xfrm>
            <a:off x="941784" y="3433581"/>
            <a:ext cx="7230616" cy="19396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Este método cierra el archivo. </a:t>
            </a:r>
          </a:p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utiliza el nombre del </a:t>
            </a:r>
            <a:r>
              <a:rPr lang="es-ES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archivo lógico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para cerrar el archivo físico.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437816"/>
            <a:ext cx="189547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9553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Cerrar un archivo de texto</a:t>
            </a:r>
          </a:p>
        </p:txBody>
      </p:sp>
    </p:spTree>
    <p:extLst>
      <p:ext uri="{BB962C8B-B14F-4D97-AF65-F5344CB8AC3E}">
        <p14:creationId xmlns:p14="http://schemas.microsoft.com/office/powerpoint/2010/main" val="143361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5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5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19" grpId="0" autoUpdateAnimBg="0"/>
      <p:bldP spid="265220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3419872" y="2070869"/>
            <a:ext cx="2520280" cy="6594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8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</a:t>
            </a:r>
            <a:r>
              <a:rPr lang="es-ES" sz="2800" b="1" dirty="0" err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s-ES" sz="2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seek</a:t>
            </a:r>
            <a:r>
              <a:rPr lang="es-E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(0)</a:t>
            </a:r>
            <a:endParaRPr lang="es-ES" sz="28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39553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Regresar el apuntador al inicio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671E3E9-101D-4100-B653-8D7FBDF4439E}"/>
              </a:ext>
            </a:extLst>
          </p:cNvPr>
          <p:cNvSpPr/>
          <p:nvPr/>
        </p:nvSpPr>
        <p:spPr>
          <a:xfrm>
            <a:off x="863588" y="3284984"/>
            <a:ext cx="7416824" cy="1131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Este método regresa el apuntador al inicio del texto.</a:t>
            </a:r>
          </a:p>
        </p:txBody>
      </p:sp>
      <p:pic>
        <p:nvPicPr>
          <p:cNvPr id="8" name="Imagen 7" descr="Imagen que contiene plato, señal&#10;&#10;Descripción generada automáticamente">
            <a:extLst>
              <a:ext uri="{FF2B5EF4-FFF2-40B4-BE49-F238E27FC236}">
                <a16:creationId xmlns:a16="http://schemas.microsoft.com/office/drawing/2014/main" id="{DEDAC8FE-4E90-4620-B640-16AEC36496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589" y="4446853"/>
            <a:ext cx="1989823" cy="198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10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67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3" name="Rectangle 3"/>
          <p:cNvSpPr>
            <a:spLocks noChangeArrowheads="1"/>
          </p:cNvSpPr>
          <p:nvPr/>
        </p:nvSpPr>
        <p:spPr bwMode="auto">
          <a:xfrm>
            <a:off x="755575" y="1484784"/>
            <a:ext cx="7705799" cy="1200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Todo dato (valor) almacenado en un archivo de texto puede ser recuperado en cualquier momento.</a:t>
            </a:r>
          </a:p>
        </p:txBody>
      </p:sp>
      <p:sp>
        <p:nvSpPr>
          <p:cNvPr id="250884" name="Rectangle 4"/>
          <p:cNvSpPr>
            <a:spLocks noChangeArrowheads="1"/>
          </p:cNvSpPr>
          <p:nvPr/>
        </p:nvSpPr>
        <p:spPr bwMode="auto">
          <a:xfrm>
            <a:off x="826640" y="2854201"/>
            <a:ext cx="7705799" cy="11324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marL="342900" indent="-342900" algn="just" eaLnBrk="0" hangingPunct="0">
              <a:lnSpc>
                <a:spcPct val="150000"/>
              </a:lnSpc>
              <a:buFont typeface="Arial" pitchFamily="34" charset="0"/>
              <a:buChar char="•"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Los archivos de texto pueden ser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leídos caracter por carácter, línea por línea o completo.</a:t>
            </a:r>
            <a:endParaRPr lang="es-ES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96056" y="18864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Archivos de texto</a:t>
            </a:r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437112"/>
            <a:ext cx="2219696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74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08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3" grpId="0" autoUpdateAnimBg="0"/>
      <p:bldP spid="25088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9" name="Rectangle 3"/>
          <p:cNvSpPr>
            <a:spLocks noChangeArrowheads="1"/>
          </p:cNvSpPr>
          <p:nvPr/>
        </p:nvSpPr>
        <p:spPr bwMode="auto">
          <a:xfrm>
            <a:off x="611560" y="1484784"/>
            <a:ext cx="7696200" cy="497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Python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permite </a:t>
            </a:r>
            <a:r>
              <a:rPr lang="es-ES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leer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un archivo de texto de las siguientes formas: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1800" y="122050"/>
            <a:ext cx="8280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Lectura de archivos de texto</a:t>
            </a:r>
          </a:p>
        </p:txBody>
      </p:sp>
      <p:pic>
        <p:nvPicPr>
          <p:cNvPr id="9" name="8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4797152"/>
            <a:ext cx="2065732" cy="1407279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DC1D7058-15E2-4A5A-9FD9-B576102143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148" y="2265761"/>
            <a:ext cx="7696201" cy="3117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just" eaLnBrk="0" hangingPunct="0">
              <a:lnSpc>
                <a:spcPct val="150000"/>
              </a:lnSpc>
            </a:pPr>
            <a:r>
              <a:rPr lang="es-ES" sz="22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  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Lee todo el archivo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2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</a:t>
            </a:r>
            <a:r>
              <a:rPr lang="es-E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(1)  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Lee un </a:t>
            </a:r>
            <a:r>
              <a:rPr lang="es-ES" sz="2200" dirty="0" err="1">
                <a:latin typeface="Arial" panose="020B0604020202020204" pitchFamily="34" charset="0"/>
                <a:cs typeface="Arial" panose="020B0604020202020204" pitchFamily="34" charset="0"/>
              </a:rPr>
              <a:t>caracter</a:t>
            </a:r>
            <a:endParaRPr lang="es-E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eaLnBrk="0" hangingPunct="0">
              <a:lnSpc>
                <a:spcPct val="150000"/>
              </a:lnSpc>
            </a:pPr>
            <a:r>
              <a:rPr lang="es-ES" sz="22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readline</a:t>
            </a:r>
            <a:r>
              <a:rPr lang="es-E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 </a:t>
            </a:r>
            <a:r>
              <a:rPr lang="es-ES" sz="2200" dirty="0">
                <a:latin typeface="Arial" panose="020B0604020202020204" pitchFamily="34" charset="0"/>
                <a:cs typeface="Arial" panose="020B0604020202020204" pitchFamily="34" charset="0"/>
              </a:rPr>
              <a:t>Lee línea por línea</a:t>
            </a:r>
          </a:p>
          <a:p>
            <a:pPr algn="just" eaLnBrk="0" hangingPunct="0">
              <a:lnSpc>
                <a:spcPct val="150000"/>
              </a:lnSpc>
            </a:pPr>
            <a:r>
              <a:rPr lang="es-ES" sz="22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file.</a:t>
            </a:r>
            <a:r>
              <a:rPr lang="es-ES" sz="2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readlines</a:t>
            </a:r>
            <a:r>
              <a:rPr lang="es-ES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s-MX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200" dirty="0">
                <a:latin typeface="Arial" panose="020B0604020202020204" pitchFamily="34" charset="0"/>
                <a:cs typeface="Arial" panose="020B0604020202020204" pitchFamily="34" charset="0"/>
              </a:rPr>
              <a:t>Obtiene una lista con todas las líneas del archivo.</a:t>
            </a:r>
          </a:p>
          <a:p>
            <a:pPr algn="just" eaLnBrk="0" hangingPunct="0">
              <a:lnSpc>
                <a:spcPct val="150000"/>
              </a:lnSpc>
            </a:pPr>
            <a:endParaRPr lang="es-ES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0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4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79" grpId="0" autoUpdateAnimBg="0"/>
      <p:bldP spid="10" grpId="0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5915</TotalTime>
  <Words>1355</Words>
  <Application>Microsoft Office PowerPoint</Application>
  <PresentationFormat>Presentación en pantalla (4:3)</PresentationFormat>
  <Paragraphs>185</Paragraphs>
  <Slides>24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8" baseType="lpstr">
      <vt:lpstr>Arial</vt:lpstr>
      <vt:lpstr>Calibri</vt:lpstr>
      <vt:lpstr>Dom Casual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107</cp:revision>
  <dcterms:created xsi:type="dcterms:W3CDTF">2013-07-09T14:45:06Z</dcterms:created>
  <dcterms:modified xsi:type="dcterms:W3CDTF">2020-10-10T23:01:31Z</dcterms:modified>
</cp:coreProperties>
</file>