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9" r:id="rId2"/>
    <p:sldId id="258" r:id="rId3"/>
    <p:sldId id="374" r:id="rId4"/>
    <p:sldId id="406" r:id="rId5"/>
    <p:sldId id="309" r:id="rId6"/>
    <p:sldId id="310" r:id="rId7"/>
    <p:sldId id="405" r:id="rId8"/>
    <p:sldId id="311" r:id="rId9"/>
    <p:sldId id="312" r:id="rId10"/>
    <p:sldId id="313" r:id="rId11"/>
    <p:sldId id="302" r:id="rId12"/>
    <p:sldId id="316" r:id="rId13"/>
    <p:sldId id="407" r:id="rId14"/>
    <p:sldId id="408" r:id="rId15"/>
    <p:sldId id="409" r:id="rId16"/>
    <p:sldId id="411" r:id="rId17"/>
    <p:sldId id="412" r:id="rId18"/>
    <p:sldId id="413" r:id="rId19"/>
    <p:sldId id="414" r:id="rId20"/>
    <p:sldId id="415" r:id="rId21"/>
    <p:sldId id="416" r:id="rId22"/>
    <p:sldId id="282" r:id="rId2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25" autoAdjust="0"/>
  </p:normalViewPr>
  <p:slideViewPr>
    <p:cSldViewPr>
      <p:cViewPr varScale="1">
        <p:scale>
          <a:sx n="59" d="100"/>
          <a:sy n="59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326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3651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327171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0262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3464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357717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860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013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CCA98B-3408-4FF3-A904-475F3EA2A29A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9254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0272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338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214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4638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86F7B6-0F9C-4FDA-A996-02822F50260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450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ítulo, imágenes prediseñadas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imágenes prediseñadas"/>
          <p:cNvSpPr>
            <a:spLocks noGrp="1"/>
          </p:cNvSpPr>
          <p:nvPr>
            <p:ph type="clipArt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495D237B-FEFF-4BA3-913F-A4EABA532059}" type="slidenum">
              <a:rPr lang="en-US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133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0494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30/08/2020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For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True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685071-5237-48F1-9897-BB7AF1E3FF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8777" y="3011969"/>
            <a:ext cx="3206446" cy="322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32433"/>
            <a:ext cx="72390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563" y="1495870"/>
            <a:ext cx="786687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para incrementar en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uno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000" b="1" dirty="0" err="1">
                <a:solidFill>
                  <a:srgbClr val="0070C0"/>
                </a:solidFill>
              </a:rPr>
              <a:t>min_value</a:t>
            </a:r>
            <a:r>
              <a:rPr lang="es-ES" sz="2000" b="1" dirty="0">
                <a:solidFill>
                  <a:srgbClr val="0070C0"/>
                </a:solidFill>
              </a:rPr>
              <a:t> , </a:t>
            </a:r>
            <a:r>
              <a:rPr lang="es-ES" sz="2000" b="1" dirty="0" err="1">
                <a:solidFill>
                  <a:srgbClr val="0070C0"/>
                </a:solidFill>
              </a:rPr>
              <a:t>min_value</a:t>
            </a:r>
            <a:r>
              <a:rPr lang="es-ES" sz="2000" b="1" dirty="0">
                <a:solidFill>
                  <a:srgbClr val="0070C0"/>
                </a:solidFill>
              </a:rPr>
              <a:t> + 1 , ..., </a:t>
            </a:r>
            <a:r>
              <a:rPr lang="es-ES" sz="2000" b="1" dirty="0" err="1">
                <a:solidFill>
                  <a:srgbClr val="0070C0"/>
                </a:solidFill>
              </a:rPr>
              <a:t>max_value</a:t>
            </a:r>
            <a:r>
              <a:rPr lang="es-ES" sz="2000" b="1" dirty="0">
                <a:solidFill>
                  <a:srgbClr val="0070C0"/>
                </a:solidFill>
              </a:rPr>
              <a:t> – 1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59" y="-840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619672" y="4653136"/>
            <a:ext cx="6048672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3605565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 al 10.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112526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79896C6C-78D2-4C79-A23F-06B8B688B6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63012" y="2329216"/>
            <a:ext cx="5184141" cy="289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5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32433"/>
            <a:ext cx="72390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563" y="1615565"/>
            <a:ext cx="7552937" cy="2605523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Hay una forma reducida de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, en cuyo caso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se establece implícitamente en cero.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</a:p>
          <a:p>
            <a:pPr marL="400050" lvl="1" indent="0"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0 , 1 , ... ,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– 1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. El último número no está incluido. 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59" y="-840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2073174" y="4491612"/>
            <a:ext cx="4683713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rgbClr val="0070C0"/>
                </a:solidFill>
              </a:rPr>
              <a:t>for</a:t>
            </a:r>
            <a:r>
              <a:rPr lang="es-ES_tradnl" sz="2400" b="1" dirty="0">
                <a:solidFill>
                  <a:srgbClr val="0070C0"/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2191956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594808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imprime0_8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0 al 8.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2160" y="4447002"/>
            <a:ext cx="2712266" cy="16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647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71923" y="764704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A1CE60C-1A28-4346-9D23-67269DA1CA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2262" y="1892677"/>
            <a:ext cx="4693322" cy="297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52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32433"/>
            <a:ext cx="72390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563" y="1495870"/>
            <a:ext cx="786687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para decrementar en cierto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000" b="1" dirty="0" err="1">
                <a:solidFill>
                  <a:srgbClr val="0070C0"/>
                </a:solidFill>
              </a:rPr>
              <a:t>max_value</a:t>
            </a:r>
            <a:r>
              <a:rPr lang="es-ES" sz="2000" b="1" dirty="0">
                <a:solidFill>
                  <a:srgbClr val="0070C0"/>
                </a:solidFill>
              </a:rPr>
              <a:t> , </a:t>
            </a:r>
            <a:r>
              <a:rPr lang="es-ES" sz="2000" b="1" dirty="0" err="1">
                <a:solidFill>
                  <a:srgbClr val="0070C0"/>
                </a:solidFill>
              </a:rPr>
              <a:t>max_value</a:t>
            </a:r>
            <a:r>
              <a:rPr lang="es-ES" sz="2000" b="1" dirty="0">
                <a:solidFill>
                  <a:srgbClr val="0070C0"/>
                </a:solidFill>
              </a:rPr>
              <a:t> - </a:t>
            </a:r>
            <a:r>
              <a:rPr lang="es-ES" sz="2000" b="1" dirty="0" err="1">
                <a:solidFill>
                  <a:srgbClr val="0070C0"/>
                </a:solidFill>
              </a:rPr>
              <a:t>num</a:t>
            </a:r>
            <a:r>
              <a:rPr lang="es-ES" sz="2000" b="1" dirty="0">
                <a:solidFill>
                  <a:srgbClr val="0070C0"/>
                </a:solidFill>
              </a:rPr>
              <a:t>, ...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0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0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59" y="-840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475656" y="4653136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-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65394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666816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imprime10_1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números sucesivos del 10 al 1.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4128" y="4520811"/>
            <a:ext cx="2592288" cy="1616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12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343912" y="857251"/>
            <a:ext cx="5585771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 en Python</a:t>
            </a: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B4B4DB4-4AF0-4F38-B622-63035DAE66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973" y="2239846"/>
            <a:ext cx="5172048" cy="259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53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32433"/>
            <a:ext cx="723900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Estructura del for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8563" y="1495870"/>
            <a:ext cx="7866874" cy="2917662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Se puede utilizar el ciclo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para incrementar en cierto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el valor de una variable entera. 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1200"/>
              </a:spcAft>
            </a:pP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range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genera una secuencia con números </a:t>
            </a:r>
            <a:r>
              <a:rPr lang="es-ES" sz="2000" b="1" dirty="0" err="1">
                <a:solidFill>
                  <a:srgbClr val="0070C0"/>
                </a:solidFill>
              </a:rPr>
              <a:t>min_value</a:t>
            </a:r>
            <a:r>
              <a:rPr lang="es-ES" sz="2000" b="1" dirty="0">
                <a:solidFill>
                  <a:srgbClr val="0070C0"/>
                </a:solidFill>
              </a:rPr>
              <a:t> , </a:t>
            </a:r>
            <a:r>
              <a:rPr lang="es-ES" sz="2000" b="1" dirty="0" err="1">
                <a:solidFill>
                  <a:srgbClr val="0070C0"/>
                </a:solidFill>
              </a:rPr>
              <a:t>min_value</a:t>
            </a:r>
            <a:r>
              <a:rPr lang="es-ES" sz="2000" b="1" dirty="0">
                <a:solidFill>
                  <a:srgbClr val="0070C0"/>
                </a:solidFill>
              </a:rPr>
              <a:t> + </a:t>
            </a:r>
            <a:r>
              <a:rPr lang="es-ES" sz="2000" b="1" dirty="0" err="1">
                <a:solidFill>
                  <a:srgbClr val="0070C0"/>
                </a:solidFill>
              </a:rPr>
              <a:t>num</a:t>
            </a:r>
            <a:r>
              <a:rPr lang="es-ES" sz="2000" b="1" dirty="0">
                <a:solidFill>
                  <a:srgbClr val="0070C0"/>
                </a:solidFill>
              </a:rPr>
              <a:t>, ...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El ciclo siempre incluye </a:t>
            </a:r>
            <a:r>
              <a:rPr lang="es-ES" sz="2000" dirty="0" err="1">
                <a:solidFill>
                  <a:schemeClr val="bg2">
                    <a:lumMod val="25000"/>
                  </a:schemeClr>
                </a:solidFill>
              </a:rPr>
              <a:t>min_value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 y excluye </a:t>
            </a:r>
            <a:r>
              <a:rPr lang="es-ES" sz="2000" dirty="0" err="1">
                <a:solidFill>
                  <a:schemeClr val="bg2">
                    <a:lumMod val="25000"/>
                  </a:schemeClr>
                </a:solidFill>
              </a:rPr>
              <a:t>max_value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C41043D5-FA3A-49D4-8CB3-6DC6B0982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59" y="-840"/>
            <a:ext cx="2133786" cy="182329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8CB516CA-BFCA-45D9-B146-6CE795A4C79E}"/>
              </a:ext>
            </a:extLst>
          </p:cNvPr>
          <p:cNvSpPr/>
          <p:nvPr/>
        </p:nvSpPr>
        <p:spPr>
          <a:xfrm>
            <a:off x="1475656" y="4653136"/>
            <a:ext cx="7344817" cy="114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rgbClr val="FF3300"/>
                </a:solidFill>
              </a:rPr>
              <a:t>contador </a:t>
            </a:r>
            <a:r>
              <a:rPr lang="es-ES_tradnl" sz="2400" b="1" dirty="0">
                <a:solidFill>
                  <a:srgbClr val="00B050"/>
                </a:solidFill>
              </a:rPr>
              <a:t>in </a:t>
            </a:r>
            <a:r>
              <a:rPr lang="es-ES_tradnl" sz="2400" b="1" dirty="0" err="1">
                <a:solidFill>
                  <a:srgbClr val="00B050"/>
                </a:solidFill>
              </a:rPr>
              <a:t>range</a:t>
            </a:r>
            <a:r>
              <a:rPr lang="es-ES_tradnl" sz="2400" b="1" dirty="0">
                <a:solidFill>
                  <a:srgbClr val="00B050"/>
                </a:solidFill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min_value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max_value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, </a:t>
            </a: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num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): </a:t>
            </a:r>
          </a:p>
          <a:p>
            <a:pPr>
              <a:lnSpc>
                <a:spcPct val="150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instrucciones</a:t>
            </a:r>
            <a:endParaRPr lang="es-ES_tradnl" sz="2400" b="1" dirty="0"/>
          </a:p>
        </p:txBody>
      </p:sp>
    </p:spTree>
    <p:extLst>
      <p:ext uri="{BB962C8B-B14F-4D97-AF65-F5344CB8AC3E}">
        <p14:creationId xmlns:p14="http://schemas.microsoft.com/office/powerpoint/2010/main" val="1132755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0872" y="557808"/>
            <a:ext cx="8229600" cy="1143000"/>
          </a:xfrm>
          <a:noFill/>
          <a:ln/>
        </p:spPr>
        <p:txBody>
          <a:bodyPr lIns="92075" tIns="46038" rIns="92075" bIns="46038"/>
          <a:lstStyle/>
          <a:p>
            <a:r>
              <a:rPr lang="es-ES_tradnl" b="1" dirty="0">
                <a:solidFill>
                  <a:srgbClr val="002060"/>
                </a:solidFill>
              </a:rPr>
              <a:t>La sesión pasada vimos…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732958" y="3068960"/>
            <a:ext cx="3295426" cy="1152128"/>
          </a:xfrm>
          <a:noFill/>
          <a:ln/>
        </p:spPr>
        <p:txBody>
          <a:bodyPr lIns="92075" tIns="46038" rIns="92075" bIns="46038">
            <a:normAutofit/>
          </a:bodyPr>
          <a:lstStyle/>
          <a:p>
            <a:pPr>
              <a:lnSpc>
                <a:spcPct val="135000"/>
              </a:lnSpc>
            </a:pPr>
            <a:r>
              <a:rPr lang="es-ES_tradnl" sz="2900" dirty="0">
                <a:solidFill>
                  <a:schemeClr val="bg2">
                    <a:lumMod val="25000"/>
                  </a:schemeClr>
                </a:solidFill>
              </a:rPr>
              <a:t>El ciclo </a:t>
            </a:r>
            <a:r>
              <a:rPr lang="es-ES_tradnl" sz="2900" b="1" dirty="0">
                <a:solidFill>
                  <a:schemeClr val="bg2">
                    <a:lumMod val="25000"/>
                  </a:schemeClr>
                </a:solidFill>
              </a:rPr>
              <a:t>WHILE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2348880"/>
            <a:ext cx="3025350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3556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677610" y="1887102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49600" y="2880987"/>
            <a:ext cx="5882840" cy="15057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imprime2_10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Despliegue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en pantalla los números del </a:t>
            </a:r>
            <a:r>
              <a:rPr lang="es-ES" sz="24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2 al 10 </a:t>
            </a:r>
            <a:r>
              <a:rPr lang="es-ES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 incrementos de dos en dos.</a:t>
            </a:r>
            <a:endParaRPr lang="es-ES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>
              <a:spcAft>
                <a:spcPts val="600"/>
              </a:spcAft>
            </a:pP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 descr="Imagen que contiene dibujo, luz&#10;&#10;Descripción generada automáticamente">
            <a:extLst>
              <a:ext uri="{FF2B5EF4-FFF2-40B4-BE49-F238E27FC236}">
                <a16:creationId xmlns:a16="http://schemas.microsoft.com/office/drawing/2014/main" id="{2EA30597-CECB-4632-8D95-0DE7148D6F3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4322826"/>
            <a:ext cx="3240360" cy="188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24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7CC2B8DA-4FB5-44D2-AD9F-AF57C91FD10F}"/>
              </a:ext>
            </a:extLst>
          </p:cNvPr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E002D472-7157-46A4-9BE7-04783659D857}"/>
              </a:ext>
            </a:extLst>
          </p:cNvPr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95CDB304-112F-45BE-8B12-4E094D058F5F}"/>
              </a:ext>
            </a:extLst>
          </p:cNvPr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99C8C99-CF6F-4804-99D7-8E2A4DEB8DF4}"/>
              </a:ext>
            </a:extLst>
          </p:cNvPr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B0CE1FA0-693F-4562-9DCE-C8A3779B1E96}"/>
              </a:ext>
            </a:extLst>
          </p:cNvPr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7">
            <a:extLst>
              <a:ext uri="{FF2B5EF4-FFF2-40B4-BE49-F238E27FC236}">
                <a16:creationId xmlns:a16="http://schemas.microsoft.com/office/drawing/2014/main" id="{7F07ED6F-FAAA-40D6-825A-313810C01F47}"/>
              </a:ext>
            </a:extLst>
          </p:cNvPr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8">
            <a:extLst>
              <a:ext uri="{FF2B5EF4-FFF2-40B4-BE49-F238E27FC236}">
                <a16:creationId xmlns:a16="http://schemas.microsoft.com/office/drawing/2014/main" id="{C9D2B534-8F22-448E-9E60-1ECCFA34ED6F}"/>
              </a:ext>
            </a:extLst>
          </p:cNvPr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9">
            <a:extLst>
              <a:ext uri="{FF2B5EF4-FFF2-40B4-BE49-F238E27FC236}">
                <a16:creationId xmlns:a16="http://schemas.microsoft.com/office/drawing/2014/main" id="{57FEF698-3FBE-4D18-9368-8A12698881C7}"/>
              </a:ext>
            </a:extLst>
          </p:cNvPr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0">
            <a:extLst>
              <a:ext uri="{FF2B5EF4-FFF2-40B4-BE49-F238E27FC236}">
                <a16:creationId xmlns:a16="http://schemas.microsoft.com/office/drawing/2014/main" id="{33DD9A85-EFBE-403F-99C7-86830B9CB975}"/>
              </a:ext>
            </a:extLst>
          </p:cNvPr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1">
            <a:extLst>
              <a:ext uri="{FF2B5EF4-FFF2-40B4-BE49-F238E27FC236}">
                <a16:creationId xmlns:a16="http://schemas.microsoft.com/office/drawing/2014/main" id="{4FB7D33D-F5E2-4FD4-A36A-BBF09B430D78}"/>
              </a:ext>
            </a:extLst>
          </p:cNvPr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3096D364-6CC0-4D80-9316-FEE5D1D02867}"/>
              </a:ext>
            </a:extLst>
          </p:cNvPr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3">
            <a:extLst>
              <a:ext uri="{FF2B5EF4-FFF2-40B4-BE49-F238E27FC236}">
                <a16:creationId xmlns:a16="http://schemas.microsoft.com/office/drawing/2014/main" id="{5A51283F-5A5F-4122-951C-16EF9C32CA9B}"/>
              </a:ext>
            </a:extLst>
          </p:cNvPr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A413B54A-712C-46C5-A159-9C7AF8F9E971}"/>
              </a:ext>
            </a:extLst>
          </p:cNvPr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413A7575-AAF6-485C-8701-5E351DF94474}"/>
              </a:ext>
            </a:extLst>
          </p:cNvPr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16">
            <a:extLst>
              <a:ext uri="{FF2B5EF4-FFF2-40B4-BE49-F238E27FC236}">
                <a16:creationId xmlns:a16="http://schemas.microsoft.com/office/drawing/2014/main" id="{06A94F2E-8C48-47CD-8152-50B94BBE0677}"/>
              </a:ext>
            </a:extLst>
          </p:cNvPr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17">
            <a:extLst>
              <a:ext uri="{FF2B5EF4-FFF2-40B4-BE49-F238E27FC236}">
                <a16:creationId xmlns:a16="http://schemas.microsoft.com/office/drawing/2014/main" id="{79FE6946-C4B6-4AE2-8998-8D6B6CFF2492}"/>
              </a:ext>
            </a:extLst>
          </p:cNvPr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5" name="object 18">
            <a:extLst>
              <a:ext uri="{FF2B5EF4-FFF2-40B4-BE49-F238E27FC236}">
                <a16:creationId xmlns:a16="http://schemas.microsoft.com/office/drawing/2014/main" id="{BDB524AF-63F7-4B75-86CC-6A8A41D8EFC8}"/>
              </a:ext>
            </a:extLst>
          </p:cNvPr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6" name="object 19">
            <a:extLst>
              <a:ext uri="{FF2B5EF4-FFF2-40B4-BE49-F238E27FC236}">
                <a16:creationId xmlns:a16="http://schemas.microsoft.com/office/drawing/2014/main" id="{BB506128-04C5-43CA-963C-B6F546C0F300}"/>
              </a:ext>
            </a:extLst>
          </p:cNvPr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object 20">
            <a:extLst>
              <a:ext uri="{FF2B5EF4-FFF2-40B4-BE49-F238E27FC236}">
                <a16:creationId xmlns:a16="http://schemas.microsoft.com/office/drawing/2014/main" id="{F7B39F4A-6D3B-4FC2-A9FB-CC25EDEE1845}"/>
              </a:ext>
            </a:extLst>
          </p:cNvPr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8" name="object 21">
            <a:extLst>
              <a:ext uri="{FF2B5EF4-FFF2-40B4-BE49-F238E27FC236}">
                <a16:creationId xmlns:a16="http://schemas.microsoft.com/office/drawing/2014/main" id="{D59DA53D-6D38-4288-900A-FBD98504B35F}"/>
              </a:ext>
            </a:extLst>
          </p:cNvPr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9" name="object 22">
            <a:extLst>
              <a:ext uri="{FF2B5EF4-FFF2-40B4-BE49-F238E27FC236}">
                <a16:creationId xmlns:a16="http://schemas.microsoft.com/office/drawing/2014/main" id="{22AB4573-6E9C-4B74-A04E-68A13776FC10}"/>
              </a:ext>
            </a:extLst>
          </p:cNvPr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E4196ECA-A5B8-44A9-A064-50C1BFE43F45}"/>
              </a:ext>
            </a:extLst>
          </p:cNvPr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C09DE7F0-F2DE-46F7-9022-8BAF46FA1266}"/>
              </a:ext>
            </a:extLst>
          </p:cNvPr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2" name="Imagen 31" descr="Imagen que contiene dibujo&#10;&#10;Descripción generada automáticamente">
            <a:extLst>
              <a:ext uri="{FF2B5EF4-FFF2-40B4-BE49-F238E27FC236}">
                <a16:creationId xmlns:a16="http://schemas.microsoft.com/office/drawing/2014/main" id="{370FBA62-B044-4249-9272-055D6BE72D8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20"/>
            <a:ext cx="2400267" cy="1800200"/>
          </a:xfrm>
          <a:prstGeom prst="rect">
            <a:avLst/>
          </a:prstGeom>
        </p:spPr>
      </p:pic>
      <p:sp>
        <p:nvSpPr>
          <p:cNvPr id="33" name="object 24">
            <a:extLst>
              <a:ext uri="{FF2B5EF4-FFF2-40B4-BE49-F238E27FC236}">
                <a16:creationId xmlns:a16="http://schemas.microsoft.com/office/drawing/2014/main" id="{5980DC8B-5148-4F83-ACB3-72002BDE8749}"/>
              </a:ext>
            </a:extLst>
          </p:cNvPr>
          <p:cNvSpPr txBox="1"/>
          <p:nvPr/>
        </p:nvSpPr>
        <p:spPr>
          <a:xfrm>
            <a:off x="2683854" y="1204975"/>
            <a:ext cx="470270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individual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4" name="object 25">
            <a:extLst>
              <a:ext uri="{FF2B5EF4-FFF2-40B4-BE49-F238E27FC236}">
                <a16:creationId xmlns:a16="http://schemas.microsoft.com/office/drawing/2014/main" id="{D8D21E19-80B3-4826-915F-8D1B1ED47F98}"/>
              </a:ext>
            </a:extLst>
          </p:cNvPr>
          <p:cNvSpPr txBox="1"/>
          <p:nvPr/>
        </p:nvSpPr>
        <p:spPr>
          <a:xfrm>
            <a:off x="2659730" y="2191900"/>
            <a:ext cx="5882840" cy="33973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spcAft>
                <a:spcPts val="1200"/>
              </a:spcAft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 la función </a:t>
            </a:r>
            <a:r>
              <a:rPr lang="es-MX" sz="24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dibujaLinea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que:</a:t>
            </a:r>
          </a:p>
          <a:p>
            <a:pPr marL="3556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Recibe un número </a:t>
            </a:r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</a:t>
            </a:r>
            <a:r>
              <a:rPr lang="es-MX" sz="2400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y despliega en pantalla una línea formada por asteriscos (*).</a:t>
            </a:r>
            <a:endParaRPr lang="es-ES_tradnl" sz="10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rgbClr val="002060"/>
                </a:solidFill>
              </a:rPr>
              <a:t>Ejemplo: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800" dirty="0"/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 err="1">
                <a:solidFill>
                  <a:schemeClr val="accent6">
                    <a:lumMod val="75000"/>
                  </a:schemeClr>
                </a:solidFill>
              </a:rPr>
              <a:t>dibujaLinea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(4)</a:t>
            </a:r>
            <a:endParaRPr lang="es-ES_tradnl" sz="2400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la pantalla se desplegaría:</a:t>
            </a:r>
          </a:p>
          <a:p>
            <a:pPr>
              <a:buClr>
                <a:schemeClr val="accent1"/>
              </a:buClr>
              <a:buSzPct val="80000"/>
              <a:defRPr/>
            </a:pPr>
            <a:endParaRPr lang="es-ES_tradnl" sz="1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chemeClr val="accent1"/>
              </a:buClr>
              <a:buSzPct val="80000"/>
              <a:defRPr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* * *</a:t>
            </a:r>
            <a:endParaRPr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36679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True: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533875"/>
            <a:ext cx="7920880" cy="316865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Ejecuta una sentencia, simple o compuesta,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infinitas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veces.</a:t>
            </a:r>
            <a:endParaRPr lang="es-ES_tradnl" sz="2400" b="1" dirty="0">
              <a:solidFill>
                <a:srgbClr val="0070C0"/>
              </a:solidFill>
              <a:cs typeface="Arial" pitchFamily="34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Como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True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siempre seguirá siendo verdadero podemos deducir que es un ciclo infinito a menos que exista una condición para terminarlo dentro de su propio cuerpo.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Instucciones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D5E5A1A-DD3C-497D-ACAA-F821A63ECA1C}"/>
              </a:ext>
            </a:extLst>
          </p:cNvPr>
          <p:cNvSpPr/>
          <p:nvPr/>
        </p:nvSpPr>
        <p:spPr>
          <a:xfrm>
            <a:off x="3347864" y="4583005"/>
            <a:ext cx="1754006" cy="11430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 err="1">
                <a:solidFill>
                  <a:srgbClr val="0070C0"/>
                </a:solidFill>
                <a:cs typeface="Arial" pitchFamily="34" charset="0"/>
              </a:rPr>
              <a:t>while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True: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[cuerpo] </a:t>
            </a:r>
          </a:p>
        </p:txBody>
      </p:sp>
      <p:pic>
        <p:nvPicPr>
          <p:cNvPr id="7" name="Imagen 6" descr="Imagen que contiene señal, reloj&#10;&#10;Descripción generada automáticamente">
            <a:extLst>
              <a:ext uri="{FF2B5EF4-FFF2-40B4-BE49-F238E27FC236}">
                <a16:creationId xmlns:a16="http://schemas.microsoft.com/office/drawing/2014/main" id="{CFDFDD5E-5790-4118-B597-C39FE1D0A4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434613"/>
            <a:ext cx="1754006" cy="1779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206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9592" y="269775"/>
            <a:ext cx="7031434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r>
              <a:rPr lang="es-ES_tradnl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true</a:t>
            </a:r>
            <a:endParaRPr lang="es-ES_tradnl" sz="4400" b="1" dirty="0">
              <a:solidFill>
                <a:srgbClr val="00206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931" y="1545564"/>
            <a:ext cx="7738145" cy="26901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Algo muy común es utilizar una variable que en cierto momento cambie su estado a </a:t>
            </a:r>
            <a:r>
              <a:rPr lang="es-ES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 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para terminar la ejecución del </a:t>
            </a:r>
            <a:r>
              <a:rPr lang="es-ES" sz="2800" dirty="0" err="1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while</a:t>
            </a:r>
            <a:r>
              <a:rPr lang="es-ES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  <a:endParaRPr lang="es-ES_tradnl" sz="28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34ABA0-1E67-4836-95EA-8454C7810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7066" y="10124047"/>
            <a:ext cx="981359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true: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MX" altLang="es-MX" sz="1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[</a:t>
            </a:r>
            <a:r>
              <a:rPr kumimoji="0" lang="es-MX" altLang="es-MX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Instucciones</a:t>
            </a:r>
            <a:r>
              <a:rPr kumimoji="0" lang="es-MX" altLang="es-MX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]</a:t>
            </a:r>
            <a:r>
              <a:rPr kumimoji="0" lang="es-MX" altLang="es-MX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94E18FE-5480-4F8A-AE98-29D977D059C9}"/>
              </a:ext>
            </a:extLst>
          </p:cNvPr>
          <p:cNvSpPr/>
          <p:nvPr/>
        </p:nvSpPr>
        <p:spPr>
          <a:xfrm>
            <a:off x="2627784" y="3933056"/>
            <a:ext cx="2680004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True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 err="1">
                <a:solidFill>
                  <a:srgbClr val="0070C0"/>
                </a:solidFill>
                <a:cs typeface="Arial" pitchFamily="34" charset="0"/>
              </a:rPr>
              <a:t>while</a:t>
            </a: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continua: 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MX" altLang="es-MX" sz="2400" b="1" dirty="0">
                <a:solidFill>
                  <a:srgbClr val="0070C0"/>
                </a:solidFill>
                <a:cs typeface="Arial" pitchFamily="34" charset="0"/>
              </a:rPr>
              <a:t>      continua = </a:t>
            </a:r>
            <a:r>
              <a:rPr lang="es-MX" altLang="es-MX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False</a:t>
            </a:r>
          </a:p>
        </p:txBody>
      </p:sp>
      <p:pic>
        <p:nvPicPr>
          <p:cNvPr id="7" name="Imagen 6" descr="Imagen que contiene dibujo&#10;&#10;Descripción generada automáticamente">
            <a:extLst>
              <a:ext uri="{FF2B5EF4-FFF2-40B4-BE49-F238E27FC236}">
                <a16:creationId xmlns:a16="http://schemas.microsoft.com/office/drawing/2014/main" id="{DA7E1AA8-7127-4D83-9E74-A2D1B9CE76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48" y="3880911"/>
            <a:ext cx="2104059" cy="210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861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656585" y="1589262"/>
            <a:ext cx="8064896" cy="372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1028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600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1717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743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2004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6576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1148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572000" indent="-457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25000"/>
              </a:lnSpc>
              <a:spcBef>
                <a:spcPct val="50000"/>
              </a:spcBef>
              <a:spcAft>
                <a:spcPts val="1800"/>
              </a:spcAft>
              <a:buFontTx/>
              <a:buChar char="•"/>
              <a:defRPr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effectLst/>
                <a:latin typeface="+mn-lt"/>
              </a:rPr>
              <a:t>Definir un programa que muestre al usuario un menú con las siguientes opciones: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Imprimir Mensaje</a:t>
            </a:r>
          </a:p>
          <a:p>
            <a:pPr lvl="1">
              <a:lnSpc>
                <a:spcPct val="125000"/>
              </a:lnSpc>
              <a:buFontTx/>
              <a:buAutoNum type="arabicParenR"/>
              <a:defRPr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Salir </a:t>
            </a:r>
          </a:p>
          <a:p>
            <a:pPr>
              <a:lnSpc>
                <a:spcPct val="125000"/>
              </a:lnSpc>
              <a:spcBef>
                <a:spcPct val="70000"/>
              </a:spcBef>
              <a:buFontTx/>
              <a:buChar char="•"/>
              <a:defRPr/>
            </a:pPr>
            <a:r>
              <a:rPr lang="es-ES_tradnl" b="1" dirty="0">
                <a:solidFill>
                  <a:schemeClr val="accent3">
                    <a:lumMod val="75000"/>
                  </a:schemeClr>
                </a:solidFill>
                <a:latin typeface="+mn-lt"/>
              </a:rPr>
              <a:t>Y que permanezca activo el programa, hasta que el usuario seleccione salir</a:t>
            </a:r>
          </a:p>
          <a:p>
            <a:pPr>
              <a:defRPr/>
            </a:pPr>
            <a:endParaRPr lang="es-ES" dirty="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8032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677FCB5-CC9C-4E0A-8D79-1C54B5565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4653136"/>
            <a:ext cx="277206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153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7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9558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números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D0EB40-AF35-489C-9FA4-2E259E60CA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1484784"/>
            <a:ext cx="6724650" cy="42005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6CD82311-F522-4588-BC23-32FEDEA640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4436432"/>
            <a:ext cx="223224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647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691680" y="195589"/>
            <a:ext cx="5760640" cy="8965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  <a:p>
            <a:pPr algn="ctr" eaLnBrk="0" hangingPunct="0"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Menú con letras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78D6016-FB31-4039-99D2-027F96AA6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587" y="1451198"/>
            <a:ext cx="6600825" cy="42100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05812C5-8A79-473B-8D73-402B6C870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232" y="4894311"/>
            <a:ext cx="2100420" cy="153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351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1418" y="3861048"/>
            <a:ext cx="2451022" cy="2684910"/>
          </a:xfrm>
          <a:prstGeom prst="rect">
            <a:avLst/>
          </a:prstGeom>
        </p:spPr>
      </p:pic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491880" y="201547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</a:t>
            </a:r>
          </a:p>
        </p:txBody>
      </p:sp>
      <p:sp>
        <p:nvSpPr>
          <p:cNvPr id="399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1376772"/>
            <a:ext cx="7272808" cy="2664296"/>
          </a:xfrm>
        </p:spPr>
        <p:txBody>
          <a:bodyPr>
            <a:noAutofit/>
          </a:bodyPr>
          <a:lstStyle/>
          <a:p>
            <a:pPr algn="ctr" eaLnBrk="1" hangingPunct="1">
              <a:lnSpc>
                <a:spcPct val="150000"/>
              </a:lnSpc>
              <a:buFontTx/>
              <a:buNone/>
              <a:defRPr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Cuando se ejecuta una sentencia simple o compuesta, repetidamente un </a:t>
            </a:r>
            <a:r>
              <a:rPr lang="es-ES_tradnl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número de veces conocido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la construcción adecuada es mediante el ciclo </a:t>
            </a:r>
            <a:r>
              <a:rPr lang="es-ES_tradnl" sz="2800" b="1" dirty="0" err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111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584" y="1196752"/>
            <a:ext cx="7344816" cy="3600400"/>
          </a:xfrm>
        </p:spPr>
        <p:txBody>
          <a:bodyPr>
            <a:normAutofit/>
          </a:bodyPr>
          <a:lstStyle/>
          <a:p>
            <a:pPr algn="just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, es una estructura de ciclo en donde el control de la repetición está definido precisamente sobre una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algn="just" eaLnBrk="1" hangingPunct="1">
              <a:lnSpc>
                <a:spcPct val="120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ciclo </a:t>
            </a:r>
            <a:r>
              <a:rPr lang="es-ES_tradnl" sz="28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nos permite </a:t>
            </a:r>
            <a:r>
              <a:rPr lang="es-ES_tradnl" sz="2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encapsular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en una sola instrucción todo el código de la variable </a:t>
            </a:r>
            <a:r>
              <a:rPr lang="es-ES_tradnl" sz="2800" b="1" dirty="0">
                <a:solidFill>
                  <a:srgbClr val="FF0000"/>
                </a:solidFill>
                <a:cs typeface="Arial" pitchFamily="34" charset="0"/>
              </a:rPr>
              <a:t>contador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</p:txBody>
      </p:sp>
      <p:sp>
        <p:nvSpPr>
          <p:cNvPr id="400389" name="Rectangle 5"/>
          <p:cNvSpPr>
            <a:spLocks noGrp="1" noChangeArrowheads="1"/>
          </p:cNvSpPr>
          <p:nvPr>
            <p:ph type="title"/>
          </p:nvPr>
        </p:nvSpPr>
        <p:spPr>
          <a:xfrm>
            <a:off x="3635896" y="-27384"/>
            <a:ext cx="1874837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/>
              </a:rPr>
              <a:t>FOR</a:t>
            </a:r>
          </a:p>
        </p:txBody>
      </p:sp>
      <p:pic>
        <p:nvPicPr>
          <p:cNvPr id="9" name="Imagen 8" descr="Imagen que contiene globo, lámpara&#10;&#10;Descripción generada automáticamente">
            <a:extLst>
              <a:ext uri="{FF2B5EF4-FFF2-40B4-BE49-F238E27FC236}">
                <a16:creationId xmlns:a16="http://schemas.microsoft.com/office/drawing/2014/main" id="{203A38A8-0875-4AE9-847B-FBB8190C19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976" y="3978748"/>
            <a:ext cx="3938024" cy="336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835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</TotalTime>
  <Words>681</Words>
  <Application>Microsoft Office PowerPoint</Application>
  <PresentationFormat>Presentación en pantalla (4:3)</PresentationFormat>
  <Paragraphs>105</Paragraphs>
  <Slides>22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8" baseType="lpstr">
      <vt:lpstr>Arial</vt:lpstr>
      <vt:lpstr>Arial Unicode MS</vt:lpstr>
      <vt:lpstr>Calibri</vt:lpstr>
      <vt:lpstr>Dom Casual</vt:lpstr>
      <vt:lpstr>Wingdings</vt:lpstr>
      <vt:lpstr>Tema de Office</vt:lpstr>
      <vt:lpstr>TC1028  Pensamiento Computacional para Ingeniería</vt:lpstr>
      <vt:lpstr>La sesión pasada vimos…</vt:lpstr>
      <vt:lpstr>while True:</vt:lpstr>
      <vt:lpstr>while true</vt:lpstr>
      <vt:lpstr>Presentación de PowerPoint</vt:lpstr>
      <vt:lpstr>Presentación de PowerPoint</vt:lpstr>
      <vt:lpstr>Presentación de PowerPoint</vt:lpstr>
      <vt:lpstr>FOR</vt:lpstr>
      <vt:lpstr>FOR</vt:lpstr>
      <vt:lpstr>Estructura del for</vt:lpstr>
      <vt:lpstr>Presentación de PowerPoint</vt:lpstr>
      <vt:lpstr>Presentación de PowerPoint</vt:lpstr>
      <vt:lpstr>Estructura del for</vt:lpstr>
      <vt:lpstr>Presentación de PowerPoint</vt:lpstr>
      <vt:lpstr>Presentación de PowerPoint</vt:lpstr>
      <vt:lpstr>Estructura del for</vt:lpstr>
      <vt:lpstr>Presentación de PowerPoint</vt:lpstr>
      <vt:lpstr>Presentación de PowerPoint</vt:lpstr>
      <vt:lpstr>Estructura del for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66</cp:revision>
  <dcterms:created xsi:type="dcterms:W3CDTF">2013-06-25T15:25:55Z</dcterms:created>
  <dcterms:modified xsi:type="dcterms:W3CDTF">2020-08-30T23:08:01Z</dcterms:modified>
</cp:coreProperties>
</file>