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43" r:id="rId2"/>
    <p:sldId id="296" r:id="rId3"/>
    <p:sldId id="258" r:id="rId4"/>
    <p:sldId id="301" r:id="rId5"/>
    <p:sldId id="302" r:id="rId6"/>
    <p:sldId id="303" r:id="rId7"/>
    <p:sldId id="309" r:id="rId8"/>
    <p:sldId id="310" r:id="rId9"/>
    <p:sldId id="305" r:id="rId10"/>
    <p:sldId id="304" r:id="rId11"/>
    <p:sldId id="313" r:id="rId12"/>
    <p:sldId id="314" r:id="rId13"/>
    <p:sldId id="340" r:id="rId14"/>
    <p:sldId id="306" r:id="rId15"/>
    <p:sldId id="307" r:id="rId16"/>
    <p:sldId id="311" r:id="rId17"/>
    <p:sldId id="308" r:id="rId18"/>
    <p:sldId id="320" r:id="rId19"/>
    <p:sldId id="348" r:id="rId20"/>
    <p:sldId id="325" r:id="rId21"/>
    <p:sldId id="347" r:id="rId22"/>
    <p:sldId id="337" r:id="rId23"/>
    <p:sldId id="327" r:id="rId24"/>
    <p:sldId id="328" r:id="rId25"/>
    <p:sldId id="335" r:id="rId26"/>
    <p:sldId id="336" r:id="rId27"/>
    <p:sldId id="315" r:id="rId28"/>
    <p:sldId id="316" r:id="rId29"/>
    <p:sldId id="317" r:id="rId30"/>
    <p:sldId id="344" r:id="rId31"/>
    <p:sldId id="345" r:id="rId32"/>
    <p:sldId id="346" r:id="rId33"/>
    <p:sldId id="282" r:id="rId3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3" autoAdjust="0"/>
    <p:restoredTop sz="89748" autoAdjust="0"/>
  </p:normalViewPr>
  <p:slideViewPr>
    <p:cSldViewPr>
      <p:cViewPr varScale="1">
        <p:scale>
          <a:sx n="96" d="100"/>
          <a:sy n="96" d="100"/>
        </p:scale>
        <p:origin x="67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16/08/2019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00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25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089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29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869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84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79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58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33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13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8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03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2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57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TC1028 </a:t>
            </a:r>
            <a:br>
              <a:rPr lang="es-MX" sz="2800" dirty="0">
                <a:solidFill>
                  <a:schemeClr val="bg2">
                    <a:lumMod val="50000"/>
                  </a:schemeClr>
                </a:solidFill>
                <a:latin typeface="+mn-lt"/>
              </a:rPr>
            </a:br>
            <a:r>
              <a:rPr lang="es-MX" sz="28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>
              <a:defRPr/>
            </a:pPr>
            <a:r>
              <a:rPr lang="es-MX" sz="24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38766D-624C-4589-B458-E4979F95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24150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0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2050117"/>
            <a:ext cx="5180068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continue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else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import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not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rgbClr val="C5DAEB"/>
                </a:solidFill>
                <a:cs typeface="Calibri"/>
              </a:rPr>
              <a:t>rint</a:t>
            </a:r>
            <a:r>
              <a:rPr lang="en-US" sz="2000" dirty="0">
                <a:solidFill>
                  <a:srgbClr val="C5DAEB"/>
                </a:solidFill>
                <a:cs typeface="Calibri"/>
              </a:rPr>
              <a:t>, return, while, with, etc.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65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9848" y="160781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9791" y="1341827"/>
            <a:ext cx="7773416" cy="30705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primer carácter no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 ser un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número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o dígito. 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/>
            <a:r>
              <a:rPr lang="es-MX" b="1" dirty="0">
                <a:solidFill>
                  <a:srgbClr val="C5DAEB"/>
                </a:solidFill>
                <a:cs typeface="Calibri"/>
              </a:rPr>
              <a:t>NOTA: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Los nombres que comienzan con guion bajo (_simple, _ _o doble) se reservan para variables con significado especial.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use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símbolos especiales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de las variables pueden tener la combinación de letras en minúsculas (a - z) o MAYÚSCULAS (A - Z) o dígitos (0 - 9) o un guion bajo (_). Por ejemplo: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snake_case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camelCase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1170344" y="4442838"/>
            <a:ext cx="6602056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pueden usarse como identificadores, las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palabras reservadas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926" y="137977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Palabras reservadas</a:t>
            </a:r>
          </a:p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80310" y="1420424"/>
            <a:ext cx="7160771" cy="3346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and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break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continue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def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else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from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627119" y="2299010"/>
            <a:ext cx="1524000" cy="255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import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is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not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print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return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684519" y="2558442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with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47243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3088019" y="1326257"/>
            <a:ext cx="6397869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Señala si el nombre de las siguientes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variables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correcto/incorrecto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3088019" y="2052827"/>
            <a:ext cx="5105400" cy="2568914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_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num_Alumno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direccion_casa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miPerro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nombre_Pila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nombreProceso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correo_electronico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Lógicos: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70815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2233"/>
              </p:ext>
            </p:extLst>
          </p:nvPr>
        </p:nvGraphicFramePr>
        <p:xfrm>
          <a:off x="1905000" y="1714498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92278" y="3248828"/>
            <a:ext cx="4883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29089" y="239599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Alfanuméricos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13904"/>
              </p:ext>
            </p:extLst>
          </p:nvPr>
        </p:nvGraphicFramePr>
        <p:xfrm>
          <a:off x="1395224" y="1771014"/>
          <a:ext cx="7215376" cy="147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0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241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98720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Caracter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c</a:t>
                      </a:r>
                      <a:r>
                        <a:rPr lang="es-MX" dirty="0"/>
                        <a:t>'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a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Cadena de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c = "Hola mundo“</a:t>
                      </a:r>
                    </a:p>
                    <a:p>
                      <a:r>
                        <a:rPr lang="es-MX" b="1" dirty="0"/>
                        <a:t>c = “12345”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c[10] </a:t>
                      </a:r>
                      <a:r>
                        <a:rPr lang="es-MX" b="1" dirty="0"/>
                        <a:t>= </a:t>
                      </a:r>
                      <a:r>
                        <a:rPr lang="es-MX" dirty="0"/>
                        <a:t>"</a:t>
                      </a:r>
                      <a:r>
                        <a:rPr lang="es-MX" b="1" dirty="0"/>
                        <a:t>Hola mundo</a:t>
                      </a:r>
                      <a:r>
                        <a:rPr lang="es-MX" dirty="0"/>
                        <a:t>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287780" y="3302430"/>
            <a:ext cx="56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 o booleanos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92304"/>
              </p:ext>
            </p:extLst>
          </p:nvPr>
        </p:nvGraphicFramePr>
        <p:xfrm>
          <a:off x="1729738" y="1771014"/>
          <a:ext cx="6685028" cy="16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32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726551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True</a:t>
                      </a:r>
                    </a:p>
                    <a:p>
                      <a:pPr algn="ctr"/>
                      <a:r>
                        <a:rPr lang="es-MX" b="1" dirty="0"/>
                        <a:t>x = 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x = True;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False</a:t>
                      </a:r>
                    </a:p>
                    <a:p>
                      <a:pPr algn="ctr"/>
                      <a:r>
                        <a:rPr lang="es-MX" b="1" dirty="0"/>
                        <a:t>y = 3 &gt;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/>
                        <a:t> y = False;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630189" y="3765075"/>
            <a:ext cx="5370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948930" y="1501182"/>
            <a:ext cx="6754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rgbClr val="FFC000"/>
                </a:solidFill>
                <a:cs typeface="Calibri"/>
              </a:rPr>
              <a:t>Nombre = “juan”</a:t>
            </a:r>
          </a:p>
          <a:p>
            <a:r>
              <a:rPr lang="es-MX" b="1" dirty="0">
                <a:solidFill>
                  <a:srgbClr val="FFC000"/>
                </a:solidFill>
                <a:cs typeface="Calibri"/>
              </a:rPr>
              <a:t>nombre = “pedro”</a:t>
            </a:r>
          </a:p>
        </p:txBody>
      </p:sp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4878" y="36251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Componentes de un programa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2246969" y="1534091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Identificador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>
                <a:solidFill>
                  <a:srgbClr val="C5DAEB"/>
                </a:solidFill>
                <a:cs typeface="Calibri"/>
                <a:sym typeface="Corbel"/>
              </a:rPr>
              <a:t>Variable</a:t>
            </a: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Constante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Instrucciones</a:t>
            </a:r>
            <a:endParaRPr sz="36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33088" y="46642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 err="1">
                <a:solidFill>
                  <a:srgbClr val="18BAD4"/>
                </a:solidFill>
                <a:latin typeface="Calibri"/>
                <a:cs typeface="Calibri"/>
              </a:rPr>
              <a:t>Thonny</a:t>
            </a:r>
            <a:endParaRPr lang="es-MX" sz="4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EC1FB55-71BF-4DE8-8F8C-408EB12F3952}"/>
              </a:ext>
            </a:extLst>
          </p:cNvPr>
          <p:cNvSpPr/>
          <p:nvPr/>
        </p:nvSpPr>
        <p:spPr>
          <a:xfrm>
            <a:off x="2274311" y="1428750"/>
            <a:ext cx="58501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un entorno de desarrollo integrado (IDE) para el lenguaje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diseñado para principiantes.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3060F5C-1D9A-42E5-83E4-60AA1219C8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75432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8035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2400" spc="-20" dirty="0">
                <a:solidFill>
                  <a:schemeClr val="bg1"/>
                </a:solidFill>
                <a:cs typeface="Calibri"/>
              </a:rPr>
              <a:t>Python</a:t>
            </a:r>
            <a:endParaRPr lang="es-MX" sz="2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2291765" y="1503146"/>
            <a:ext cx="3804235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Entero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Integer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Float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Lógico o booleano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Boolean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Cadenas de caracteres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String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556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79349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47770" y="1928876"/>
            <a:ext cx="5777106" cy="1328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Inicializa 5 variables con diferentes tipos de datos (entero, real, booleano, </a:t>
            </a:r>
            <a:r>
              <a:rPr lang="es-MX" sz="2000" spc="-20" dirty="0" err="1">
                <a:solidFill>
                  <a:srgbClr val="C5DAEB"/>
                </a:solidFill>
                <a:cs typeface="Calibri"/>
              </a:rPr>
              <a:t>string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)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Con la instrucción </a:t>
            </a:r>
            <a:r>
              <a:rPr lang="es-MX" sz="2000" b="1" spc="-20" dirty="0" err="1">
                <a:solidFill>
                  <a:srgbClr val="FFC000"/>
                </a:solidFill>
                <a:cs typeface="Calibri"/>
              </a:rPr>
              <a:t>type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 averigua el tipo de dato detectado.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123062"/>
            <a:ext cx="2209800" cy="966448"/>
          </a:xfrm>
          <a:prstGeom prst="rect">
            <a:avLst/>
          </a:prstGeom>
        </p:spPr>
      </p:pic>
      <p:sp>
        <p:nvSpPr>
          <p:cNvPr id="31" name="object 25">
            <a:extLst>
              <a:ext uri="{FF2B5EF4-FFF2-40B4-BE49-F238E27FC236}">
                <a16:creationId xmlns:a16="http://schemas.microsoft.com/office/drawing/2014/main" id="{BA6F5A87-F7A8-473B-A7BC-4E234EB9EEFB}"/>
              </a:ext>
            </a:extLst>
          </p:cNvPr>
          <p:cNvSpPr txBox="1"/>
          <p:nvPr/>
        </p:nvSpPr>
        <p:spPr>
          <a:xfrm>
            <a:off x="3088019" y="3397248"/>
            <a:ext cx="1552575" cy="4114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BB01301-14B0-434F-9341-F1E99EA0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0594" y="3267075"/>
            <a:ext cx="1619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1634" y="60326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821634" y="1588008"/>
            <a:ext cx="5056177" cy="1009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Escribe un algoritmo para verificar si un precio dado por el usuario es válido o no lo es, para ser válido debe ser un valor positivo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37" y="264898"/>
            <a:ext cx="2065300" cy="903252"/>
          </a:xfrm>
          <a:prstGeom prst="rect">
            <a:avLst/>
          </a:prstGeom>
        </p:spPr>
      </p:pic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742133C3-17A4-4983-9105-8CB264159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39666"/>
              </p:ext>
            </p:extLst>
          </p:nvPr>
        </p:nvGraphicFramePr>
        <p:xfrm>
          <a:off x="2887445" y="3274442"/>
          <a:ext cx="441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no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0080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7562320F-E108-4251-801D-9A4C6294C2AB}"/>
              </a:ext>
            </a:extLst>
          </p:cNvPr>
          <p:cNvSpPr txBox="1"/>
          <p:nvPr/>
        </p:nvSpPr>
        <p:spPr>
          <a:xfrm>
            <a:off x="2887445" y="2741804"/>
            <a:ext cx="19969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58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8050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precio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Si el precio es mayor o igual a cero</a:t>
            </a:r>
          </a:p>
          <a:p>
            <a:pPr lvl="1">
              <a:lnSpc>
                <a:spcPct val="150000"/>
              </a:lnSpc>
            </a:pPr>
            <a:r>
              <a:rPr lang="es-MX" sz="2400" dirty="0"/>
              <a:t>    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es válido”</a:t>
            </a:r>
          </a:p>
          <a:p>
            <a:pPr lvl="1">
              <a:lnSpc>
                <a:spcPct val="150000"/>
              </a:lnSpc>
            </a:pPr>
            <a:r>
              <a:rPr lang="es-MX" sz="2400" dirty="0" err="1"/>
              <a:t>SiNo</a:t>
            </a:r>
            <a:endParaRPr lang="es-MX" sz="2400" dirty="0"/>
          </a:p>
          <a:p>
            <a:pPr lvl="1">
              <a:lnSpc>
                <a:spcPct val="150000"/>
              </a:lnSpc>
            </a:pPr>
            <a:r>
              <a:rPr lang="es-MX" sz="2400" dirty="0"/>
              <a:t>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no es válido”</a:t>
            </a:r>
          </a:p>
        </p:txBody>
      </p:sp>
    </p:spTree>
    <p:extLst>
      <p:ext uri="{BB962C8B-B14F-4D97-AF65-F5344CB8AC3E}">
        <p14:creationId xmlns:p14="http://schemas.microsoft.com/office/powerpoint/2010/main" val="44955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63974" y="7513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63974" y="1759837"/>
            <a:ext cx="4889401" cy="710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Crear un algoritmo que dados tres números encuentre el más pequeño.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65435"/>
              </p:ext>
            </p:extLst>
          </p:nvPr>
        </p:nvGraphicFramePr>
        <p:xfrm>
          <a:off x="3124200" y="30364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10, 23, 1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200, -23,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0, 0, 0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124200" y="2647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60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787752" y="1482852"/>
            <a:ext cx="539496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Pedir a, b, c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Si (a &lt; b  y a &lt; c)</a:t>
            </a:r>
          </a:p>
          <a:p>
            <a:r>
              <a:rPr lang="es-MX" sz="2400" dirty="0"/>
              <a:t>         menor = a</a:t>
            </a:r>
          </a:p>
          <a:p>
            <a:r>
              <a:rPr lang="es-MX" sz="2400" dirty="0"/>
              <a:t>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Si (b &lt; a y b &lt; c)</a:t>
            </a:r>
          </a:p>
          <a:p>
            <a:r>
              <a:rPr lang="es-MX" sz="2400" dirty="0"/>
              <a:t>             menor = b</a:t>
            </a:r>
          </a:p>
          <a:p>
            <a:r>
              <a:rPr lang="es-MX" sz="2400" dirty="0"/>
              <a:t>    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    menor = c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Escribir menor</a:t>
            </a:r>
          </a:p>
        </p:txBody>
      </p:sp>
    </p:spTree>
    <p:extLst>
      <p:ext uri="{BB962C8B-B14F-4D97-AF65-F5344CB8AC3E}">
        <p14:creationId xmlns:p14="http://schemas.microsoft.com/office/powerpoint/2010/main" val="2533454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Pedir al usuario el radio.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Calcular el área de un círculo a partir de su radio con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PI * radio</a:t>
            </a:r>
            <a:r>
              <a:rPr lang="es-MX" b="1" spc="-20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areaCirculo.py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5346"/>
              </p:ext>
            </p:extLst>
          </p:nvPr>
        </p:nvGraphicFramePr>
        <p:xfrm>
          <a:off x="3048000" y="354359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314.1592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544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251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Definir el valor de PI como 3.141592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 err="1"/>
              <a:t>area</a:t>
            </a:r>
            <a:r>
              <a:rPr lang="es-MX" sz="2400" dirty="0"/>
              <a:t> = PI * radio*radio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Escribir el </a:t>
            </a:r>
            <a:r>
              <a:rPr lang="es-MX" sz="2400" dirty="0" err="1"/>
              <a:t>area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99513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81787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CA8856B7-44D5-4DD2-BED7-450063370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52" y="1193290"/>
            <a:ext cx="4619625" cy="3838575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638550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013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estudiante desea conocer el área de un triángulo a partir de la base y la altura. 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Usar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b*h/2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areaTriangulo.py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77406"/>
              </p:ext>
            </p:extLst>
          </p:nvPr>
        </p:nvGraphicFramePr>
        <p:xfrm>
          <a:off x="3074504" y="343010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187.5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7.69999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028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154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620774"/>
            <a:ext cx="6105883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Convierta el precio de un producto de pesos a dólares, si se tiene el tipo de cambio del dólar y el precio en pesos del producto. El resultado debe mostrar “El precio del producto en dólares es:”  X .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pesosDolares.py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10079"/>
              </p:ext>
            </p:extLst>
          </p:nvPr>
        </p:nvGraphicFramePr>
        <p:xfrm>
          <a:off x="3074504" y="355625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tipoCambio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precioPesos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precioDolares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5.128205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17.525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10.849056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599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773174"/>
            <a:ext cx="6105884" cy="2627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alumno desea conocer la calificación final de su materia de Programación.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La rúbrica de esta materia se compone de la siguiente manera: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1 	 	20%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2 	 	35%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Proyecto final 	15%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Examen final 	30%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calificacion.py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11337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362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PI, vocales, x, i, etc.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4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Ejemplos: 	x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                           y = 2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 i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x = x + y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i = i + 1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95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66675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1696677"/>
            <a:ext cx="524103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 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PUERTO = 3307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root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"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PASSWORD = "123456"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58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1443</TotalTime>
  <Words>1320</Words>
  <Application>Microsoft Office PowerPoint</Application>
  <PresentationFormat>Presentación en pantalla (16:9)</PresentationFormat>
  <Paragraphs>319</Paragraphs>
  <Slides>33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92</cp:revision>
  <dcterms:created xsi:type="dcterms:W3CDTF">2019-07-16T10:22:21Z</dcterms:created>
  <dcterms:modified xsi:type="dcterms:W3CDTF">2019-08-16T22:57:55Z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