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9" r:id="rId4"/>
    <p:sldId id="283" r:id="rId5"/>
    <p:sldId id="285" r:id="rId6"/>
    <p:sldId id="258" r:id="rId7"/>
    <p:sldId id="298" r:id="rId8"/>
    <p:sldId id="300" r:id="rId9"/>
    <p:sldId id="301" r:id="rId10"/>
    <p:sldId id="262" r:id="rId11"/>
    <p:sldId id="288" r:id="rId12"/>
    <p:sldId id="289" r:id="rId13"/>
    <p:sldId id="290" r:id="rId14"/>
    <p:sldId id="302" r:id="rId15"/>
    <p:sldId id="303" r:id="rId16"/>
    <p:sldId id="305" r:id="rId17"/>
    <p:sldId id="291" r:id="rId18"/>
    <p:sldId id="292" r:id="rId19"/>
    <p:sldId id="293" r:id="rId20"/>
    <p:sldId id="344" r:id="rId21"/>
    <p:sldId id="345" r:id="rId22"/>
    <p:sldId id="295" r:id="rId23"/>
    <p:sldId id="296" r:id="rId24"/>
    <p:sldId id="346" r:id="rId25"/>
    <p:sldId id="267" r:id="rId26"/>
    <p:sldId id="347" r:id="rId27"/>
    <p:sldId id="355" r:id="rId28"/>
    <p:sldId id="354" r:id="rId29"/>
    <p:sldId id="356" r:id="rId30"/>
    <p:sldId id="350" r:id="rId31"/>
    <p:sldId id="357" r:id="rId32"/>
    <p:sldId id="353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91897" autoAdjust="0"/>
  </p:normalViewPr>
  <p:slideViewPr>
    <p:cSldViewPr>
      <p:cViewPr varScale="1">
        <p:scale>
          <a:sx n="64" d="100"/>
          <a:sy n="64" d="100"/>
        </p:scale>
        <p:origin x="67" y="6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60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libre.org/consultar/python/lecciones/python-if-else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95056" y="2032683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compuestas y 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if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if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print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else: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52" y="1541486"/>
            <a:ext cx="5548333" cy="235161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4" y="346557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3240121"/>
            <a:ext cx="2316453" cy="14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598698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(x)</a:t>
            </a:r>
          </a:p>
          <a:p>
            <a:pPr marL="342900" indent="-342900">
              <a:buAutoNum type="arabicPeriod"/>
            </a:pPr>
            <a:r>
              <a:rPr lang="es-MX" sz="2400" dirty="0"/>
              <a:t>Si x &gt; 0</a:t>
            </a:r>
          </a:p>
          <a:p>
            <a:r>
              <a:rPr lang="es-MX" sz="2400" dirty="0"/>
              <a:t>    	Escribir(“x es un número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x &lt; 0</a:t>
            </a:r>
          </a:p>
          <a:p>
            <a:r>
              <a:rPr lang="es-MX" sz="2400" dirty="0"/>
              <a:t>             Escribir(“x es un número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Escribir(“x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2991084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1913371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733550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03341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00545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787544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759577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787752" y="266191"/>
            <a:ext cx="3649700" cy="10731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438150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if dentro de las acciones del else.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4966" y="178003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819C0FA-A64B-452F-A66A-DAA2C2AA93FF}"/>
              </a:ext>
            </a:extLst>
          </p:cNvPr>
          <p:cNvSpPr/>
          <p:nvPr/>
        </p:nvSpPr>
        <p:spPr>
          <a:xfrm>
            <a:off x="2789188" y="2364232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8DAC7DC-81A5-4818-9A52-92350E3C97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4464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66126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39" y="927682"/>
            <a:ext cx="692569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esPositivo</a:t>
            </a: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un número entero e imprime si el número es positivo, negativo o cero. 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script principal, pedir un número y mandar llamar la función.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040D218E-375F-4908-A2F5-882F1797E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02918"/>
              </p:ext>
            </p:extLst>
          </p:nvPr>
        </p:nvGraphicFramePr>
        <p:xfrm>
          <a:off x="2047641" y="2778774"/>
          <a:ext cx="46642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043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468159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5 es 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-3 es 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0 es cero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047641" y="2390282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2047641" y="4350621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10934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679668"/>
            <a:ext cx="7152227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calculadora</a:t>
            </a: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dos números (a y b) y un carácter que representa la operación a efectuar (* / + -).  Si el operador es: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+  mostrar el resultado de </a:t>
            </a:r>
            <a:r>
              <a:rPr lang="es-MX" sz="1400" dirty="0" err="1">
                <a:solidFill>
                  <a:srgbClr val="C5DAEB"/>
                </a:solidFill>
                <a:cs typeface="Calibri"/>
              </a:rPr>
              <a:t>a+b</a:t>
            </a:r>
            <a:endParaRPr lang="es-MX" sz="1400" dirty="0">
              <a:solidFill>
                <a:srgbClr val="C5DAEB"/>
              </a:solidFill>
              <a:cs typeface="Calibri"/>
            </a:endParaRPr>
          </a:p>
          <a:p>
            <a:pPr marL="469900" marR="12700" lvl="1"/>
            <a:r>
              <a:rPr lang="es-MX" sz="1400" spc="-10" dirty="0">
                <a:solidFill>
                  <a:srgbClr val="C5DAEB"/>
                </a:solidFill>
                <a:cs typeface="Calibri"/>
              </a:rPr>
              <a:t>-</a:t>
            </a:r>
            <a:r>
              <a:rPr lang="es-MX" sz="1400" spc="15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mostrar el resultado de a-b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*  mostrar el resultado de a*b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/  mostrar el resultado de a/b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difere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mostrar operador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no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vál</a:t>
            </a:r>
            <a:r>
              <a:rPr lang="es-MX" sz="1400" spc="-5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do.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dos números y el operador, y mandar llamar la función.</a:t>
            </a:r>
            <a:endParaRPr lang="es-ES" sz="14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1545335" y="262163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6277457" y="1276256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89274"/>
              </p:ext>
            </p:extLst>
          </p:nvPr>
        </p:nvGraphicFramePr>
        <p:xfrm>
          <a:off x="1545335" y="2943790"/>
          <a:ext cx="66801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390766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99030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resultado es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848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 </a:t>
                      </a:r>
                      <a:r>
                        <a:rPr lang="es-MX" sz="1600" dirty="0" err="1"/>
                        <a:t>nó</a:t>
                      </a:r>
                      <a:r>
                        <a:rPr lang="es-MX" sz="1600" dirty="0"/>
                        <a:t> valido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areaCirculo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el radio del círculo y regresa como resultado el área del círculo. Utiliza la función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math.pi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Importar </a:t>
            </a:r>
            <a:r>
              <a:rPr lang="es-MX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un número.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952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/>
        </p:nvGraphicFramePr>
        <p:xfrm>
          <a:off x="2159060" y="3274905"/>
          <a:ext cx="25653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B3BA59B6-3A73-4EB2-9899-023635F3B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61" y="1197101"/>
            <a:ext cx="1656039" cy="16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areaTriangulo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el base y la altura del triángulo y regresa como resultado el área del triángulo. 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base y la altura.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952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98434"/>
              </p:ext>
            </p:extLst>
          </p:nvPr>
        </p:nvGraphicFramePr>
        <p:xfrm>
          <a:off x="2159060" y="3274905"/>
          <a:ext cx="25653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23" name="Imagen 22">
            <a:extLst>
              <a:ext uri="{FF2B5EF4-FFF2-40B4-BE49-F238E27FC236}">
                <a16:creationId xmlns:a16="http://schemas.microsoft.com/office/drawing/2014/main" id="{BAF82642-0584-4BCB-AA81-57AB119E3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39" y="1148607"/>
            <a:ext cx="1539368" cy="15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60822" y="223266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353" y="847344"/>
            <a:ext cx="4982053" cy="16710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masaCorporal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altura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(metros) y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peso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(kilogramos) de una persona. La función debe calcular e imprimir el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índice de masa corporal (IMC) y el nivel al que corresponde de acuerdo a la siguiente tabla.</a:t>
            </a:r>
          </a:p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estatura y el peso. Mandar llamar la función.</a:t>
            </a:r>
            <a:endParaRPr lang="es-ES" sz="16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700" marR="12700" algn="just">
              <a:spcAft>
                <a:spcPts val="600"/>
              </a:spcAft>
            </a:pPr>
            <a:endParaRPr sz="16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35377" y="2719369"/>
            <a:ext cx="2031492" cy="112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Tabla 20">
            <a:extLst>
              <a:ext uri="{FF2B5EF4-FFF2-40B4-BE49-F238E27FC236}">
                <a16:creationId xmlns:a16="http://schemas.microsoft.com/office/drawing/2014/main" id="{658CB74F-5DE5-44C9-B09A-2D885B5C4193}"/>
              </a:ext>
            </a:extLst>
          </p:cNvPr>
          <p:cNvGraphicFramePr>
            <a:graphicFrameLocks noGrp="1"/>
          </p:cNvGraphicFramePr>
          <p:nvPr/>
        </p:nvGraphicFramePr>
        <p:xfrm>
          <a:off x="6200273" y="99633"/>
          <a:ext cx="2866596" cy="256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31">
                  <a:extLst>
                    <a:ext uri="{9D8B030D-6E8A-4147-A177-3AD203B41FA5}">
                      <a16:colId xmlns:a16="http://schemas.microsoft.com/office/drawing/2014/main" val="3841737167"/>
                    </a:ext>
                  </a:extLst>
                </a:gridCol>
                <a:gridCol w="1874665">
                  <a:extLst>
                    <a:ext uri="{9D8B030D-6E8A-4147-A177-3AD203B41FA5}">
                      <a16:colId xmlns:a16="http://schemas.microsoft.com/office/drawing/2014/main" val="516758453"/>
                    </a:ext>
                  </a:extLst>
                </a:gridCol>
              </a:tblGrid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98829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&lt;18.5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insuficiente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2944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18.5 – 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40568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25 – 26.9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Sobrepeso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006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27 – 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/>
                        <a:t>Pre_obesidad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91633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30 – 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leve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79072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35 – 39.9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16276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&gt;=40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grave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5042"/>
                  </a:ext>
                </a:extLst>
              </a:tr>
            </a:tbl>
          </a:graphicData>
        </a:graphic>
      </p:graphicFrame>
      <p:sp>
        <p:nvSpPr>
          <p:cNvPr id="22" name="object 25">
            <a:extLst>
              <a:ext uri="{FF2B5EF4-FFF2-40B4-BE49-F238E27FC236}">
                <a16:creationId xmlns:a16="http://schemas.microsoft.com/office/drawing/2014/main" id="{8E1901B5-A117-4469-A0AF-3AB37FDFC24A}"/>
              </a:ext>
            </a:extLst>
          </p:cNvPr>
          <p:cNvSpPr txBox="1"/>
          <p:nvPr/>
        </p:nvSpPr>
        <p:spPr>
          <a:xfrm>
            <a:off x="542543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5658945" y="4341218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25" name="Tabla 15">
            <a:extLst>
              <a:ext uri="{FF2B5EF4-FFF2-40B4-BE49-F238E27FC236}">
                <a16:creationId xmlns:a16="http://schemas.microsoft.com/office/drawing/2014/main" id="{2C3891AA-9F3C-4425-A740-B0D6A38B0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8971"/>
              </p:ext>
            </p:extLst>
          </p:nvPr>
        </p:nvGraphicFramePr>
        <p:xfrm>
          <a:off x="504065" y="3054887"/>
          <a:ext cx="46510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64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727714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823440">
                  <a:extLst>
                    <a:ext uri="{9D8B030D-6E8A-4147-A177-3AD203B41FA5}">
                      <a16:colId xmlns:a16="http://schemas.microsoft.com/office/drawing/2014/main" val="3404614168"/>
                    </a:ext>
                  </a:extLst>
                </a:gridCol>
                <a:gridCol w="2222946">
                  <a:extLst>
                    <a:ext uri="{9D8B030D-6E8A-4147-A177-3AD203B41FA5}">
                      <a16:colId xmlns:a16="http://schemas.microsoft.com/office/drawing/2014/main" val="2032906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 insuficiente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grave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02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leve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1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80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6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8" y="1161287"/>
            <a:ext cx="6192776" cy="30548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menu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imprima el siguiente menú en pantalla: </a:t>
            </a:r>
          </a:p>
          <a:p>
            <a:pPr marL="12700" marR="12700" algn="just"/>
            <a:endParaRPr lang="es-MX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 Es positivo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Calculadora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 Área del círculo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 Área del triángulo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 Masa corporal</a:t>
            </a:r>
            <a:endParaRPr lang="es-MX" sz="24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129529" y="4411726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7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1117" y="1219801"/>
            <a:ext cx="6192776" cy="2113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script principal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despliegue el menú, pida una opción y de acuerdo a la opción seleccionada por el usuario le dé la oportunidad de ejecutar cualquiera de las funciones que han sido construidas, haciendo uso del </a:t>
            </a:r>
            <a:r>
              <a:rPr lang="es-MX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if</a:t>
            </a:r>
            <a:r>
              <a:rPr lang="es-MX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- anidado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endParaRPr lang="es-MX" sz="24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071117" y="3933189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3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13382" y="1048003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2400" y="4709157"/>
            <a:ext cx="456945" cy="241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8091" y="2119505"/>
            <a:ext cx="8051130" cy="6454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ttp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www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cl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bre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org/c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nsulta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/leccione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f-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html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429000" y="1593215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1713140"/>
            <a:ext cx="497268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Pedir la edad</a:t>
            </a:r>
          </a:p>
          <a:p>
            <a:pPr marL="342900" indent="-342900">
              <a:buAutoNum type="arabicPeriod"/>
            </a:pPr>
            <a:r>
              <a:rPr lang="es-MX" sz="2400" dirty="0"/>
              <a:t>Si edad &gt;= 18</a:t>
            </a:r>
          </a:p>
          <a:p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1698400"/>
            <a:ext cx="6112456" cy="163535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90622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1449</Words>
  <Application>Microsoft Office PowerPoint</Application>
  <PresentationFormat>Presentación en pantalla (16:9)</PresentationFormat>
  <Paragraphs>297</Paragraphs>
  <Slides>33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Ejercicio 5</vt:lpstr>
      <vt:lpstr>Ejercicio 6</vt:lpstr>
      <vt:lpstr>Ejercicio 7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Eréndira Guadalupe Hernández García</cp:lastModifiedBy>
  <cp:revision>69</cp:revision>
  <dcterms:created xsi:type="dcterms:W3CDTF">2019-07-18T13:32:30Z</dcterms:created>
  <dcterms:modified xsi:type="dcterms:W3CDTF">2019-11-14T16:31:33Z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