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9" r:id="rId2"/>
    <p:sldId id="302" r:id="rId3"/>
    <p:sldId id="330" r:id="rId4"/>
    <p:sldId id="331" r:id="rId5"/>
    <p:sldId id="332" r:id="rId6"/>
    <p:sldId id="334" r:id="rId7"/>
    <p:sldId id="340" r:id="rId8"/>
    <p:sldId id="335" r:id="rId9"/>
    <p:sldId id="341" r:id="rId10"/>
    <p:sldId id="339" r:id="rId1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31" autoAdjust="0"/>
    <p:restoredTop sz="93923" autoAdjust="0"/>
  </p:normalViewPr>
  <p:slideViewPr>
    <p:cSldViewPr>
      <p:cViewPr varScale="1">
        <p:scale>
          <a:sx n="64" d="100"/>
          <a:sy n="64" d="100"/>
        </p:scale>
        <p:origin x="124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21D5-655F-45D2-B717-3C4CD78C8568}" type="datetimeFigureOut">
              <a:rPr lang="es-MX" smtClean="0"/>
              <a:t>14/11/2019</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B4312-99A1-4CE9-ACE7-4C62E9FD90EE}" type="slidenum">
              <a:rPr lang="es-MX" smtClean="0"/>
              <a:t>‹Nº›</a:t>
            </a:fld>
            <a:endParaRPr lang="es-MX" dirty="0"/>
          </a:p>
        </p:txBody>
      </p:sp>
    </p:spTree>
    <p:extLst>
      <p:ext uri="{BB962C8B-B14F-4D97-AF65-F5344CB8AC3E}">
        <p14:creationId xmlns:p14="http://schemas.microsoft.com/office/powerpoint/2010/main" val="100596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216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7509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7427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30180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6557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2535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587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42012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7472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4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14/11/2019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2416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3E716-CACC-4490-AD07-F24B6A68DE47}" type="datetimeFigureOut">
              <a:rPr lang="es-MX" smtClean="0"/>
              <a:t>14/11/2019</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2646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32DDD576-163A-467A-8FEF-45A22DBF4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166" y="2564904"/>
            <a:ext cx="3799512" cy="3179184"/>
          </a:xfrm>
          <a:prstGeom prst="rect">
            <a:avLst/>
          </a:prstGeom>
        </p:spPr>
      </p:pic>
      <p:sp>
        <p:nvSpPr>
          <p:cNvPr id="2" name="Title 1"/>
          <p:cNvSpPr>
            <a:spLocks noGrp="1"/>
          </p:cNvSpPr>
          <p:nvPr>
            <p:ph type="ctrTitle"/>
          </p:nvPr>
        </p:nvSpPr>
        <p:spPr>
          <a:xfrm>
            <a:off x="1187624" y="26064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TC1027. Programación para negocios</a:t>
            </a:r>
          </a:p>
        </p:txBody>
      </p:sp>
      <p:sp>
        <p:nvSpPr>
          <p:cNvPr id="3" name="Subtitle 2"/>
          <p:cNvSpPr>
            <a:spLocks noGrp="1"/>
          </p:cNvSpPr>
          <p:nvPr>
            <p:ph type="subTitle" idx="1"/>
          </p:nvPr>
        </p:nvSpPr>
        <p:spPr>
          <a:xfrm>
            <a:off x="1006630" y="1758021"/>
            <a:ext cx="7342584" cy="1368152"/>
          </a:xfrm>
        </p:spPr>
        <p:txBody>
          <a:bodyPr rtlCol="0">
            <a:normAutofit/>
          </a:bodyPr>
          <a:lstStyle/>
          <a:p>
            <a:pPr eaLnBrk="1" fontAlgn="auto" hangingPunct="1">
              <a:spcAft>
                <a:spcPts val="0"/>
              </a:spcAft>
              <a:defRPr/>
            </a:pPr>
            <a:r>
              <a:rPr lang="es-MX" b="1" dirty="0">
                <a:solidFill>
                  <a:schemeClr val="accent4">
                    <a:lumMod val="50000"/>
                  </a:schemeClr>
                </a:solidFill>
              </a:rPr>
              <a:t>Situación problema 1</a:t>
            </a:r>
          </a:p>
          <a:p>
            <a:pPr eaLnBrk="1" fontAlgn="auto" hangingPunct="1">
              <a:spcAft>
                <a:spcPts val="0"/>
              </a:spcAft>
              <a:defRPr/>
            </a:pPr>
            <a:r>
              <a:rPr lang="es-MX" sz="2000" dirty="0">
                <a:solidFill>
                  <a:schemeClr val="accent4">
                    <a:lumMod val="50000"/>
                  </a:schemeClr>
                </a:solidFill>
              </a:rPr>
              <a:t>Vacaciones con Tarjeta de prepago</a:t>
            </a:r>
          </a:p>
        </p:txBody>
      </p:sp>
      <p:sp>
        <p:nvSpPr>
          <p:cNvPr id="6" name="object 38">
            <a:extLst>
              <a:ext uri="{FF2B5EF4-FFF2-40B4-BE49-F238E27FC236}">
                <a16:creationId xmlns:a16="http://schemas.microsoft.com/office/drawing/2014/main" id="{C37BA407-CB0A-4A81-86D1-25693245F891}"/>
              </a:ext>
            </a:extLst>
          </p:cNvPr>
          <p:cNvSpPr txBox="1"/>
          <p:nvPr/>
        </p:nvSpPr>
        <p:spPr>
          <a:xfrm>
            <a:off x="395536" y="6093296"/>
            <a:ext cx="2709545" cy="468630"/>
          </a:xfrm>
          <a:prstGeom prst="rect">
            <a:avLst/>
          </a:prstGeom>
        </p:spPr>
        <p:txBody>
          <a:bodyPr vert="horz" wrap="square" lIns="0" tIns="0" rIns="0" bIns="0" rtlCol="0">
            <a:noAutofit/>
          </a:bodyPr>
          <a:lstStyle/>
          <a:p>
            <a:pPr marL="12700" marR="12700" indent="233045">
              <a:lnSpc>
                <a:spcPct val="107100"/>
              </a:lnSpc>
            </a:pPr>
            <a:r>
              <a:rPr sz="1400" spc="-10" dirty="0">
                <a:solidFill>
                  <a:schemeClr val="accent4">
                    <a:lumMod val="50000"/>
                  </a:schemeClr>
                </a:solidFill>
                <a:latin typeface="Arial"/>
                <a:cs typeface="Arial"/>
              </a:rPr>
              <a:t>DR</a:t>
            </a:r>
            <a:r>
              <a:rPr sz="1400" spc="0" dirty="0">
                <a:solidFill>
                  <a:schemeClr val="accent4">
                    <a:lumMod val="50000"/>
                  </a:schemeClr>
                </a:solidFill>
                <a:latin typeface="Arial"/>
                <a:cs typeface="Arial"/>
              </a:rPr>
              <a:t>© </a:t>
            </a:r>
            <a:r>
              <a:rPr sz="1400" spc="5" dirty="0">
                <a:solidFill>
                  <a:schemeClr val="accent4">
                    <a:lumMod val="50000"/>
                  </a:schemeClr>
                </a:solidFill>
                <a:latin typeface="Arial"/>
                <a:cs typeface="Arial"/>
              </a:rPr>
              <a:t>I</a:t>
            </a:r>
            <a:r>
              <a:rPr sz="1400" spc="0" dirty="0">
                <a:solidFill>
                  <a:schemeClr val="accent4">
                    <a:lumMod val="50000"/>
                  </a:schemeClr>
                </a:solidFill>
                <a:latin typeface="Arial"/>
                <a:cs typeface="Arial"/>
              </a:rPr>
              <a:t>nstitu</a:t>
            </a:r>
            <a:r>
              <a:rPr sz="1400" spc="-10" dirty="0">
                <a:solidFill>
                  <a:schemeClr val="accent4">
                    <a:lumMod val="50000"/>
                  </a:schemeClr>
                </a:solidFill>
                <a:latin typeface="Arial"/>
                <a:cs typeface="Arial"/>
              </a:rPr>
              <a:t>t</a:t>
            </a:r>
            <a:r>
              <a:rPr sz="1400" spc="0" dirty="0">
                <a:solidFill>
                  <a:schemeClr val="accent4">
                    <a:lumMod val="50000"/>
                  </a:schemeClr>
                </a:solidFill>
                <a:latin typeface="Arial"/>
                <a:cs typeface="Arial"/>
              </a:rPr>
              <a:t>o</a:t>
            </a:r>
            <a:r>
              <a:rPr sz="1400" spc="-45" dirty="0">
                <a:solidFill>
                  <a:schemeClr val="accent4">
                    <a:lumMod val="50000"/>
                  </a:schemeClr>
                </a:solidFill>
                <a:latin typeface="Arial"/>
                <a:cs typeface="Arial"/>
              </a:rPr>
              <a:t> </a:t>
            </a:r>
            <a:r>
              <a:rPr sz="1400" spc="-10" dirty="0">
                <a:solidFill>
                  <a:schemeClr val="accent4">
                    <a:lumMod val="50000"/>
                  </a:schemeClr>
                </a:solidFill>
                <a:latin typeface="Arial"/>
                <a:cs typeface="Arial"/>
              </a:rPr>
              <a:t>T</a:t>
            </a:r>
            <a:r>
              <a:rPr sz="1400" spc="0" dirty="0">
                <a:solidFill>
                  <a:schemeClr val="accent4">
                    <a:lumMod val="50000"/>
                  </a:schemeClr>
                </a:solidFill>
                <a:latin typeface="Arial"/>
                <a:cs typeface="Arial"/>
              </a:rPr>
              <a:t>ecnológico</a:t>
            </a:r>
            <a:r>
              <a:rPr sz="1400" spc="-50" dirty="0">
                <a:solidFill>
                  <a:schemeClr val="accent4">
                    <a:lumMod val="50000"/>
                  </a:schemeClr>
                </a:solidFill>
                <a:latin typeface="Arial"/>
                <a:cs typeface="Arial"/>
              </a:rPr>
              <a:t> </a:t>
            </a:r>
            <a:r>
              <a:rPr sz="1400" spc="0" dirty="0">
                <a:solidFill>
                  <a:schemeClr val="accent4">
                    <a:lumMod val="50000"/>
                  </a:schemeClr>
                </a:solidFill>
                <a:latin typeface="Arial"/>
                <a:cs typeface="Arial"/>
              </a:rPr>
              <a:t>y</a:t>
            </a:r>
            <a:r>
              <a:rPr sz="1400" spc="-5" dirty="0">
                <a:solidFill>
                  <a:schemeClr val="accent4">
                    <a:lumMod val="50000"/>
                  </a:schemeClr>
                </a:solidFill>
                <a:latin typeface="Arial"/>
                <a:cs typeface="Arial"/>
              </a:rPr>
              <a:t> </a:t>
            </a:r>
            <a:r>
              <a:rPr sz="1400" spc="0" dirty="0">
                <a:solidFill>
                  <a:schemeClr val="accent4">
                    <a:lumMod val="50000"/>
                  </a:schemeClr>
                </a:solidFill>
                <a:latin typeface="Arial"/>
                <a:cs typeface="Arial"/>
              </a:rPr>
              <a:t>de Estudios</a:t>
            </a:r>
            <a:r>
              <a:rPr sz="1400" spc="-40" dirty="0">
                <a:solidFill>
                  <a:schemeClr val="accent4">
                    <a:lumMod val="50000"/>
                  </a:schemeClr>
                </a:solidFill>
                <a:latin typeface="Arial"/>
                <a:cs typeface="Arial"/>
              </a:rPr>
              <a:t> </a:t>
            </a:r>
            <a:r>
              <a:rPr sz="1400" spc="0" dirty="0">
                <a:solidFill>
                  <a:schemeClr val="accent4">
                    <a:lumMod val="50000"/>
                  </a:schemeClr>
                </a:solidFill>
                <a:latin typeface="Arial"/>
                <a:cs typeface="Arial"/>
              </a:rPr>
              <a:t>Superiores</a:t>
            </a:r>
            <a:r>
              <a:rPr sz="1400" spc="-40" dirty="0">
                <a:solidFill>
                  <a:schemeClr val="accent4">
                    <a:lumMod val="50000"/>
                  </a:schemeClr>
                </a:solidFill>
                <a:latin typeface="Arial"/>
                <a:cs typeface="Arial"/>
              </a:rPr>
              <a:t> </a:t>
            </a:r>
            <a:r>
              <a:rPr sz="1400" spc="0" dirty="0">
                <a:solidFill>
                  <a:schemeClr val="accent4">
                    <a:lumMod val="50000"/>
                  </a:schemeClr>
                </a:solidFill>
                <a:latin typeface="Arial"/>
                <a:cs typeface="Arial"/>
              </a:rPr>
              <a:t>de</a:t>
            </a:r>
            <a:r>
              <a:rPr sz="1400" spc="-20" dirty="0">
                <a:solidFill>
                  <a:schemeClr val="accent4">
                    <a:lumMod val="50000"/>
                  </a:schemeClr>
                </a:solidFill>
                <a:latin typeface="Arial"/>
                <a:cs typeface="Arial"/>
              </a:rPr>
              <a:t> </a:t>
            </a:r>
            <a:r>
              <a:rPr sz="1400" spc="-10" dirty="0">
                <a:solidFill>
                  <a:schemeClr val="accent4">
                    <a:lumMod val="50000"/>
                  </a:schemeClr>
                </a:solidFill>
                <a:latin typeface="Arial"/>
                <a:cs typeface="Arial"/>
              </a:rPr>
              <a:t>M</a:t>
            </a:r>
            <a:r>
              <a:rPr sz="1400" spc="0" dirty="0">
                <a:solidFill>
                  <a:schemeClr val="accent4">
                    <a:lumMod val="50000"/>
                  </a:schemeClr>
                </a:solidFill>
                <a:latin typeface="Arial"/>
                <a:cs typeface="Arial"/>
              </a:rPr>
              <a:t>onterrey</a:t>
            </a:r>
            <a:endParaRPr sz="1400" dirty="0">
              <a:solidFill>
                <a:schemeClr val="accent4">
                  <a:lumMod val="50000"/>
                </a:schemeClr>
              </a:solidFill>
              <a:latin typeface="Arial"/>
              <a:cs typeface="Arial"/>
            </a:endParaRPr>
          </a:p>
        </p:txBody>
      </p:sp>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93381" y="1122606"/>
            <a:ext cx="8491939" cy="5517232"/>
          </a:xfrm>
        </p:spPr>
        <p:txBody>
          <a:bodyPr>
            <a:noAutofit/>
          </a:bodyPr>
          <a:lstStyle/>
          <a:p>
            <a:pPr marL="0" indent="0" algn="just">
              <a:lnSpc>
                <a:spcPct val="120000"/>
              </a:lnSpc>
              <a:spcBef>
                <a:spcPct val="0"/>
              </a:spcBef>
              <a:buNone/>
            </a:pPr>
            <a:r>
              <a:rPr lang="es-MX" sz="2000" b="1" dirty="0">
                <a:solidFill>
                  <a:schemeClr val="bg2">
                    <a:lumMod val="25000"/>
                  </a:schemeClr>
                </a:solidFill>
                <a:cs typeface="Arial" pitchFamily="34" charset="0"/>
              </a:rPr>
              <a:t>d) </a:t>
            </a:r>
            <a:r>
              <a:rPr lang="es-MX" sz="2000" b="1" dirty="0" err="1">
                <a:solidFill>
                  <a:schemeClr val="bg2">
                    <a:lumMod val="25000"/>
                  </a:schemeClr>
                </a:solidFill>
                <a:cs typeface="Arial" pitchFamily="34" charset="0"/>
              </a:rPr>
              <a:t>recargaTarjeta</a:t>
            </a:r>
            <a:endParaRPr lang="es-MX" sz="2000" b="1" dirty="0">
              <a:solidFill>
                <a:schemeClr val="bg2">
                  <a:lumMod val="25000"/>
                </a:schemeClr>
              </a:solidFill>
              <a:cs typeface="Arial" pitchFamily="34" charset="0"/>
            </a:endParaRPr>
          </a:p>
          <a:p>
            <a:pPr algn="just">
              <a:lnSpc>
                <a:spcPct val="120000"/>
              </a:lnSpc>
              <a:spcBef>
                <a:spcPct val="0"/>
              </a:spcBef>
              <a:buFont typeface="+mj-lt"/>
              <a:buAutoNum type="alphaLcParenR"/>
            </a:pPr>
            <a:endParaRPr lang="es-MX" sz="2000" b="1" dirty="0">
              <a:solidFill>
                <a:schemeClr val="bg2">
                  <a:lumMod val="25000"/>
                </a:schemeClr>
              </a:solidFill>
              <a:cs typeface="Arial" pitchFamily="34" charset="0"/>
            </a:endParaRPr>
          </a:p>
          <a:p>
            <a:pPr marL="685800" lvl="1"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Escriba la función </a:t>
            </a:r>
            <a:r>
              <a:rPr lang="es-MX" sz="2000" b="1" dirty="0" err="1">
                <a:solidFill>
                  <a:schemeClr val="bg2">
                    <a:lumMod val="25000"/>
                  </a:schemeClr>
                </a:solidFill>
                <a:cs typeface="Arial" panose="020B0604020202020204" pitchFamily="34" charset="0"/>
              </a:rPr>
              <a:t>recargaTarjeta</a:t>
            </a:r>
            <a:r>
              <a:rPr lang="es-MX" sz="2000" dirty="0">
                <a:solidFill>
                  <a:schemeClr val="bg2">
                    <a:lumMod val="25000"/>
                  </a:schemeClr>
                </a:solidFill>
                <a:cs typeface="Arial" panose="020B0604020202020204" pitchFamily="34" charset="0"/>
              </a:rPr>
              <a:t>, que recibe el saldo de la tarjeta de prepago (</a:t>
            </a:r>
            <a:r>
              <a:rPr lang="es-MX" sz="2000" dirty="0" err="1">
                <a:solidFill>
                  <a:schemeClr val="bg2">
                    <a:lumMod val="25000"/>
                  </a:schemeClr>
                </a:solidFill>
                <a:cs typeface="Arial" panose="020B0604020202020204" pitchFamily="34" charset="0"/>
              </a:rPr>
              <a:t>saldoTarjeta</a:t>
            </a:r>
            <a:r>
              <a:rPr lang="es-MX" sz="2000" dirty="0">
                <a:solidFill>
                  <a:schemeClr val="bg2">
                    <a:lumMod val="25000"/>
                  </a:schemeClr>
                </a:solidFill>
                <a:cs typeface="Arial" panose="020B0604020202020204" pitchFamily="34" charset="0"/>
              </a:rPr>
              <a:t>) e imprime un menú con las siguientes cantidades de recarga:</a:t>
            </a:r>
          </a:p>
          <a:p>
            <a:pPr marL="800100" lvl="2" indent="0" algn="just">
              <a:lnSpc>
                <a:spcPct val="120000"/>
              </a:lnSpc>
              <a:spcBef>
                <a:spcPct val="0"/>
              </a:spcBef>
              <a:buNone/>
            </a:pPr>
            <a:r>
              <a:rPr lang="es-MX" sz="2000" dirty="0">
                <a:solidFill>
                  <a:schemeClr val="bg2">
                    <a:lumMod val="25000"/>
                  </a:schemeClr>
                </a:solidFill>
                <a:cs typeface="Arial" panose="020B0604020202020204" pitchFamily="34" charset="0"/>
              </a:rPr>
              <a:t>1. $100.00</a:t>
            </a:r>
          </a:p>
          <a:p>
            <a:pPr marL="800100" lvl="2" indent="0" algn="just">
              <a:lnSpc>
                <a:spcPct val="120000"/>
              </a:lnSpc>
              <a:spcBef>
                <a:spcPct val="0"/>
              </a:spcBef>
              <a:buNone/>
            </a:pPr>
            <a:r>
              <a:rPr lang="es-MX" sz="2000" dirty="0">
                <a:solidFill>
                  <a:schemeClr val="bg2">
                    <a:lumMod val="25000"/>
                  </a:schemeClr>
                </a:solidFill>
                <a:cs typeface="Arial" panose="020B0604020202020204" pitchFamily="34" charset="0"/>
              </a:rPr>
              <a:t>2. $250.00</a:t>
            </a:r>
          </a:p>
          <a:p>
            <a:pPr marL="800100" lvl="2" indent="0" algn="just">
              <a:lnSpc>
                <a:spcPct val="120000"/>
              </a:lnSpc>
              <a:spcBef>
                <a:spcPct val="0"/>
              </a:spcBef>
              <a:buNone/>
            </a:pPr>
            <a:r>
              <a:rPr lang="es-MX" sz="2000" dirty="0">
                <a:solidFill>
                  <a:schemeClr val="bg2">
                    <a:lumMod val="25000"/>
                  </a:schemeClr>
                </a:solidFill>
                <a:cs typeface="Arial" panose="020B0604020202020204" pitchFamily="34" charset="0"/>
              </a:rPr>
              <a:t>3. $500.00</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Haciendo uso de </a:t>
            </a:r>
            <a:r>
              <a:rPr lang="es-MX" sz="2000" b="1" dirty="0" err="1">
                <a:solidFill>
                  <a:schemeClr val="bg2">
                    <a:lumMod val="25000"/>
                  </a:schemeClr>
                </a:solidFill>
                <a:cs typeface="Arial" panose="020B0604020202020204" pitchFamily="34" charset="0"/>
              </a:rPr>
              <a:t>if</a:t>
            </a:r>
            <a:r>
              <a:rPr lang="es-MX" sz="2000" b="1" dirty="0">
                <a:solidFill>
                  <a:schemeClr val="bg2">
                    <a:lumMod val="25000"/>
                  </a:schemeClr>
                </a:solidFill>
                <a:cs typeface="Arial" panose="020B0604020202020204" pitchFamily="34" charset="0"/>
              </a:rPr>
              <a:t> – anidado</a:t>
            </a:r>
            <a:r>
              <a:rPr lang="es-MX" sz="2000" dirty="0">
                <a:solidFill>
                  <a:schemeClr val="bg2">
                    <a:lumMod val="25000"/>
                  </a:schemeClr>
                </a:solidFill>
                <a:cs typeface="Arial" panose="020B0604020202020204" pitchFamily="34" charset="0"/>
              </a:rPr>
              <a:t>, regresar el nuevo saldo de la tarjeta de prepago.</a:t>
            </a:r>
          </a:p>
          <a:p>
            <a:pPr lvl="1" indent="-342900" algn="just">
              <a:lnSpc>
                <a:spcPct val="120000"/>
              </a:lnSpc>
              <a:spcBef>
                <a:spcPct val="0"/>
              </a:spcBef>
              <a:buFont typeface="Arial" panose="020B0604020202020204" pitchFamily="34" charset="0"/>
              <a:buChar char="•"/>
            </a:pPr>
            <a:endParaRPr lang="es-MX" sz="20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En el script principal, mandar llamar la función </a:t>
            </a:r>
            <a:r>
              <a:rPr lang="es-MX" sz="2000" b="1" dirty="0" err="1">
                <a:solidFill>
                  <a:schemeClr val="bg2">
                    <a:lumMod val="25000"/>
                  </a:schemeClr>
                </a:solidFill>
                <a:cs typeface="Arial" panose="020B0604020202020204" pitchFamily="34" charset="0"/>
              </a:rPr>
              <a:t>recargaTarjeta</a:t>
            </a:r>
            <a:r>
              <a:rPr lang="es-MX" sz="2000" dirty="0">
                <a:solidFill>
                  <a:schemeClr val="bg2">
                    <a:lumMod val="25000"/>
                  </a:schemeClr>
                </a:solidFill>
                <a:cs typeface="Arial" panose="020B0604020202020204" pitchFamily="34" charset="0"/>
              </a:rPr>
              <a:t> e imprimir el saldo de la tarjeta de prepago.</a:t>
            </a: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Guardar archivo como </a:t>
            </a:r>
            <a:r>
              <a:rPr lang="es-MX" sz="2000" b="1" dirty="0">
                <a:solidFill>
                  <a:schemeClr val="accent6">
                    <a:lumMod val="75000"/>
                  </a:schemeClr>
                </a:solidFill>
                <a:cs typeface="Arial" panose="020B0604020202020204" pitchFamily="34" charset="0"/>
              </a:rPr>
              <a:t>recarga_matricula.py</a:t>
            </a:r>
          </a:p>
          <a:p>
            <a:pPr marL="400050" lvl="1" indent="0" algn="just">
              <a:lnSpc>
                <a:spcPct val="120000"/>
              </a:lnSpc>
              <a:spcBef>
                <a:spcPct val="0"/>
              </a:spcBef>
              <a:buNone/>
            </a:pPr>
            <a:endParaRPr lang="es-MX" sz="2000" dirty="0">
              <a:solidFill>
                <a:schemeClr val="bg2">
                  <a:lumMod val="25000"/>
                </a:schemeClr>
              </a:solidFill>
              <a:cs typeface="Arial" panose="020B0604020202020204" pitchFamily="34" charset="0"/>
            </a:endParaRPr>
          </a:p>
          <a:p>
            <a:pPr lvl="1" indent="-342900" algn="just">
              <a:lnSpc>
                <a:spcPct val="120000"/>
              </a:lnSpc>
              <a:spcBef>
                <a:spcPct val="0"/>
              </a:spcBef>
              <a:buFont typeface="Arial" panose="020B0604020202020204" pitchFamily="34" charset="0"/>
              <a:buChar char="•"/>
            </a:pPr>
            <a:endParaRPr lang="es-MX" sz="16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115932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15516" y="1628800"/>
            <a:ext cx="8712968" cy="4617640"/>
          </a:xfrm>
        </p:spPr>
        <p:txBody>
          <a:bodyPr>
            <a:normAutofit fontScale="25000" lnSpcReduction="20000"/>
          </a:bodyPr>
          <a:lstStyle/>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Es muy importante para la empresa ABC reconocer a sus empleados por su lealtad y esfuerzo al alcanzar los porcentajes de ventas fijados en su planeación estratégica. Al finalizar el año fiscal, entrega un bono de 1000 dólares a los empleados que hayan alcanzado los objetivos de ventas, este bono se entrega en una tarjeta de prepago y puede ser utilizada únicamente en un desarrollo vacacional en alimentos. El empleado puede abonar dinero a su tarjeta si así lo desea.</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La empresa ABC te contrata como consultor para que desarrolles un sistema que le permita administrar los saldos de las tarjetas de prepago de sus empleados.</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El programa debe de iniciar con una clave de acceso. El MENU principal puede tener las siguientes opciones:</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1. Menú adulto (se debe definir 3 platillos con sus precios correspondientes y agregarlos al menú)</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2. Menú niño (se debe definir 3 platillos con sus precios correspondientes y agregarlos al menú)</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3. Realizar pago.</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4. Recarga de tarjeta.</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Todo aquello que vaya pidiendo el usuario deberás irlo acumulando.</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Deberás separar el total de comidas de adultos y el total de comida de niños.</a:t>
            </a:r>
          </a:p>
          <a:p>
            <a:pPr marL="0" indent="0" algn="just">
              <a:lnSpc>
                <a:spcPct val="120000"/>
              </a:lnSpc>
              <a:spcBef>
                <a:spcPct val="0"/>
              </a:spcBef>
              <a:buNone/>
            </a:pPr>
            <a:endParaRPr lang="es-MX" sz="4800" dirty="0">
              <a:solidFill>
                <a:schemeClr val="bg2">
                  <a:lumMod val="25000"/>
                </a:schemeClr>
              </a:solidFill>
              <a:latin typeface="Arial" pitchFamily="34" charset="0"/>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3785121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539552" y="1155805"/>
            <a:ext cx="8296100" cy="5234351"/>
          </a:xfrm>
        </p:spPr>
        <p:txBody>
          <a:bodyPr>
            <a:noAutofit/>
          </a:bodyPr>
          <a:lstStyle/>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Al elegir, Realizar Pago, deberá desplegar el total de comida de adultos, el total de comida de niños, así como el total general. El programa debe preguntar al usuario el porcentaje que desea agregar de propina. Al presentar el Total general, se debe desglosar la propina y solicitar la autorización al usuario para descontar la propina también de la tarjeta de Prepago. El uso de la tarjeta debe solicitar un </a:t>
            </a:r>
            <a:r>
              <a:rPr lang="es-MX" sz="1400" dirty="0" err="1">
                <a:solidFill>
                  <a:schemeClr val="bg2">
                    <a:lumMod val="25000"/>
                  </a:schemeClr>
                </a:solidFill>
                <a:latin typeface="Arial" pitchFamily="34" charset="0"/>
                <a:cs typeface="Arial" pitchFamily="34" charset="0"/>
              </a:rPr>
              <a:t>password</a:t>
            </a:r>
            <a:r>
              <a:rPr lang="es-MX" sz="1400" dirty="0">
                <a:solidFill>
                  <a:schemeClr val="bg2">
                    <a:lumMod val="25000"/>
                  </a:schemeClr>
                </a:solidFill>
                <a:latin typeface="Arial" pitchFamily="34" charset="0"/>
                <a:cs typeface="Arial" pitchFamily="34" charset="0"/>
              </a:rPr>
              <a:t>, este debe coincidir con la clave con la que se ingresó al sistema.</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Una vez descontado el total en la tarjeta de prepago, se manda un mensaje en pantalla de: Gracias por su compra. Si el usuario completa una compra de más de 500 </a:t>
            </a:r>
            <a:r>
              <a:rPr lang="es-MX" sz="1400" dirty="0" err="1">
                <a:solidFill>
                  <a:schemeClr val="bg2">
                    <a:lumMod val="25000"/>
                  </a:schemeClr>
                </a:solidFill>
                <a:latin typeface="Arial" pitchFamily="34" charset="0"/>
                <a:cs typeface="Arial" pitchFamily="34" charset="0"/>
              </a:rPr>
              <a:t>dlls</a:t>
            </a:r>
            <a:r>
              <a:rPr lang="es-MX" sz="1400" dirty="0">
                <a:solidFill>
                  <a:schemeClr val="bg2">
                    <a:lumMod val="25000"/>
                  </a:schemeClr>
                </a:solidFill>
                <a:latin typeface="Arial" pitchFamily="34" charset="0"/>
                <a:cs typeface="Arial" pitchFamily="34" charset="0"/>
              </a:rPr>
              <a:t> y pagó propina, se le debe mandar un mensaje en pantalla indicando que puede gozar de internet gratis por cortesía de la casa.</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Si el usuario no tuviera dinero suficiente para pagar con su tarjeta de </a:t>
            </a:r>
            <a:r>
              <a:rPr lang="es-MX" sz="1400" dirty="0" err="1">
                <a:solidFill>
                  <a:schemeClr val="bg2">
                    <a:lumMod val="25000"/>
                  </a:schemeClr>
                </a:solidFill>
                <a:latin typeface="Arial" pitchFamily="34" charset="0"/>
                <a:cs typeface="Arial" pitchFamily="34" charset="0"/>
              </a:rPr>
              <a:t>pre-pago</a:t>
            </a:r>
            <a:r>
              <a:rPr lang="es-MX" sz="1400" dirty="0">
                <a:solidFill>
                  <a:schemeClr val="bg2">
                    <a:lumMod val="25000"/>
                  </a:schemeClr>
                </a:solidFill>
                <a:latin typeface="Arial" pitchFamily="34" charset="0"/>
                <a:cs typeface="Arial" pitchFamily="34" charset="0"/>
              </a:rPr>
              <a:t>, no se descuenta NADA y se regresa al menú principal, sugiriéndole que entre a la opción de Recarga Tarjeta de </a:t>
            </a:r>
            <a:r>
              <a:rPr lang="es-MX" sz="1400" dirty="0" err="1">
                <a:solidFill>
                  <a:schemeClr val="bg2">
                    <a:lumMod val="25000"/>
                  </a:schemeClr>
                </a:solidFill>
                <a:latin typeface="Arial" pitchFamily="34" charset="0"/>
                <a:cs typeface="Arial" pitchFamily="34" charset="0"/>
              </a:rPr>
              <a:t>PrePago</a:t>
            </a:r>
            <a:r>
              <a:rPr lang="es-MX" sz="1400" dirty="0">
                <a:solidFill>
                  <a:schemeClr val="bg2">
                    <a:lumMod val="25000"/>
                  </a:schemeClr>
                </a:solidFill>
                <a:latin typeface="Arial" pitchFamily="34" charset="0"/>
                <a:cs typeface="Arial" pitchFamily="34" charset="0"/>
              </a:rPr>
              <a:t>.</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Las recargas son en números cerrados. $100.00, $250.00 y $500.00 </a:t>
            </a:r>
            <a:r>
              <a:rPr lang="es-MX" sz="1400" dirty="0" err="1">
                <a:solidFill>
                  <a:schemeClr val="bg2">
                    <a:lumMod val="25000"/>
                  </a:schemeClr>
                </a:solidFill>
                <a:latin typeface="Arial" pitchFamily="34" charset="0"/>
                <a:cs typeface="Arial" pitchFamily="34" charset="0"/>
              </a:rPr>
              <a:t>dlls</a:t>
            </a:r>
            <a:r>
              <a:rPr lang="es-MX" sz="1400" dirty="0">
                <a:solidFill>
                  <a:schemeClr val="bg2">
                    <a:lumMod val="25000"/>
                  </a:schemeClr>
                </a:solidFill>
                <a:latin typeface="Arial" pitchFamily="34" charset="0"/>
                <a:cs typeface="Arial" pitchFamily="34" charset="0"/>
              </a:rPr>
              <a:t> únicamente. SI el usuario recarga 3 veces $500 </a:t>
            </a:r>
            <a:r>
              <a:rPr lang="es-MX" sz="1400" dirty="0" err="1">
                <a:solidFill>
                  <a:schemeClr val="bg2">
                    <a:lumMod val="25000"/>
                  </a:schemeClr>
                </a:solidFill>
                <a:latin typeface="Arial" pitchFamily="34" charset="0"/>
                <a:cs typeface="Arial" pitchFamily="34" charset="0"/>
              </a:rPr>
              <a:t>dlls</a:t>
            </a:r>
            <a:r>
              <a:rPr lang="es-MX" sz="1400" dirty="0">
                <a:solidFill>
                  <a:schemeClr val="bg2">
                    <a:lumMod val="25000"/>
                  </a:schemeClr>
                </a:solidFill>
                <a:latin typeface="Arial" pitchFamily="34" charset="0"/>
                <a:cs typeface="Arial" pitchFamily="34" charset="0"/>
              </a:rPr>
              <a:t> se hará acreedor a $100 </a:t>
            </a:r>
            <a:r>
              <a:rPr lang="es-MX" sz="1400" dirty="0" err="1">
                <a:solidFill>
                  <a:schemeClr val="bg2">
                    <a:lumMod val="25000"/>
                  </a:schemeClr>
                </a:solidFill>
                <a:latin typeface="Arial" pitchFamily="34" charset="0"/>
                <a:cs typeface="Arial" pitchFamily="34" charset="0"/>
              </a:rPr>
              <a:t>dlls</a:t>
            </a:r>
            <a:r>
              <a:rPr lang="es-MX" sz="1400" dirty="0">
                <a:solidFill>
                  <a:schemeClr val="bg2">
                    <a:lumMod val="25000"/>
                  </a:schemeClr>
                </a:solidFill>
                <a:latin typeface="Arial" pitchFamily="34" charset="0"/>
                <a:cs typeface="Arial" pitchFamily="34" charset="0"/>
              </a:rPr>
              <a:t> que deberán ser sumados al saldo de su tarjeta de prepago.</a:t>
            </a: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133940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187624" y="1935088"/>
            <a:ext cx="7227678" cy="4446240"/>
          </a:xfrm>
        </p:spPr>
        <p:txBody>
          <a:bodyPr>
            <a:noAutofit/>
          </a:bodyPr>
          <a:lstStyle/>
          <a:p>
            <a:pPr marL="0" indent="0" algn="just">
              <a:lnSpc>
                <a:spcPct val="120000"/>
              </a:lnSpc>
              <a:spcBef>
                <a:spcPct val="0"/>
              </a:spcBef>
              <a:buNone/>
            </a:pPr>
            <a:endParaRPr lang="es-MX" sz="1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2000" dirty="0">
                <a:solidFill>
                  <a:schemeClr val="bg2">
                    <a:lumMod val="25000"/>
                  </a:schemeClr>
                </a:solidFill>
                <a:latin typeface="Arial" pitchFamily="34" charset="0"/>
                <a:cs typeface="Arial" pitchFamily="34" charset="0"/>
              </a:rPr>
              <a:t>Definir las siguientes funciones:</a:t>
            </a:r>
          </a:p>
          <a:p>
            <a:pPr marL="0" indent="0" algn="just">
              <a:lnSpc>
                <a:spcPct val="120000"/>
              </a:lnSpc>
              <a:spcBef>
                <a:spcPct val="0"/>
              </a:spcBef>
              <a:buNone/>
            </a:pPr>
            <a:endParaRPr lang="es-MX" sz="2000"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menuPrincipal</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menuAdulto</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menuNino</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realizaPago</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recargaTarjeta</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endParaRPr lang="es-MX" sz="2000" b="1"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endParaRPr lang="es-MX" sz="20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p:txBody>
      </p:sp>
      <p:sp>
        <p:nvSpPr>
          <p:cNvPr id="184324" name="Rectangle 4"/>
          <p:cNvSpPr>
            <a:spLocks noGrp="1" noChangeArrowheads="1"/>
          </p:cNvSpPr>
          <p:nvPr>
            <p:ph type="title"/>
          </p:nvPr>
        </p:nvSpPr>
        <p:spPr>
          <a:xfrm>
            <a:off x="302027" y="378296"/>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1152294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611966" y="1340768"/>
            <a:ext cx="7920067" cy="4680520"/>
          </a:xfrm>
        </p:spPr>
        <p:txBody>
          <a:bodyPr>
            <a:noAutofit/>
          </a:bodyPr>
          <a:lstStyle/>
          <a:p>
            <a:pPr algn="just">
              <a:lnSpc>
                <a:spcPct val="120000"/>
              </a:lnSpc>
              <a:spcBef>
                <a:spcPct val="0"/>
              </a:spcBef>
              <a:buFont typeface="+mj-lt"/>
              <a:buAutoNum type="alphaLcParenR"/>
            </a:pPr>
            <a:r>
              <a:rPr lang="es-MX" sz="2000" b="1" dirty="0" err="1">
                <a:solidFill>
                  <a:schemeClr val="bg2">
                    <a:lumMod val="25000"/>
                  </a:schemeClr>
                </a:solidFill>
                <a:cs typeface="Arial" pitchFamily="34" charset="0"/>
              </a:rPr>
              <a:t>menuPrincipal</a:t>
            </a:r>
            <a:endParaRPr lang="es-MX" sz="2000" b="1" dirty="0">
              <a:solidFill>
                <a:schemeClr val="bg2">
                  <a:lumMod val="25000"/>
                </a:schemeClr>
              </a:solidFill>
              <a:cs typeface="Arial" pitchFamily="34" charset="0"/>
            </a:endParaRPr>
          </a:p>
          <a:p>
            <a:pPr lvl="1" indent="-342900"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La función </a:t>
            </a:r>
            <a:r>
              <a:rPr lang="es-MX" sz="1800" b="1" dirty="0" err="1">
                <a:solidFill>
                  <a:schemeClr val="bg2">
                    <a:lumMod val="25000"/>
                  </a:schemeClr>
                </a:solidFill>
                <a:cs typeface="Arial" panose="020B0604020202020204" pitchFamily="34" charset="0"/>
              </a:rPr>
              <a:t>menuPrincipal</a:t>
            </a:r>
            <a:r>
              <a:rPr lang="es-MX" sz="1800" dirty="0">
                <a:solidFill>
                  <a:schemeClr val="bg2">
                    <a:lumMod val="25000"/>
                  </a:schemeClr>
                </a:solidFill>
                <a:cs typeface="Arial" panose="020B0604020202020204" pitchFamily="34" charset="0"/>
              </a:rPr>
              <a:t>, debe imprimir las cuatro opciones de tu situación problema:</a:t>
            </a:r>
          </a:p>
          <a:p>
            <a:pPr marL="800100" lvl="2" indent="0" algn="just">
              <a:lnSpc>
                <a:spcPct val="120000"/>
              </a:lnSpc>
              <a:spcBef>
                <a:spcPct val="0"/>
              </a:spcBef>
              <a:buNone/>
            </a:pPr>
            <a:r>
              <a:rPr lang="es-MX" sz="1800" dirty="0">
                <a:solidFill>
                  <a:schemeClr val="bg2">
                    <a:lumMod val="25000"/>
                  </a:schemeClr>
                </a:solidFill>
                <a:cs typeface="Arial" panose="020B0604020202020204" pitchFamily="34" charset="0"/>
              </a:rPr>
              <a:t>1. Menú adulto</a:t>
            </a:r>
          </a:p>
          <a:p>
            <a:pPr marL="800100" lvl="2" indent="0" algn="just">
              <a:lnSpc>
                <a:spcPct val="120000"/>
              </a:lnSpc>
              <a:spcBef>
                <a:spcPct val="0"/>
              </a:spcBef>
              <a:buNone/>
            </a:pPr>
            <a:r>
              <a:rPr lang="es-MX" sz="1800" dirty="0">
                <a:solidFill>
                  <a:schemeClr val="bg2">
                    <a:lumMod val="25000"/>
                  </a:schemeClr>
                </a:solidFill>
                <a:cs typeface="Arial" panose="020B0604020202020204" pitchFamily="34" charset="0"/>
              </a:rPr>
              <a:t>2. Menú niño</a:t>
            </a:r>
          </a:p>
          <a:p>
            <a:pPr marL="800100" lvl="2" indent="0" algn="just">
              <a:lnSpc>
                <a:spcPct val="120000"/>
              </a:lnSpc>
              <a:spcBef>
                <a:spcPct val="0"/>
              </a:spcBef>
              <a:buNone/>
            </a:pPr>
            <a:r>
              <a:rPr lang="es-MX" sz="1800" dirty="0">
                <a:solidFill>
                  <a:schemeClr val="bg2">
                    <a:lumMod val="25000"/>
                  </a:schemeClr>
                </a:solidFill>
                <a:cs typeface="Arial" panose="020B0604020202020204" pitchFamily="34" charset="0"/>
              </a:rPr>
              <a:t>3. Realizar pago</a:t>
            </a:r>
          </a:p>
          <a:p>
            <a:pPr marL="800100" lvl="2" indent="0" algn="just">
              <a:lnSpc>
                <a:spcPct val="120000"/>
              </a:lnSpc>
              <a:spcBef>
                <a:spcPct val="0"/>
              </a:spcBef>
              <a:buNone/>
            </a:pPr>
            <a:r>
              <a:rPr lang="es-MX" sz="1800" dirty="0">
                <a:solidFill>
                  <a:schemeClr val="bg2">
                    <a:lumMod val="25000"/>
                  </a:schemeClr>
                </a:solidFill>
                <a:cs typeface="Arial" panose="020B0604020202020204" pitchFamily="34" charset="0"/>
              </a:rPr>
              <a:t>4. Recarga de tarjeta</a:t>
            </a:r>
          </a:p>
          <a:p>
            <a:pPr lvl="1" indent="-342900"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Regresar la opción seleccionada por el usuario.</a:t>
            </a: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En el </a:t>
            </a:r>
            <a:r>
              <a:rPr lang="es-MX" sz="1800" b="1" dirty="0">
                <a:solidFill>
                  <a:schemeClr val="bg2">
                    <a:lumMod val="25000"/>
                  </a:schemeClr>
                </a:solidFill>
                <a:cs typeface="Arial" panose="020B0604020202020204" pitchFamily="34" charset="0"/>
              </a:rPr>
              <a:t>script principal</a:t>
            </a:r>
            <a:r>
              <a:rPr lang="es-MX" sz="1800" dirty="0">
                <a:solidFill>
                  <a:schemeClr val="bg2">
                    <a:lumMod val="25000"/>
                  </a:schemeClr>
                </a:solidFill>
                <a:cs typeface="Arial" panose="020B0604020202020204" pitchFamily="34" charset="0"/>
              </a:rPr>
              <a:t>, mande llamar la función </a:t>
            </a:r>
            <a:r>
              <a:rPr lang="es-MX" sz="1800" dirty="0" err="1">
                <a:solidFill>
                  <a:schemeClr val="bg2">
                    <a:lumMod val="25000"/>
                  </a:schemeClr>
                </a:solidFill>
                <a:cs typeface="Arial" panose="020B0604020202020204" pitchFamily="34" charset="0"/>
              </a:rPr>
              <a:t>menuPrincipal</a:t>
            </a:r>
            <a:r>
              <a:rPr lang="es-MX" sz="1800" dirty="0">
                <a:solidFill>
                  <a:schemeClr val="bg2">
                    <a:lumMod val="25000"/>
                  </a:schemeClr>
                </a:solidFill>
                <a:cs typeface="Arial" panose="020B0604020202020204" pitchFamily="34" charset="0"/>
              </a:rPr>
              <a:t>. Si la opción es 1, imprimir “Aquí va el menú de adulto”, sino si la opción es 2, imprimir “Aquí va el menú  de niño”, sino si la opción es 3, imprimir “Aquí se realizan pagos”, sino si la opción es 4, imprimir “Aquí va la recarga de tarjeta”, sino imprimir “Opción inválida”.  Haz uso de </a:t>
            </a:r>
            <a:r>
              <a:rPr lang="es-MX" sz="1800" dirty="0" err="1">
                <a:solidFill>
                  <a:schemeClr val="bg2">
                    <a:lumMod val="25000"/>
                  </a:schemeClr>
                </a:solidFill>
                <a:cs typeface="Arial" panose="020B0604020202020204" pitchFamily="34" charset="0"/>
              </a:rPr>
              <a:t>if</a:t>
            </a:r>
            <a:r>
              <a:rPr lang="es-MX" sz="1800" dirty="0">
                <a:solidFill>
                  <a:schemeClr val="bg2">
                    <a:lumMod val="25000"/>
                  </a:schemeClr>
                </a:solidFill>
                <a:cs typeface="Arial" panose="020B0604020202020204" pitchFamily="34" charset="0"/>
              </a:rPr>
              <a:t> – anidado.</a:t>
            </a: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Guardar archivo como </a:t>
            </a:r>
            <a:r>
              <a:rPr lang="es-MX" sz="1800" b="1" dirty="0">
                <a:solidFill>
                  <a:schemeClr val="accent6">
                    <a:lumMod val="75000"/>
                  </a:schemeClr>
                </a:solidFill>
                <a:cs typeface="Arial" panose="020B0604020202020204" pitchFamily="34" charset="0"/>
              </a:rPr>
              <a:t>menuP_matricula.py</a:t>
            </a: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85213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755576" y="1412776"/>
            <a:ext cx="7920067" cy="4897947"/>
          </a:xfrm>
        </p:spPr>
        <p:txBody>
          <a:bodyPr>
            <a:noAutofit/>
          </a:bodyPr>
          <a:lstStyle/>
          <a:p>
            <a:pPr marL="0" indent="0" algn="just">
              <a:lnSpc>
                <a:spcPct val="120000"/>
              </a:lnSpc>
              <a:spcBef>
                <a:spcPct val="0"/>
              </a:spcBef>
              <a:buNone/>
            </a:pPr>
            <a:r>
              <a:rPr lang="es-MX" sz="2000" b="1" dirty="0">
                <a:solidFill>
                  <a:schemeClr val="bg2">
                    <a:lumMod val="25000"/>
                  </a:schemeClr>
                </a:solidFill>
                <a:cs typeface="Arial" pitchFamily="34" charset="0"/>
              </a:rPr>
              <a:t>b) </a:t>
            </a:r>
            <a:r>
              <a:rPr lang="es-MX" sz="2000" b="1" dirty="0" err="1">
                <a:solidFill>
                  <a:schemeClr val="bg2">
                    <a:lumMod val="25000"/>
                  </a:schemeClr>
                </a:solidFill>
                <a:cs typeface="Arial" pitchFamily="34" charset="0"/>
              </a:rPr>
              <a:t>menuAdulto</a:t>
            </a:r>
            <a:endParaRPr lang="es-MX" sz="2000" b="1" dirty="0">
              <a:solidFill>
                <a:schemeClr val="bg2">
                  <a:lumMod val="25000"/>
                </a:schemeClr>
              </a:solidFill>
              <a:cs typeface="Arial" pitchFamily="34" charset="0"/>
            </a:endParaRPr>
          </a:p>
          <a:p>
            <a:pPr algn="just">
              <a:lnSpc>
                <a:spcPct val="120000"/>
              </a:lnSpc>
              <a:spcBef>
                <a:spcPct val="0"/>
              </a:spcBef>
              <a:buFont typeface="+mj-lt"/>
              <a:buAutoNum type="alphaLcParenR"/>
            </a:pPr>
            <a:endParaRPr lang="es-MX" sz="2000" b="1" dirty="0">
              <a:solidFill>
                <a:schemeClr val="bg2">
                  <a:lumMod val="25000"/>
                </a:schemeClr>
              </a:solidFill>
              <a:cs typeface="Arial" pitchFamily="34" charset="0"/>
            </a:endParaRP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La función </a:t>
            </a:r>
            <a:r>
              <a:rPr lang="es-MX" sz="2000" b="1" dirty="0" err="1">
                <a:solidFill>
                  <a:schemeClr val="bg2">
                    <a:lumMod val="25000"/>
                  </a:schemeClr>
                </a:solidFill>
                <a:cs typeface="Arial" panose="020B0604020202020204" pitchFamily="34" charset="0"/>
              </a:rPr>
              <a:t>menuAdulto</a:t>
            </a:r>
            <a:r>
              <a:rPr lang="es-MX" sz="2000" dirty="0">
                <a:solidFill>
                  <a:schemeClr val="bg2">
                    <a:lumMod val="25000"/>
                  </a:schemeClr>
                </a:solidFill>
                <a:cs typeface="Arial" panose="020B0604020202020204" pitchFamily="34" charset="0"/>
              </a:rPr>
              <a:t>, debe imprimir los tres menús y sus precios, por ejemplo:</a:t>
            </a:r>
          </a:p>
          <a:p>
            <a:pPr marL="800100" lvl="2" indent="0" algn="just">
              <a:lnSpc>
                <a:spcPct val="120000"/>
              </a:lnSpc>
              <a:spcBef>
                <a:spcPct val="0"/>
              </a:spcBef>
              <a:buNone/>
            </a:pPr>
            <a:r>
              <a:rPr lang="es-MX" sz="2000" dirty="0">
                <a:solidFill>
                  <a:schemeClr val="bg2">
                    <a:lumMod val="25000"/>
                  </a:schemeClr>
                </a:solidFill>
                <a:cs typeface="Arial" panose="020B0604020202020204" pitchFamily="34" charset="0"/>
              </a:rPr>
              <a:t>1. P</a:t>
            </a:r>
            <a:r>
              <a:rPr lang="it-IT" sz="2000" dirty="0">
                <a:solidFill>
                  <a:schemeClr val="bg2">
                    <a:lumMod val="25000"/>
                  </a:schemeClr>
                </a:solidFill>
                <a:cs typeface="Arial" panose="020B0604020202020204" pitchFamily="34" charset="0"/>
              </a:rPr>
              <a:t>izza $180.00</a:t>
            </a:r>
          </a:p>
          <a:p>
            <a:pPr marL="800100" lvl="2" indent="0" algn="just">
              <a:lnSpc>
                <a:spcPct val="120000"/>
              </a:lnSpc>
              <a:spcBef>
                <a:spcPct val="0"/>
              </a:spcBef>
              <a:buNone/>
            </a:pPr>
            <a:r>
              <a:rPr lang="it-IT" sz="2000" dirty="0">
                <a:solidFill>
                  <a:schemeClr val="bg2">
                    <a:lumMod val="25000"/>
                  </a:schemeClr>
                </a:solidFill>
                <a:cs typeface="Arial" panose="020B0604020202020204" pitchFamily="34" charset="0"/>
              </a:rPr>
              <a:t>2. Carne asada $200.00</a:t>
            </a:r>
          </a:p>
          <a:p>
            <a:pPr marL="800100" lvl="2" indent="0" algn="just">
              <a:lnSpc>
                <a:spcPct val="120000"/>
              </a:lnSpc>
              <a:spcBef>
                <a:spcPct val="0"/>
              </a:spcBef>
              <a:buNone/>
            </a:pPr>
            <a:r>
              <a:rPr lang="it-IT" sz="2000" dirty="0">
                <a:solidFill>
                  <a:schemeClr val="bg2">
                    <a:lumMod val="25000"/>
                  </a:schemeClr>
                </a:solidFill>
                <a:cs typeface="Arial" panose="020B0604020202020204" pitchFamily="34" charset="0"/>
              </a:rPr>
              <a:t>3. Salmón $300.00</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Haciendo uso de </a:t>
            </a:r>
            <a:r>
              <a:rPr lang="es-MX" sz="2000" b="1" dirty="0" err="1">
                <a:solidFill>
                  <a:schemeClr val="bg2">
                    <a:lumMod val="25000"/>
                  </a:schemeClr>
                </a:solidFill>
                <a:cs typeface="Arial" panose="020B0604020202020204" pitchFamily="34" charset="0"/>
              </a:rPr>
              <a:t>if</a:t>
            </a:r>
            <a:r>
              <a:rPr lang="es-MX" sz="2000" b="1" dirty="0">
                <a:solidFill>
                  <a:schemeClr val="bg2">
                    <a:lumMod val="25000"/>
                  </a:schemeClr>
                </a:solidFill>
                <a:cs typeface="Arial" panose="020B0604020202020204" pitchFamily="34" charset="0"/>
              </a:rPr>
              <a:t> – anidado</a:t>
            </a:r>
            <a:r>
              <a:rPr lang="es-MX" sz="2000" dirty="0">
                <a:solidFill>
                  <a:schemeClr val="bg2">
                    <a:lumMod val="25000"/>
                  </a:schemeClr>
                </a:solidFill>
                <a:cs typeface="Arial" panose="020B0604020202020204" pitchFamily="34" charset="0"/>
              </a:rPr>
              <a:t>, regresar el precio del menú seleccionado.</a:t>
            </a:r>
          </a:p>
          <a:p>
            <a:pPr lvl="1" indent="-342900" algn="just">
              <a:lnSpc>
                <a:spcPct val="120000"/>
              </a:lnSpc>
              <a:spcBef>
                <a:spcPct val="0"/>
              </a:spcBef>
              <a:buFont typeface="Arial" panose="020B0604020202020204" pitchFamily="34" charset="0"/>
              <a:buChar char="•"/>
            </a:pPr>
            <a:endParaRPr lang="es-MX" sz="20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En el script principal, mandar llamar la función </a:t>
            </a:r>
            <a:r>
              <a:rPr lang="es-MX" sz="2000" b="1" dirty="0" err="1">
                <a:solidFill>
                  <a:schemeClr val="bg2">
                    <a:lumMod val="25000"/>
                  </a:schemeClr>
                </a:solidFill>
                <a:cs typeface="Arial" panose="020B0604020202020204" pitchFamily="34" charset="0"/>
              </a:rPr>
              <a:t>menuAdulto</a:t>
            </a:r>
            <a:r>
              <a:rPr lang="es-MX" sz="2000" dirty="0">
                <a:solidFill>
                  <a:schemeClr val="bg2">
                    <a:lumMod val="25000"/>
                  </a:schemeClr>
                </a:solidFill>
                <a:cs typeface="Arial" panose="020B0604020202020204" pitchFamily="34" charset="0"/>
              </a:rPr>
              <a:t> e imprimir el precio del menú seleccionado.</a:t>
            </a: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Guardar archivo como </a:t>
            </a:r>
            <a:r>
              <a:rPr lang="es-MX" sz="2000" b="1" dirty="0">
                <a:solidFill>
                  <a:schemeClr val="accent6">
                    <a:lumMod val="75000"/>
                  </a:schemeClr>
                </a:solidFill>
                <a:cs typeface="Arial" panose="020B0604020202020204" pitchFamily="34" charset="0"/>
              </a:rPr>
              <a:t>menuA_matricula.py</a:t>
            </a:r>
          </a:p>
          <a:p>
            <a:pPr marL="400050" lvl="1" indent="0" algn="just">
              <a:lnSpc>
                <a:spcPct val="120000"/>
              </a:lnSpc>
              <a:spcBef>
                <a:spcPct val="0"/>
              </a:spcBef>
              <a:buNone/>
            </a:pPr>
            <a:endParaRPr lang="es-MX" sz="2000" dirty="0">
              <a:solidFill>
                <a:schemeClr val="bg2">
                  <a:lumMod val="25000"/>
                </a:schemeClr>
              </a:solidFill>
              <a:cs typeface="Arial" panose="020B0604020202020204" pitchFamily="34" charset="0"/>
            </a:endParaRPr>
          </a:p>
          <a:p>
            <a:pPr marL="400050" lvl="1" indent="0" algn="just">
              <a:lnSpc>
                <a:spcPct val="120000"/>
              </a:lnSpc>
              <a:spcBef>
                <a:spcPct val="0"/>
              </a:spcBef>
              <a:buNone/>
            </a:pPr>
            <a:endParaRPr lang="es-MX" sz="20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2247476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755576" y="1412776"/>
            <a:ext cx="7920067" cy="4897947"/>
          </a:xfrm>
        </p:spPr>
        <p:txBody>
          <a:bodyPr>
            <a:noAutofit/>
          </a:bodyPr>
          <a:lstStyle/>
          <a:p>
            <a:pPr algn="just">
              <a:lnSpc>
                <a:spcPct val="120000"/>
              </a:lnSpc>
              <a:spcBef>
                <a:spcPct val="0"/>
              </a:spcBef>
              <a:buFont typeface="+mj-lt"/>
              <a:buAutoNum type="alphaLcParenR"/>
            </a:pPr>
            <a:r>
              <a:rPr lang="es-MX" sz="2000" b="1" dirty="0" err="1">
                <a:solidFill>
                  <a:schemeClr val="bg2">
                    <a:lumMod val="25000"/>
                  </a:schemeClr>
                </a:solidFill>
                <a:cs typeface="Arial" pitchFamily="34" charset="0"/>
              </a:rPr>
              <a:t>menuNino</a:t>
            </a:r>
            <a:endParaRPr lang="es-MX" sz="2000" b="1" dirty="0">
              <a:solidFill>
                <a:schemeClr val="bg2">
                  <a:lumMod val="25000"/>
                </a:schemeClr>
              </a:solidFill>
              <a:cs typeface="Arial" pitchFamily="34" charset="0"/>
            </a:endParaRPr>
          </a:p>
          <a:p>
            <a:pPr algn="just">
              <a:lnSpc>
                <a:spcPct val="120000"/>
              </a:lnSpc>
              <a:spcBef>
                <a:spcPct val="0"/>
              </a:spcBef>
              <a:buFont typeface="+mj-lt"/>
              <a:buAutoNum type="alphaLcParenR"/>
            </a:pPr>
            <a:endParaRPr lang="es-MX" sz="2000" b="1" dirty="0">
              <a:solidFill>
                <a:schemeClr val="bg2">
                  <a:lumMod val="25000"/>
                </a:schemeClr>
              </a:solidFill>
              <a:cs typeface="Arial" pitchFamily="34" charset="0"/>
            </a:endParaRP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La función </a:t>
            </a:r>
            <a:r>
              <a:rPr lang="es-MX" sz="2000" b="1" dirty="0" err="1">
                <a:solidFill>
                  <a:schemeClr val="bg2">
                    <a:lumMod val="25000"/>
                  </a:schemeClr>
                </a:solidFill>
                <a:cs typeface="Arial" panose="020B0604020202020204" pitchFamily="34" charset="0"/>
              </a:rPr>
              <a:t>menuNino</a:t>
            </a:r>
            <a:r>
              <a:rPr lang="es-MX" sz="2000" dirty="0">
                <a:solidFill>
                  <a:schemeClr val="bg2">
                    <a:lumMod val="25000"/>
                  </a:schemeClr>
                </a:solidFill>
                <a:cs typeface="Arial" panose="020B0604020202020204" pitchFamily="34" charset="0"/>
              </a:rPr>
              <a:t>, debe imprimir los tres menús y sus precios, por ejemplo:</a:t>
            </a:r>
          </a:p>
          <a:p>
            <a:pPr marL="800100" lvl="2" indent="0" algn="just">
              <a:lnSpc>
                <a:spcPct val="120000"/>
              </a:lnSpc>
              <a:spcBef>
                <a:spcPct val="0"/>
              </a:spcBef>
              <a:buNone/>
            </a:pPr>
            <a:r>
              <a:rPr lang="es-MX" sz="2000" dirty="0">
                <a:solidFill>
                  <a:schemeClr val="bg2">
                    <a:lumMod val="25000"/>
                  </a:schemeClr>
                </a:solidFill>
                <a:cs typeface="Arial" panose="020B0604020202020204" pitchFamily="34" charset="0"/>
              </a:rPr>
              <a:t>1. Nuggets</a:t>
            </a:r>
            <a:r>
              <a:rPr lang="it-IT" sz="2000" dirty="0">
                <a:solidFill>
                  <a:schemeClr val="bg2">
                    <a:lumMod val="25000"/>
                  </a:schemeClr>
                </a:solidFill>
                <a:cs typeface="Arial" panose="020B0604020202020204" pitchFamily="34" charset="0"/>
              </a:rPr>
              <a:t> $80.00</a:t>
            </a:r>
          </a:p>
          <a:p>
            <a:pPr marL="800100" lvl="2" indent="0" algn="just">
              <a:lnSpc>
                <a:spcPct val="120000"/>
              </a:lnSpc>
              <a:spcBef>
                <a:spcPct val="0"/>
              </a:spcBef>
              <a:buNone/>
            </a:pPr>
            <a:r>
              <a:rPr lang="it-IT" sz="2000" dirty="0">
                <a:solidFill>
                  <a:schemeClr val="bg2">
                    <a:lumMod val="25000"/>
                  </a:schemeClr>
                </a:solidFill>
                <a:cs typeface="Arial" panose="020B0604020202020204" pitchFamily="34" charset="0"/>
              </a:rPr>
              <a:t>2. Papitas $50.00</a:t>
            </a:r>
          </a:p>
          <a:p>
            <a:pPr marL="800100" lvl="2" indent="0" algn="just">
              <a:lnSpc>
                <a:spcPct val="120000"/>
              </a:lnSpc>
              <a:spcBef>
                <a:spcPct val="0"/>
              </a:spcBef>
              <a:buNone/>
            </a:pPr>
            <a:r>
              <a:rPr lang="it-IT" sz="2000" dirty="0">
                <a:solidFill>
                  <a:schemeClr val="bg2">
                    <a:lumMod val="25000"/>
                  </a:schemeClr>
                </a:solidFill>
                <a:cs typeface="Arial" panose="020B0604020202020204" pitchFamily="34" charset="0"/>
              </a:rPr>
              <a:t>3. Ensalada $40.00</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Haciendo uso de </a:t>
            </a:r>
            <a:r>
              <a:rPr lang="es-MX" sz="2000" b="1" dirty="0" err="1">
                <a:solidFill>
                  <a:schemeClr val="bg2">
                    <a:lumMod val="25000"/>
                  </a:schemeClr>
                </a:solidFill>
                <a:cs typeface="Arial" panose="020B0604020202020204" pitchFamily="34" charset="0"/>
              </a:rPr>
              <a:t>if</a:t>
            </a:r>
            <a:r>
              <a:rPr lang="es-MX" sz="2000" b="1" dirty="0">
                <a:solidFill>
                  <a:schemeClr val="bg2">
                    <a:lumMod val="25000"/>
                  </a:schemeClr>
                </a:solidFill>
                <a:cs typeface="Arial" panose="020B0604020202020204" pitchFamily="34" charset="0"/>
              </a:rPr>
              <a:t> – anidado</a:t>
            </a:r>
            <a:r>
              <a:rPr lang="es-MX" sz="2000" dirty="0">
                <a:solidFill>
                  <a:schemeClr val="bg2">
                    <a:lumMod val="25000"/>
                  </a:schemeClr>
                </a:solidFill>
                <a:cs typeface="Arial" panose="020B0604020202020204" pitchFamily="34" charset="0"/>
              </a:rPr>
              <a:t>, regresar el precio del menú seleccionado.</a:t>
            </a:r>
          </a:p>
          <a:p>
            <a:pPr lvl="1" indent="-342900" algn="just">
              <a:lnSpc>
                <a:spcPct val="120000"/>
              </a:lnSpc>
              <a:spcBef>
                <a:spcPct val="0"/>
              </a:spcBef>
              <a:buFont typeface="Arial" panose="020B0604020202020204" pitchFamily="34" charset="0"/>
              <a:buChar char="•"/>
            </a:pPr>
            <a:endParaRPr lang="es-MX" sz="20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En el script principal, mandar llamar la función </a:t>
            </a:r>
            <a:r>
              <a:rPr lang="es-MX" sz="2000" b="1" dirty="0" err="1">
                <a:solidFill>
                  <a:schemeClr val="bg2">
                    <a:lumMod val="25000"/>
                  </a:schemeClr>
                </a:solidFill>
                <a:cs typeface="Arial" panose="020B0604020202020204" pitchFamily="34" charset="0"/>
              </a:rPr>
              <a:t>menuNino</a:t>
            </a:r>
            <a:r>
              <a:rPr lang="es-MX" sz="2000" dirty="0">
                <a:solidFill>
                  <a:schemeClr val="bg2">
                    <a:lumMod val="25000"/>
                  </a:schemeClr>
                </a:solidFill>
                <a:cs typeface="Arial" panose="020B0604020202020204" pitchFamily="34" charset="0"/>
              </a:rPr>
              <a:t> e imprimir el precio del menú seleccionado.</a:t>
            </a: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Guardar archivo como </a:t>
            </a:r>
            <a:r>
              <a:rPr lang="es-MX" sz="2000" b="1" dirty="0">
                <a:solidFill>
                  <a:schemeClr val="accent6">
                    <a:lumMod val="75000"/>
                  </a:schemeClr>
                </a:solidFill>
                <a:cs typeface="Arial" panose="020B0604020202020204" pitchFamily="34" charset="0"/>
              </a:rPr>
              <a:t>menuN_matricula.py</a:t>
            </a:r>
          </a:p>
          <a:p>
            <a:pPr marL="400050" lvl="1" indent="0" algn="just">
              <a:lnSpc>
                <a:spcPct val="120000"/>
              </a:lnSpc>
              <a:spcBef>
                <a:spcPct val="0"/>
              </a:spcBef>
              <a:buNone/>
            </a:pPr>
            <a:endParaRPr lang="es-MX" sz="20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1567880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595149" y="1340768"/>
            <a:ext cx="7953702" cy="4104456"/>
          </a:xfrm>
        </p:spPr>
        <p:txBody>
          <a:bodyPr>
            <a:noAutofit/>
          </a:bodyPr>
          <a:lstStyle/>
          <a:p>
            <a:pPr marL="0" indent="0" algn="just">
              <a:lnSpc>
                <a:spcPct val="120000"/>
              </a:lnSpc>
              <a:spcBef>
                <a:spcPct val="0"/>
              </a:spcBef>
              <a:buNone/>
            </a:pPr>
            <a:r>
              <a:rPr lang="es-MX" sz="2000" b="1" dirty="0">
                <a:solidFill>
                  <a:schemeClr val="bg2">
                    <a:lumMod val="25000"/>
                  </a:schemeClr>
                </a:solidFill>
                <a:cs typeface="Arial" pitchFamily="34" charset="0"/>
              </a:rPr>
              <a:t>c) </a:t>
            </a:r>
            <a:r>
              <a:rPr lang="es-MX" sz="2000" b="1" dirty="0" err="1">
                <a:solidFill>
                  <a:schemeClr val="bg2">
                    <a:lumMod val="25000"/>
                  </a:schemeClr>
                </a:solidFill>
                <a:cs typeface="Arial" pitchFamily="34" charset="0"/>
              </a:rPr>
              <a:t>realizarPago</a:t>
            </a:r>
            <a:endParaRPr lang="es-MX" sz="2000" b="1" dirty="0">
              <a:solidFill>
                <a:schemeClr val="bg2">
                  <a:lumMod val="25000"/>
                </a:schemeClr>
              </a:solidFill>
              <a:cs typeface="Arial" pitchFamily="34" charset="0"/>
            </a:endParaRPr>
          </a:p>
          <a:p>
            <a:pPr marL="0" indent="0" algn="just">
              <a:lnSpc>
                <a:spcPct val="120000"/>
              </a:lnSpc>
              <a:spcBef>
                <a:spcPct val="0"/>
              </a:spcBef>
              <a:buNone/>
            </a:pPr>
            <a:endParaRPr lang="es-MX" sz="2000" b="1" dirty="0">
              <a:solidFill>
                <a:schemeClr val="bg2">
                  <a:lumMod val="25000"/>
                </a:schemeClr>
              </a:solidFill>
              <a:cs typeface="Arial" pitchFamily="34" charset="0"/>
            </a:endParaRPr>
          </a:p>
          <a:p>
            <a:pPr marL="685800" lvl="1"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Escriba la función </a:t>
            </a:r>
            <a:r>
              <a:rPr lang="es-MX" sz="2000" b="1" dirty="0" err="1">
                <a:solidFill>
                  <a:schemeClr val="bg2">
                    <a:lumMod val="25000"/>
                  </a:schemeClr>
                </a:solidFill>
                <a:cs typeface="Arial" panose="020B0604020202020204" pitchFamily="34" charset="0"/>
              </a:rPr>
              <a:t>realizarPago</a:t>
            </a:r>
            <a:r>
              <a:rPr lang="es-MX" sz="2000" dirty="0">
                <a:solidFill>
                  <a:schemeClr val="bg2">
                    <a:lumMod val="25000"/>
                  </a:schemeClr>
                </a:solidFill>
                <a:cs typeface="Arial" panose="020B0604020202020204" pitchFamily="34" charset="0"/>
              </a:rPr>
              <a:t>, que recibe el </a:t>
            </a:r>
            <a:r>
              <a:rPr lang="es-MX" sz="2000" dirty="0" err="1">
                <a:solidFill>
                  <a:schemeClr val="bg2">
                    <a:lumMod val="25000"/>
                  </a:schemeClr>
                </a:solidFill>
                <a:cs typeface="Arial" panose="020B0604020202020204" pitchFamily="34" charset="0"/>
              </a:rPr>
              <a:t>totalComidasAdulto</a:t>
            </a:r>
            <a:r>
              <a:rPr lang="es-MX" sz="2000" dirty="0">
                <a:solidFill>
                  <a:schemeClr val="bg2">
                    <a:lumMod val="25000"/>
                  </a:schemeClr>
                </a:solidFill>
                <a:cs typeface="Arial" panose="020B0604020202020204" pitchFamily="34" charset="0"/>
              </a:rPr>
              <a:t>, el </a:t>
            </a:r>
            <a:r>
              <a:rPr lang="es-MX" sz="2000" dirty="0" err="1">
                <a:solidFill>
                  <a:schemeClr val="bg2">
                    <a:lumMod val="25000"/>
                  </a:schemeClr>
                </a:solidFill>
                <a:cs typeface="Arial" panose="020B0604020202020204" pitchFamily="34" charset="0"/>
              </a:rPr>
              <a:t>totalComidasNino</a:t>
            </a:r>
            <a:r>
              <a:rPr lang="es-MX" sz="2000" dirty="0">
                <a:solidFill>
                  <a:schemeClr val="bg2">
                    <a:lumMod val="25000"/>
                  </a:schemeClr>
                </a:solidFill>
                <a:cs typeface="Arial" panose="020B0604020202020204" pitchFamily="34" charset="0"/>
              </a:rPr>
              <a:t> y el </a:t>
            </a:r>
            <a:r>
              <a:rPr lang="es-MX" sz="2000" dirty="0" err="1">
                <a:solidFill>
                  <a:schemeClr val="bg2">
                    <a:lumMod val="25000"/>
                  </a:schemeClr>
                </a:solidFill>
                <a:cs typeface="Arial" panose="020B0604020202020204" pitchFamily="34" charset="0"/>
              </a:rPr>
              <a:t>saldoTarjeta</a:t>
            </a:r>
            <a:r>
              <a:rPr lang="es-MX" sz="2000" dirty="0">
                <a:solidFill>
                  <a:schemeClr val="bg2">
                    <a:lumMod val="25000"/>
                  </a:schemeClr>
                </a:solidFill>
                <a:cs typeface="Arial" panose="020B0604020202020204" pitchFamily="34" charset="0"/>
              </a:rPr>
              <a:t>. Calcular el </a:t>
            </a:r>
            <a:r>
              <a:rPr lang="es-MX" sz="2000" dirty="0" err="1">
                <a:solidFill>
                  <a:schemeClr val="bg2">
                    <a:lumMod val="25000"/>
                  </a:schemeClr>
                </a:solidFill>
                <a:cs typeface="Arial" panose="020B0604020202020204" pitchFamily="34" charset="0"/>
              </a:rPr>
              <a:t>totalConsumo</a:t>
            </a:r>
            <a:r>
              <a:rPr lang="es-MX" sz="2000" dirty="0">
                <a:solidFill>
                  <a:schemeClr val="bg2">
                    <a:lumMod val="25000"/>
                  </a:schemeClr>
                </a:solidFill>
                <a:cs typeface="Arial" panose="020B0604020202020204" pitchFamily="34" charset="0"/>
              </a:rPr>
              <a:t>. La función debe imprimir el </a:t>
            </a:r>
            <a:r>
              <a:rPr lang="es-MX" sz="2000" dirty="0" err="1">
                <a:solidFill>
                  <a:schemeClr val="bg2">
                    <a:lumMod val="25000"/>
                  </a:schemeClr>
                </a:solidFill>
                <a:cs typeface="Arial" panose="020B0604020202020204" pitchFamily="34" charset="0"/>
              </a:rPr>
              <a:t>totalComidasAdulto</a:t>
            </a:r>
            <a:r>
              <a:rPr lang="es-MX" sz="2000" dirty="0">
                <a:solidFill>
                  <a:schemeClr val="bg2">
                    <a:lumMod val="25000"/>
                  </a:schemeClr>
                </a:solidFill>
                <a:cs typeface="Arial" panose="020B0604020202020204" pitchFamily="34" charset="0"/>
              </a:rPr>
              <a:t>, el </a:t>
            </a:r>
            <a:r>
              <a:rPr lang="es-MX" sz="2000" dirty="0" err="1">
                <a:solidFill>
                  <a:schemeClr val="bg2">
                    <a:lumMod val="25000"/>
                  </a:schemeClr>
                </a:solidFill>
                <a:cs typeface="Arial" panose="020B0604020202020204" pitchFamily="34" charset="0"/>
              </a:rPr>
              <a:t>totalComidasNino</a:t>
            </a:r>
            <a:r>
              <a:rPr lang="es-MX" sz="2000" dirty="0">
                <a:solidFill>
                  <a:schemeClr val="bg2">
                    <a:lumMod val="25000"/>
                  </a:schemeClr>
                </a:solidFill>
                <a:cs typeface="Arial" panose="020B0604020202020204" pitchFamily="34" charset="0"/>
              </a:rPr>
              <a:t>, y el </a:t>
            </a:r>
            <a:r>
              <a:rPr lang="es-MX" sz="2000" dirty="0" err="1">
                <a:solidFill>
                  <a:schemeClr val="bg2">
                    <a:lumMod val="25000"/>
                  </a:schemeClr>
                </a:solidFill>
                <a:cs typeface="Arial" panose="020B0604020202020204" pitchFamily="34" charset="0"/>
              </a:rPr>
              <a:t>totalConsumo</a:t>
            </a:r>
            <a:r>
              <a:rPr lang="es-MX" sz="2000" dirty="0">
                <a:solidFill>
                  <a:schemeClr val="bg2">
                    <a:lumMod val="25000"/>
                  </a:schemeClr>
                </a:solidFill>
                <a:cs typeface="Arial" panose="020B0604020202020204" pitchFamily="34" charset="0"/>
              </a:rPr>
              <a:t>.</a:t>
            </a:r>
          </a:p>
          <a:p>
            <a:pPr marL="685800" lvl="1"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La función debe preguntar el porcentaje que se desea agregar de propina (0%, 10%, 15%, etc.) y calcular la propina con base en el </a:t>
            </a:r>
            <a:r>
              <a:rPr lang="es-MX" sz="2000" dirty="0" err="1">
                <a:solidFill>
                  <a:schemeClr val="bg2">
                    <a:lumMod val="25000"/>
                  </a:schemeClr>
                </a:solidFill>
                <a:cs typeface="Arial" panose="020B0604020202020204" pitchFamily="34" charset="0"/>
              </a:rPr>
              <a:t>totalConsumo</a:t>
            </a:r>
            <a:r>
              <a:rPr lang="es-MX" sz="2000" dirty="0">
                <a:solidFill>
                  <a:schemeClr val="bg2">
                    <a:lumMod val="25000"/>
                  </a:schemeClr>
                </a:solidFill>
                <a:cs typeface="Arial" panose="020B0604020202020204" pitchFamily="34" charset="0"/>
              </a:rPr>
              <a:t>. Imprimir el </a:t>
            </a:r>
            <a:r>
              <a:rPr lang="es-MX" sz="2000" dirty="0" err="1">
                <a:solidFill>
                  <a:schemeClr val="bg2">
                    <a:lumMod val="25000"/>
                  </a:schemeClr>
                </a:solidFill>
                <a:cs typeface="Arial" panose="020B0604020202020204" pitchFamily="34" charset="0"/>
              </a:rPr>
              <a:t>totalConsumo</a:t>
            </a:r>
            <a:r>
              <a:rPr lang="es-MX" sz="2000" dirty="0">
                <a:solidFill>
                  <a:schemeClr val="bg2">
                    <a:lumMod val="25000"/>
                  </a:schemeClr>
                </a:solidFill>
                <a:cs typeface="Arial" panose="020B0604020202020204" pitchFamily="34" charset="0"/>
              </a:rPr>
              <a:t>, el </a:t>
            </a:r>
            <a:r>
              <a:rPr lang="es-MX" sz="2000" dirty="0" err="1">
                <a:solidFill>
                  <a:schemeClr val="bg2">
                    <a:lumMod val="25000"/>
                  </a:schemeClr>
                </a:solidFill>
                <a:cs typeface="Arial" panose="020B0604020202020204" pitchFamily="34" charset="0"/>
              </a:rPr>
              <a:t>totalPropina</a:t>
            </a:r>
            <a:r>
              <a:rPr lang="es-MX" sz="2000" dirty="0">
                <a:solidFill>
                  <a:schemeClr val="bg2">
                    <a:lumMod val="25000"/>
                  </a:schemeClr>
                </a:solidFill>
                <a:cs typeface="Arial" panose="020B0604020202020204" pitchFamily="34" charset="0"/>
              </a:rPr>
              <a:t> y el </a:t>
            </a:r>
            <a:r>
              <a:rPr lang="es-MX" sz="2000" dirty="0" err="1">
                <a:solidFill>
                  <a:schemeClr val="bg2">
                    <a:lumMod val="25000"/>
                  </a:schemeClr>
                </a:solidFill>
                <a:cs typeface="Arial" panose="020B0604020202020204" pitchFamily="34" charset="0"/>
              </a:rPr>
              <a:t>totalGeneral</a:t>
            </a:r>
            <a:r>
              <a:rPr lang="es-MX" sz="2000" dirty="0">
                <a:solidFill>
                  <a:schemeClr val="bg2">
                    <a:lumMod val="25000"/>
                  </a:schemeClr>
                </a:solidFill>
                <a:cs typeface="Arial" panose="020B0604020202020204" pitchFamily="34" charset="0"/>
              </a:rPr>
              <a:t>.</a:t>
            </a: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3154980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46690" y="1206708"/>
            <a:ext cx="8850619" cy="5834786"/>
          </a:xfrm>
        </p:spPr>
        <p:txBody>
          <a:bodyPr>
            <a:noAutofit/>
          </a:bodyPr>
          <a:lstStyle/>
          <a:p>
            <a:pPr marL="0" indent="0" algn="just">
              <a:lnSpc>
                <a:spcPct val="120000"/>
              </a:lnSpc>
              <a:spcBef>
                <a:spcPct val="0"/>
              </a:spcBef>
              <a:buNone/>
            </a:pPr>
            <a:r>
              <a:rPr lang="es-MX" sz="2000" b="1" dirty="0">
                <a:solidFill>
                  <a:schemeClr val="bg2">
                    <a:lumMod val="25000"/>
                  </a:schemeClr>
                </a:solidFill>
                <a:cs typeface="Arial" pitchFamily="34" charset="0"/>
              </a:rPr>
              <a:t>c) </a:t>
            </a:r>
            <a:r>
              <a:rPr lang="es-MX" sz="2000" b="1" dirty="0" err="1">
                <a:solidFill>
                  <a:schemeClr val="bg2">
                    <a:lumMod val="25000"/>
                  </a:schemeClr>
                </a:solidFill>
                <a:cs typeface="Arial" pitchFamily="34" charset="0"/>
              </a:rPr>
              <a:t>realizarPago</a:t>
            </a:r>
            <a:endParaRPr lang="es-MX" sz="2000" b="1" dirty="0">
              <a:solidFill>
                <a:schemeClr val="bg2">
                  <a:lumMod val="25000"/>
                </a:schemeClr>
              </a:solidFill>
              <a:cs typeface="Arial" pitchFamily="34" charset="0"/>
            </a:endParaRPr>
          </a:p>
          <a:p>
            <a:pPr marL="0" indent="0" algn="just">
              <a:lnSpc>
                <a:spcPct val="120000"/>
              </a:lnSpc>
              <a:spcBef>
                <a:spcPct val="0"/>
              </a:spcBef>
              <a:buNone/>
            </a:pPr>
            <a:endParaRPr lang="es-MX" sz="2000" b="1" dirty="0">
              <a:solidFill>
                <a:schemeClr val="bg2">
                  <a:lumMod val="25000"/>
                </a:schemeClr>
              </a:solidFill>
              <a:cs typeface="Arial" pitchFamily="34" charset="0"/>
            </a:endParaRPr>
          </a:p>
          <a:p>
            <a:pPr marL="685800" lvl="1"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Si el usuario no tiene saldo suficiente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 en su tarjeta para pagar el </a:t>
            </a:r>
            <a:r>
              <a:rPr lang="es-MX" sz="1800" dirty="0" err="1">
                <a:solidFill>
                  <a:schemeClr val="bg2">
                    <a:lumMod val="25000"/>
                  </a:schemeClr>
                </a:solidFill>
                <a:cs typeface="Arial" panose="020B0604020202020204" pitchFamily="34" charset="0"/>
              </a:rPr>
              <a:t>totalGeneral</a:t>
            </a:r>
            <a:r>
              <a:rPr lang="es-MX" sz="1800" dirty="0">
                <a:solidFill>
                  <a:schemeClr val="bg2">
                    <a:lumMod val="25000"/>
                  </a:schemeClr>
                </a:solidFill>
                <a:cs typeface="Arial" panose="020B0604020202020204" pitchFamily="34" charset="0"/>
              </a:rPr>
              <a:t>, no se descuenta NADA y se le imprime un mensaje donde se le sugiere que entre a la opción de Recarga Tarjeta de </a:t>
            </a:r>
            <a:r>
              <a:rPr lang="es-MX" sz="1800" dirty="0" err="1">
                <a:solidFill>
                  <a:schemeClr val="bg2">
                    <a:lumMod val="25000"/>
                  </a:schemeClr>
                </a:solidFill>
                <a:cs typeface="Arial" panose="020B0604020202020204" pitchFamily="34" charset="0"/>
              </a:rPr>
              <a:t>PrePago</a:t>
            </a:r>
            <a:r>
              <a:rPr lang="es-MX" sz="1800" dirty="0">
                <a:solidFill>
                  <a:schemeClr val="bg2">
                    <a:lumMod val="25000"/>
                  </a:schemeClr>
                </a:solidFill>
                <a:cs typeface="Arial" panose="020B0604020202020204" pitchFamily="34" charset="0"/>
              </a:rPr>
              <a:t>. </a:t>
            </a:r>
          </a:p>
          <a:p>
            <a:pPr marL="685800" lvl="1"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Si el usuario tiene saldo suficiente para pagar el </a:t>
            </a:r>
            <a:r>
              <a:rPr lang="es-MX" sz="1800" dirty="0" err="1">
                <a:solidFill>
                  <a:schemeClr val="bg2">
                    <a:lumMod val="25000"/>
                  </a:schemeClr>
                </a:solidFill>
                <a:cs typeface="Arial" panose="020B0604020202020204" pitchFamily="34" charset="0"/>
              </a:rPr>
              <a:t>totalGeneral</a:t>
            </a:r>
            <a:r>
              <a:rPr lang="es-MX" sz="1800" dirty="0">
                <a:solidFill>
                  <a:schemeClr val="bg2">
                    <a:lumMod val="25000"/>
                  </a:schemeClr>
                </a:solidFill>
                <a:cs typeface="Arial" panose="020B0604020202020204" pitchFamily="34" charset="0"/>
              </a:rPr>
              <a:t>, se le descuenta el </a:t>
            </a:r>
            <a:r>
              <a:rPr lang="es-MX" sz="1800" dirty="0" err="1">
                <a:solidFill>
                  <a:schemeClr val="bg2">
                    <a:lumMod val="25000"/>
                  </a:schemeClr>
                </a:solidFill>
                <a:cs typeface="Arial" panose="020B0604020202020204" pitchFamily="34" charset="0"/>
              </a:rPr>
              <a:t>totalGeneral</a:t>
            </a:r>
            <a:r>
              <a:rPr lang="es-MX" sz="1800" dirty="0">
                <a:solidFill>
                  <a:schemeClr val="bg2">
                    <a:lumMod val="25000"/>
                  </a:schemeClr>
                </a:solidFill>
                <a:cs typeface="Arial" panose="020B0604020202020204" pitchFamily="34" charset="0"/>
              </a:rPr>
              <a:t> al saldo de la Tarjeta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 Una vez descontado el total en la tarjeta de prepago, se manda un mensaje en pantalla de: Gracias por su compra. Si el usuario completa una compra de más de 500 dólares (</a:t>
            </a:r>
            <a:r>
              <a:rPr lang="es-MX" sz="1800" dirty="0" err="1">
                <a:solidFill>
                  <a:schemeClr val="bg2">
                    <a:lumMod val="25000"/>
                  </a:schemeClr>
                </a:solidFill>
                <a:cs typeface="Arial" panose="020B0604020202020204" pitchFamily="34" charset="0"/>
              </a:rPr>
              <a:t>totalConsumo</a:t>
            </a:r>
            <a:r>
              <a:rPr lang="es-MX" sz="1800" dirty="0">
                <a:solidFill>
                  <a:schemeClr val="bg2">
                    <a:lumMod val="25000"/>
                  </a:schemeClr>
                </a:solidFill>
                <a:cs typeface="Arial" panose="020B0604020202020204" pitchFamily="34" charset="0"/>
              </a:rPr>
              <a:t>) y pagó propina mayor al 10%, se le debe mandar un mensaje en pantalla indicando que puede gozar de internet gratis por cortesía de la casa.</a:t>
            </a:r>
          </a:p>
          <a:p>
            <a:pPr marL="685800" lvl="1"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La función debe regresar el saldo de la tarjeta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a:t>
            </a:r>
          </a:p>
          <a:p>
            <a:pPr marL="400050" lvl="1" indent="0" algn="just">
              <a:lnSpc>
                <a:spcPct val="120000"/>
              </a:lnSpc>
              <a:spcBef>
                <a:spcPct val="0"/>
              </a:spcBef>
              <a:buNone/>
            </a:pPr>
            <a:endParaRPr lang="es-MX" sz="18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En el script principal, pedir el </a:t>
            </a:r>
            <a:r>
              <a:rPr lang="es-MX" sz="1800" dirty="0" err="1">
                <a:solidFill>
                  <a:schemeClr val="bg2">
                    <a:lumMod val="25000"/>
                  </a:schemeClr>
                </a:solidFill>
                <a:cs typeface="Arial" panose="020B0604020202020204" pitchFamily="34" charset="0"/>
              </a:rPr>
              <a:t>totalComidasAdulto</a:t>
            </a:r>
            <a:r>
              <a:rPr lang="es-MX" sz="1800" dirty="0">
                <a:solidFill>
                  <a:schemeClr val="bg2">
                    <a:lumMod val="25000"/>
                  </a:schemeClr>
                </a:solidFill>
                <a:cs typeface="Arial" panose="020B0604020202020204" pitchFamily="34" charset="0"/>
              </a:rPr>
              <a:t>, el </a:t>
            </a:r>
            <a:r>
              <a:rPr lang="es-MX" sz="1800" dirty="0" err="1">
                <a:solidFill>
                  <a:schemeClr val="bg2">
                    <a:lumMod val="25000"/>
                  </a:schemeClr>
                </a:solidFill>
                <a:cs typeface="Arial" panose="020B0604020202020204" pitchFamily="34" charset="0"/>
              </a:rPr>
              <a:t>totalComidasNiño</a:t>
            </a:r>
            <a:r>
              <a:rPr lang="es-MX" sz="1800" dirty="0">
                <a:solidFill>
                  <a:schemeClr val="bg2">
                    <a:lumMod val="25000"/>
                  </a:schemeClr>
                </a:solidFill>
                <a:cs typeface="Arial" panose="020B0604020202020204" pitchFamily="34" charset="0"/>
              </a:rPr>
              <a:t> y el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 Mandar llamar la función </a:t>
            </a:r>
            <a:r>
              <a:rPr lang="es-MX" sz="1800" b="1" dirty="0" err="1">
                <a:solidFill>
                  <a:schemeClr val="bg2">
                    <a:lumMod val="25000"/>
                  </a:schemeClr>
                </a:solidFill>
                <a:cs typeface="Arial" panose="020B0604020202020204" pitchFamily="34" charset="0"/>
              </a:rPr>
              <a:t>realizarPago</a:t>
            </a:r>
            <a:r>
              <a:rPr lang="es-MX" sz="1800" dirty="0">
                <a:solidFill>
                  <a:schemeClr val="bg2">
                    <a:lumMod val="25000"/>
                  </a:schemeClr>
                </a:solidFill>
                <a:cs typeface="Arial" panose="020B0604020202020204" pitchFamily="34" charset="0"/>
              </a:rPr>
              <a:t> e imprimir el saldo de la tarjeta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a:t>
            </a: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Guardar archivo como </a:t>
            </a:r>
            <a:r>
              <a:rPr lang="es-MX" sz="1800" b="1" dirty="0">
                <a:solidFill>
                  <a:schemeClr val="accent6">
                    <a:lumMod val="75000"/>
                  </a:schemeClr>
                </a:solidFill>
                <a:cs typeface="Arial" panose="020B0604020202020204" pitchFamily="34" charset="0"/>
              </a:rPr>
              <a:t>pago_matricula.py</a:t>
            </a:r>
          </a:p>
          <a:p>
            <a:pPr marL="400050" lvl="1" indent="0" algn="just">
              <a:lnSpc>
                <a:spcPct val="120000"/>
              </a:lnSpc>
              <a:spcBef>
                <a:spcPct val="0"/>
              </a:spcBef>
              <a:buNone/>
            </a:pPr>
            <a:endParaRPr lang="es-MX" sz="18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340129718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1225</Words>
  <Application>Microsoft Office PowerPoint</Application>
  <PresentationFormat>Presentación en pantalla (4:3)</PresentationFormat>
  <Paragraphs>99</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Calibri</vt:lpstr>
      <vt:lpstr>Dom Casual</vt:lpstr>
      <vt:lpstr>Tema de Office</vt:lpstr>
      <vt:lpstr>TC1027. Programación para negocios</vt:lpstr>
      <vt:lpstr>Situación problema 1 Vacaciones con tarjeta de prepago</vt:lpstr>
      <vt:lpstr>Situación problema 1 Vacaciones con tarjeta de prepago</vt:lpstr>
      <vt:lpstr>Situación problema 1 Vacaciones con tarjeta de prepago</vt:lpstr>
      <vt:lpstr>Situación problema 1 Vacaciones con tarjeta de prepago</vt:lpstr>
      <vt:lpstr>Situación problema 1 Vacaciones con tarjeta de prepago</vt:lpstr>
      <vt:lpstr>Situación problema 1 Vacaciones con tarjeta de prepago</vt:lpstr>
      <vt:lpstr>Situación problema 1 Vacaciones con tarjeta de prepago</vt:lpstr>
      <vt:lpstr>Situación problema 1 Vacaciones con tarjeta de prepago</vt:lpstr>
      <vt:lpstr>Situación problema 1 Vacaciones con tarjeta de prepago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81</cp:revision>
  <dcterms:created xsi:type="dcterms:W3CDTF">2013-06-24T20:15:42Z</dcterms:created>
  <dcterms:modified xsi:type="dcterms:W3CDTF">2019-11-14T20:41:06Z</dcterms:modified>
</cp:coreProperties>
</file>