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0.jpg" ContentType="image/jp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6" r:id="rId3"/>
    <p:sldId id="295" r:id="rId4"/>
    <p:sldId id="258" r:id="rId5"/>
    <p:sldId id="259" r:id="rId6"/>
    <p:sldId id="260" r:id="rId7"/>
    <p:sldId id="287" r:id="rId8"/>
    <p:sldId id="264" r:id="rId9"/>
    <p:sldId id="290" r:id="rId10"/>
    <p:sldId id="291" r:id="rId11"/>
    <p:sldId id="292" r:id="rId12"/>
    <p:sldId id="293" r:id="rId13"/>
    <p:sldId id="294" r:id="rId14"/>
    <p:sldId id="288" r:id="rId15"/>
    <p:sldId id="312" r:id="rId16"/>
    <p:sldId id="313" r:id="rId17"/>
    <p:sldId id="314" r:id="rId18"/>
    <p:sldId id="289" r:id="rId19"/>
    <p:sldId id="273" r:id="rId20"/>
    <p:sldId id="274" r:id="rId21"/>
    <p:sldId id="277" r:id="rId22"/>
    <p:sldId id="315" r:id="rId23"/>
    <p:sldId id="282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15/08/2019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99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10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1170281-9BD5-461B-BF58-68BBE78D2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5A9D5DB-9049-4B8C-B7F9-84B65873C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12760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2017E7E-5EA0-4674-BE48-AD485166C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C08A72F-A4A4-4003-A7DD-95FC39CD9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1141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D862A34-5FEB-4970-8BCB-A0096141B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37CF87A-06AD-4A72-806C-E48BDE87C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8575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741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93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FC015-572F-46F3-9D9B-EEDD4A80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C13B2A-F741-45CB-9E4B-14C40E37AD8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4D65C3-9777-4E37-8DC4-6DDD95C8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26065-19D0-47BB-9FA7-B3D28B87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B5C921-7D37-4576-A452-5DB2C5C9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33E4FC-893D-4D8A-9AF4-A20CE993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41E34F-CA94-4113-8043-52D611D98626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574586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0BC62-06C3-48F7-957C-03C76B9B39E0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74293-F290-4011-935E-C92865C90E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D09FE-733D-4991-AE22-1DDB9D02742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1FB1686-507A-4941-9E03-AFB736B3799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9D7A17-A510-466A-A0DF-EAF1BA820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E2D266-F21E-4585-9D75-D9242AA7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1FB41F-9412-49D7-9F62-47869E81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C07216-467E-4C7E-98E1-E676BB99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607A35-27CB-40C7-A261-E42DA0A0B45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2991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15/08/2019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15/08/2019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15/08/2019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15/08/2019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gif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840" y="2348880"/>
            <a:ext cx="7342584" cy="136815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algoritmos, programas y lenguaje Python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32323"/>
            <a:ext cx="3960700" cy="27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199" y="15543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5817" y="1516786"/>
            <a:ext cx="7854616" cy="114300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Si el procesador de un algoritmo es una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computadora,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el algoritmo debe estar expresado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en forma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B0CF08-517F-40E0-AE79-ED688CA93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8282"/>
            <a:ext cx="2434004" cy="27870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904612-792C-41BB-8BFB-447D77F8635C}"/>
              </a:ext>
            </a:extLst>
          </p:cNvPr>
          <p:cNvSpPr txBox="1">
            <a:spLocks noChangeArrowheads="1"/>
          </p:cNvSpPr>
          <p:nvPr/>
        </p:nvSpPr>
        <p:spPr>
          <a:xfrm>
            <a:off x="671241" y="2709342"/>
            <a:ext cx="4723642" cy="323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programa se escribe en 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lenguaje de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programación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, y la actividad que consiste en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expresar un algoritmo en un lenguaje de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llama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770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Como hemos visto, para llevar a cabo un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 una computadora es preciso: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Diseñar un algoritmo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que describa cómo se debe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realizar el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Expresar el algoritmo como un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programa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un cierto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Ejecutar el programa con la computadora.</a:t>
            </a:r>
          </a:p>
          <a:p>
            <a:pPr marL="533400" indent="-533400" eaLnBrk="1" hangingPunct="1"/>
            <a:endParaRPr lang="es-ES" sz="2600" dirty="0"/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57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programa?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260" cy="2376289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4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Un programa es un conjunto de instrucciones escritas en un determinado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lenguaje de programación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cuyo objetivo es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instruir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a la computadora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para que lleve a cabo una función específica.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58058"/>
            <a:ext cx="3024336" cy="312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56356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792"/>
            <a:ext cx="8281168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se requiere para escribir un programa?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58341"/>
            <a:ext cx="8064896" cy="1245507"/>
          </a:xfrm>
        </p:spPr>
        <p:txBody>
          <a:bodyPr lIns="92075" tIns="46038" rIns="92075" bIns="46038">
            <a:normAutofit/>
          </a:bodyPr>
          <a:lstStyle/>
          <a:p>
            <a:pPr algn="just" eaLnBrk="1" hangingPunct="1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editor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de software que facilita la escritura de programas. Es un software parecido a un “procesador de palabras”.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A335E9-B863-40F4-966B-DE5597E9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60" y="4842284"/>
            <a:ext cx="4791695" cy="157504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C446808-D349-41FC-B996-C47845BFFC5D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0988"/>
            <a:ext cx="8064896" cy="1404156"/>
          </a:xfrm>
          <a:prstGeom prst="rect">
            <a:avLst/>
          </a:prstGeom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compilador: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que traduce un programa escrito en un lenguaje de programación (código fuente) al lenguaje máquina.</a:t>
            </a:r>
          </a:p>
        </p:txBody>
      </p:sp>
    </p:spTree>
    <p:extLst>
      <p:ext uri="{BB962C8B-B14F-4D97-AF65-F5344CB8AC3E}">
        <p14:creationId xmlns:p14="http://schemas.microsoft.com/office/powerpoint/2010/main" val="1199498173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  <p:bldP spid="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01139" y="476672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Lenguaje de programación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630" y="1415059"/>
            <a:ext cx="7850826" cy="2517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ts val="3000"/>
              </a:lnSpc>
            </a:pP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conjunto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glas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esc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ibir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instruc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iones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en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 lenguaje que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computad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ra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pueda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entende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endParaRPr lang="es-MX" sz="2000" b="1" spc="-10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endParaRPr lang="es-MX" sz="2000" spc="-1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enguaj</a:t>
            </a:r>
            <a:r>
              <a:rPr sz="20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alto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</a:t>
            </a:r>
            <a:r>
              <a:rPr sz="20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Basic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lang="es-MX"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et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Éstos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requie</a:t>
            </a:r>
            <a:r>
              <a:rPr sz="2000" spc="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compilarse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 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lenguajes de bajo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ensam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bladores</a:t>
            </a:r>
            <a:r>
              <a:rPr sz="2000" b="1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2000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quina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re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quier</a:t>
            </a:r>
            <a:r>
              <a:rPr sz="2000" spc="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 compila</a:t>
            </a:r>
            <a:r>
              <a:rPr sz="2000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0FAB87E-0EB7-4C92-A65E-6DE87149A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57" y="3652978"/>
            <a:ext cx="5169389" cy="3205022"/>
          </a:xfrm>
          <a:prstGeom prst="rect">
            <a:avLst/>
          </a:prstGeom>
        </p:spPr>
      </p:pic>
      <p:sp>
        <p:nvSpPr>
          <p:cNvPr id="19" name="object 15">
            <a:extLst>
              <a:ext uri="{FF2B5EF4-FFF2-40B4-BE49-F238E27FC236}">
                <a16:creationId xmlns:a16="http://schemas.microsoft.com/office/drawing/2014/main" id="{FE0283E3-F238-42DA-AB27-E3223F5D9618}"/>
              </a:ext>
            </a:extLst>
          </p:cNvPr>
          <p:cNvSpPr txBox="1"/>
          <p:nvPr/>
        </p:nvSpPr>
        <p:spPr>
          <a:xfrm>
            <a:off x="1420457" y="4668277"/>
            <a:ext cx="1667293" cy="11614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Los 10 mejores lenguajes de programación del 2019</a:t>
            </a:r>
            <a:endParaRPr sz="1600" b="1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ED20AC-D995-48A6-8D8D-2D854423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29607"/>
            <a:ext cx="7264065" cy="2924045"/>
          </a:xfrm>
          <a:prstGeom prst="rect">
            <a:avLst/>
          </a:prstGeom>
        </p:spPr>
      </p:pic>
      <p:sp>
        <p:nvSpPr>
          <p:cNvPr id="98306" name="Rectangle 2">
            <a:extLst>
              <a:ext uri="{FF2B5EF4-FFF2-40B4-BE49-F238E27FC236}">
                <a16:creationId xmlns:a16="http://schemas.microsoft.com/office/drawing/2014/main" id="{92BD4BB5-B183-40E9-984A-B5438D49E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2" y="188640"/>
            <a:ext cx="9371324" cy="85519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Lenguajes compilados e interpretados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61641422-D59F-44A6-A648-059A3061F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673" y="2204864"/>
            <a:ext cx="8325933" cy="1908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interpretado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y ejecuta instrucción por instrucción.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Java, JavaScript, Python y Ruby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 son lenguajes interpretados. 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compilado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completamente y posteriormente se ejecuta.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C, C++ y </a:t>
            </a:r>
            <a:r>
              <a:rPr lang="es-MX" altLang="es-MX" sz="2000" b="1" dirty="0" err="1">
                <a:solidFill>
                  <a:schemeClr val="accent5">
                    <a:lumMod val="75000"/>
                  </a:schemeClr>
                </a:solidFill>
              </a:rPr>
              <a:t>Go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son lenguajes compilados.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24B613-E7FF-4865-89B3-DFDCFB2DC8F7}"/>
              </a:ext>
            </a:extLst>
          </p:cNvPr>
          <p:cNvSpPr txBox="1">
            <a:spLocks noChangeArrowheads="1"/>
          </p:cNvSpPr>
          <p:nvPr/>
        </p:nvSpPr>
        <p:spPr>
          <a:xfrm>
            <a:off x="521451" y="1179216"/>
            <a:ext cx="8110537" cy="1007914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Font typeface="Arial" pitchFamily="34" charset="0"/>
              <a:buNone/>
            </a:pP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Tanto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compiladores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como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interpretadores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son programas que convierten el código que escribes a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lenguaje de máquina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45670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build="p" autoUpdateAnimBg="0"/>
      <p:bldP spid="4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13" name="Rectangle 37">
            <a:extLst>
              <a:ext uri="{FF2B5EF4-FFF2-40B4-BE49-F238E27FC236}">
                <a16:creationId xmlns:a16="http://schemas.microsoft.com/office/drawing/2014/main" id="{610CBAC9-C4C5-44A2-B35E-0D4414A8A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0548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847F3F4-B26C-4C5A-BD59-11D0661DC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interpretado vs. programa compilado</a:t>
            </a:r>
          </a:p>
        </p:txBody>
      </p:sp>
      <p:graphicFrame>
        <p:nvGraphicFramePr>
          <p:cNvPr id="101414" name="Group 38">
            <a:extLst>
              <a:ext uri="{FF2B5EF4-FFF2-40B4-BE49-F238E27FC236}">
                <a16:creationId xmlns:a16="http://schemas.microsoft.com/office/drawing/2014/main" id="{6902816D-75F4-4DDC-8754-CB4CC269BE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322296"/>
              </p:ext>
            </p:extLst>
          </p:nvPr>
        </p:nvGraphicFramePr>
        <p:xfrm>
          <a:off x="395288" y="1930400"/>
          <a:ext cx="8641208" cy="3875088"/>
        </p:xfrm>
        <a:graphic>
          <a:graphicData uri="http://schemas.openxmlformats.org/drawingml/2006/table">
            <a:tbl>
              <a:tblPr/>
              <a:tblGrid>
                <a:gridCol w="4320728">
                  <a:extLst>
                    <a:ext uri="{9D8B030D-6E8A-4147-A177-3AD203B41FA5}">
                      <a16:colId xmlns:a16="http://schemas.microsoft.com/office/drawing/2014/main" val="32397971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46453209"/>
                    </a:ext>
                  </a:extLst>
                </a:gridCol>
              </a:tblGrid>
              <a:tr h="5415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interpretado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compilado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524282"/>
                  </a:ext>
                </a:extLst>
              </a:tr>
              <a:tr h="12994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instrucción por instrucción 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y las va ejecutando (mientras traduce ejecuta)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todo el programa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, pero no lo ejecuta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2163"/>
                  </a:ext>
                </a:extLst>
              </a:tr>
              <a:tr h="69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No genera un archivo ejecutable (*.exe)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Genera un archivo ejecutable (*.exe)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11292"/>
                  </a:ext>
                </a:extLst>
              </a:tr>
              <a:tr h="13408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volver a ejecutar necesitas que el intérprete lo vuelva a traducir y ejecutar instrucción por instrucción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ejecutar basta invocar al archivo ejecutable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82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141463"/>
      </p:ext>
    </p:extLst>
  </p:cSld>
  <p:clrMapOvr>
    <a:masterClrMapping/>
  </p:clrMapOvr>
  <p:transition>
    <p:cover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24FE585-CA21-4414-B3E0-2B858BD8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576103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BC1E2CF-9BB2-41D7-A6D2-D5998589CD4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284663" y="0"/>
            <a:ext cx="4932362" cy="1484313"/>
          </a:xfrm>
          <a:noFill/>
          <a:ln/>
        </p:spPr>
        <p:txBody>
          <a:bodyPr lIns="92075" tIns="46038" rIns="92075" bIns="46038"/>
          <a:lstStyle/>
          <a:p>
            <a:r>
              <a:rPr lang="es-ES_tradnl" altLang="es-MX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</a:t>
            </a:r>
          </a:p>
        </p:txBody>
      </p:sp>
      <p:pic>
        <p:nvPicPr>
          <p:cNvPr id="109573" name="Picture 5" descr="floppydisk">
            <a:extLst>
              <a:ext uri="{FF2B5EF4-FFF2-40B4-BE49-F238E27FC236}">
                <a16:creationId xmlns:a16="http://schemas.microsoft.com/office/drawing/2014/main" id="{506651AA-038E-424A-A2F0-92C33AF43DA5}"/>
              </a:ext>
            </a:extLst>
          </p:cNvPr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4388" y="3860800"/>
            <a:ext cx="952500" cy="952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5" name="Picture 7" descr="document_on">
            <a:extLst>
              <a:ext uri="{FF2B5EF4-FFF2-40B4-BE49-F238E27FC236}">
                <a16:creationId xmlns:a16="http://schemas.microsoft.com/office/drawing/2014/main" id="{D7C5FD35-E383-4F76-ACB0-492F4145CE0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412875"/>
            <a:ext cx="1368425" cy="1368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6" name="Picture 8" descr="test">
            <a:extLst>
              <a:ext uri="{FF2B5EF4-FFF2-40B4-BE49-F238E27FC236}">
                <a16:creationId xmlns:a16="http://schemas.microsoft.com/office/drawing/2014/main" id="{BBA202EA-BA8A-458F-8D7D-1B7B6A1C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24400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7" name="Picture 9" descr="welcome">
            <a:extLst>
              <a:ext uri="{FF2B5EF4-FFF2-40B4-BE49-F238E27FC236}">
                <a16:creationId xmlns:a16="http://schemas.microsoft.com/office/drawing/2014/main" id="{58F32ECC-31AF-49B3-BC77-2D84D36E8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437063"/>
            <a:ext cx="1179512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8" name="Picture 10" descr="test4">
            <a:extLst>
              <a:ext uri="{FF2B5EF4-FFF2-40B4-BE49-F238E27FC236}">
                <a16:creationId xmlns:a16="http://schemas.microsoft.com/office/drawing/2014/main" id="{7C21CA3B-7888-41D1-96B5-DF249DFE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492375"/>
            <a:ext cx="1439863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9" name="Picture 11" descr="test6">
            <a:extLst>
              <a:ext uri="{FF2B5EF4-FFF2-40B4-BE49-F238E27FC236}">
                <a16:creationId xmlns:a16="http://schemas.microsoft.com/office/drawing/2014/main" id="{823C938F-5291-4201-A6A5-F70B38E6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068638"/>
            <a:ext cx="1223963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0" name="Text Box 12">
            <a:extLst>
              <a:ext uri="{FF2B5EF4-FFF2-40B4-BE49-F238E27FC236}">
                <a16:creationId xmlns:a16="http://schemas.microsoft.com/office/drawing/2014/main" id="{1D1FF5FF-FA65-499D-A268-804A2EBA7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3238"/>
            <a:ext cx="183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93FF725B-31EF-4812-BC3F-17F322C21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29000"/>
            <a:ext cx="1331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Intérprete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2" name="Line 14">
            <a:extLst>
              <a:ext uri="{FF2B5EF4-FFF2-40B4-BE49-F238E27FC236}">
                <a16:creationId xmlns:a16="http://schemas.microsoft.com/office/drawing/2014/main" id="{ED4D8248-7A91-42FF-923C-52E2BBAAA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2636838"/>
            <a:ext cx="0" cy="646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3" name="Line 15">
            <a:extLst>
              <a:ext uri="{FF2B5EF4-FFF2-40B4-BE49-F238E27FC236}">
                <a16:creationId xmlns:a16="http://schemas.microsoft.com/office/drawing/2014/main" id="{89A6BDC4-9DE9-42E9-825B-A1EE5EADE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4005263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4" name="Line 16">
            <a:extLst>
              <a:ext uri="{FF2B5EF4-FFF2-40B4-BE49-F238E27FC236}">
                <a16:creationId xmlns:a16="http://schemas.microsoft.com/office/drawing/2014/main" id="{2D2D096D-22FB-4F81-B644-7BBBC1D92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005263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34C6F9AE-C5B0-4E9A-B7FC-CA8A5A82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88000"/>
            <a:ext cx="1871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    </a:t>
            </a:r>
            <a:r>
              <a:rPr lang="es-MX" altLang="es-MX" sz="1800">
                <a:latin typeface="Arial" panose="020B0604020202020204" pitchFamily="34" charset="0"/>
              </a:rPr>
              <a:t> y</a:t>
            </a:r>
          </a:p>
        </p:txBody>
      </p:sp>
      <p:sp>
        <p:nvSpPr>
          <p:cNvPr id="109586" name="Text Box 18">
            <a:extLst>
              <a:ext uri="{FF2B5EF4-FFF2-40B4-BE49-F238E27FC236}">
                <a16:creationId xmlns:a16="http://schemas.microsoft.com/office/drawing/2014/main" id="{195576B2-2B04-45EC-819E-057878DA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5589588"/>
            <a:ext cx="1331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E919A082-6C2F-4AD8-BBA3-45898479B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995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Instrucción por instrucción del programa</a:t>
            </a:r>
          </a:p>
        </p:txBody>
      </p:sp>
      <p:sp>
        <p:nvSpPr>
          <p:cNvPr id="109588" name="Rectangle 20">
            <a:extLst>
              <a:ext uri="{FF2B5EF4-FFF2-40B4-BE49-F238E27FC236}">
                <a16:creationId xmlns:a16="http://schemas.microsoft.com/office/drawing/2014/main" id="{E146F216-83E3-41D3-BC32-52DF8BA49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5083175"/>
            <a:ext cx="2590800" cy="1052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09589" name="Picture 21" descr="document_on">
            <a:extLst>
              <a:ext uri="{FF2B5EF4-FFF2-40B4-BE49-F238E27FC236}">
                <a16:creationId xmlns:a16="http://schemas.microsoft.com/office/drawing/2014/main" id="{793B7E11-EF11-498B-BD32-767AEEA5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196975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1" name="Picture 23" descr="welcome">
            <a:extLst>
              <a:ext uri="{FF2B5EF4-FFF2-40B4-BE49-F238E27FC236}">
                <a16:creationId xmlns:a16="http://schemas.microsoft.com/office/drawing/2014/main" id="{827D9629-FAA2-4998-B224-77A3B569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34038"/>
            <a:ext cx="1179513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3" name="Text Box 25">
            <a:extLst>
              <a:ext uri="{FF2B5EF4-FFF2-40B4-BE49-F238E27FC236}">
                <a16:creationId xmlns:a16="http://schemas.microsoft.com/office/drawing/2014/main" id="{2948A807-2E73-459E-A89A-5008F352E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484313"/>
            <a:ext cx="205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94" name="Text Box 26">
            <a:extLst>
              <a:ext uri="{FF2B5EF4-FFF2-40B4-BE49-F238E27FC236}">
                <a16:creationId xmlns:a16="http://schemas.microsoft.com/office/drawing/2014/main" id="{BFC83DDB-F3F2-4A78-AAC8-C9366F51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29972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Compilador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95" name="Line 27">
            <a:extLst>
              <a:ext uri="{FF2B5EF4-FFF2-40B4-BE49-F238E27FC236}">
                <a16:creationId xmlns:a16="http://schemas.microsoft.com/office/drawing/2014/main" id="{E5764FAC-DB28-4C3E-B736-273CC7130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5" y="2349500"/>
            <a:ext cx="0" cy="5746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7" name="Line 29">
            <a:extLst>
              <a:ext uri="{FF2B5EF4-FFF2-40B4-BE49-F238E27FC236}">
                <a16:creationId xmlns:a16="http://schemas.microsoft.com/office/drawing/2014/main" id="{68574463-F72D-4149-8DE5-0D8D7AE1C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5373688"/>
            <a:ext cx="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8" name="Text Box 30">
            <a:extLst>
              <a:ext uri="{FF2B5EF4-FFF2-40B4-BE49-F238E27FC236}">
                <a16:creationId xmlns:a16="http://schemas.microsoft.com/office/drawing/2014/main" id="{B12245A0-20AA-4732-AD3D-EC0AAD50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652963"/>
            <a:ext cx="12239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</a:t>
            </a:r>
            <a:r>
              <a:rPr lang="es-MX" altLang="es-MX" sz="1800">
                <a:latin typeface="Arial" panose="020B0604020202020204" pitchFamily="34" charset="0"/>
              </a:rPr>
              <a:t>todo el programa</a:t>
            </a:r>
          </a:p>
        </p:txBody>
      </p:sp>
      <p:sp>
        <p:nvSpPr>
          <p:cNvPr id="109599" name="Text Box 31">
            <a:extLst>
              <a:ext uri="{FF2B5EF4-FFF2-40B4-BE49-F238E27FC236}">
                <a16:creationId xmlns:a16="http://schemas.microsoft.com/office/drawing/2014/main" id="{8BCE4C0C-CA21-47C3-9214-25E7FF3C7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5949950"/>
            <a:ext cx="133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pic>
        <p:nvPicPr>
          <p:cNvPr id="109601" name="Picture 33" descr="test">
            <a:extLst>
              <a:ext uri="{FF2B5EF4-FFF2-40B4-BE49-F238E27FC236}">
                <a16:creationId xmlns:a16="http://schemas.microsoft.com/office/drawing/2014/main" id="{DD746C29-E81F-4387-97F1-F7C193E9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787775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03" name="Text Box 35">
            <a:extLst>
              <a:ext uri="{FF2B5EF4-FFF2-40B4-BE49-F238E27FC236}">
                <a16:creationId xmlns:a16="http://schemas.microsoft.com/office/drawing/2014/main" id="{B6E92B09-87EF-410F-81E7-A426DCA1D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479107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9604" name="Text Box 36">
            <a:extLst>
              <a:ext uri="{FF2B5EF4-FFF2-40B4-BE49-F238E27FC236}">
                <a16:creationId xmlns:a16="http://schemas.microsoft.com/office/drawing/2014/main" id="{8801B12B-7A0F-45C3-B9DA-A19D686D3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732338"/>
            <a:ext cx="2339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Genera archivo ejecutable (*.exe)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605" name="Line 37">
            <a:extLst>
              <a:ext uri="{FF2B5EF4-FFF2-40B4-BE49-F238E27FC236}">
                <a16:creationId xmlns:a16="http://schemas.microsoft.com/office/drawing/2014/main" id="{1CBF91C6-A462-446F-AAC6-8BF478E7AD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3500438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6" name="Line 38">
            <a:extLst>
              <a:ext uri="{FF2B5EF4-FFF2-40B4-BE49-F238E27FC236}">
                <a16:creationId xmlns:a16="http://schemas.microsoft.com/office/drawing/2014/main" id="{3BDEC567-C9B6-4F39-A142-57D49376F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500438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7" name="Rectangle 39">
            <a:extLst>
              <a:ext uri="{FF2B5EF4-FFF2-40B4-BE49-F238E27FC236}">
                <a16:creationId xmlns:a16="http://schemas.microsoft.com/office/drawing/2014/main" id="{7ECD933B-46F5-4599-9D5B-276CE6B0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313" y="188913"/>
            <a:ext cx="518477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MX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interpretado</a:t>
            </a:r>
          </a:p>
        </p:txBody>
      </p:sp>
    </p:spTree>
    <p:extLst>
      <p:ext uri="{BB962C8B-B14F-4D97-AF65-F5344CB8AC3E}">
        <p14:creationId xmlns:p14="http://schemas.microsoft.com/office/powerpoint/2010/main" val="4284285530"/>
      </p:ext>
    </p:extLst>
  </p:cSld>
  <p:clrMapOvr>
    <a:masterClrMapping/>
  </p:clrMapOvr>
  <p:transition>
    <p:cover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571184" y="3349623"/>
            <a:ext cx="1638617" cy="9564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Pro</a:t>
            </a:r>
            <a:r>
              <a:rPr sz="16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rama</a:t>
            </a:r>
            <a:r>
              <a:rPr sz="1600"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</a:t>
            </a:r>
            <a:r>
              <a:rPr sz="16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600"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obtener</a:t>
            </a:r>
            <a:r>
              <a:rPr sz="1600" b="1" spc="-5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el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fac</a:t>
            </a:r>
            <a:r>
              <a:rPr sz="16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ori</a:t>
            </a:r>
            <a:r>
              <a:rPr sz="16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1600" b="1" spc="-4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del</a:t>
            </a:r>
            <a:r>
              <a:rPr sz="16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1 al</a:t>
            </a:r>
            <a:r>
              <a:rPr sz="16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5: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8185" y="573184"/>
            <a:ext cx="7707629" cy="7101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Ejemplo de Programa en Python</a:t>
            </a:r>
          </a:p>
        </p:txBody>
      </p:sp>
      <p:sp>
        <p:nvSpPr>
          <p:cNvPr id="39" name="object 39"/>
          <p:cNvSpPr/>
          <p:nvPr/>
        </p:nvSpPr>
        <p:spPr>
          <a:xfrm>
            <a:off x="2473573" y="1556792"/>
            <a:ext cx="6120680" cy="4551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066"/>
          <p:cNvSpPr txBox="1">
            <a:spLocks noChangeArrowheads="1"/>
          </p:cNvSpPr>
          <p:nvPr/>
        </p:nvSpPr>
        <p:spPr bwMode="auto">
          <a:xfrm>
            <a:off x="971550" y="1865104"/>
            <a:ext cx="718185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Usa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Thonny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y escribe un programa en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que despliegue los siguientes mensajes: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576" y="3039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229200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48F9A5-B6F0-4C98-A06F-E18C20A9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287025"/>
            <a:ext cx="7535540" cy="17281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5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699022"/>
            <a:ext cx="6858000" cy="853677"/>
          </a:xfrm>
          <a:custGeom>
            <a:avLst/>
            <a:gdLst/>
            <a:ahLst/>
            <a:cxnLst/>
            <a:rect l="l" t="t" r="r" b="b"/>
            <a:pathLst>
              <a:path w="9144000" h="1138236">
                <a:moveTo>
                  <a:pt x="0" y="1138236"/>
                </a:moveTo>
                <a:lnTo>
                  <a:pt x="9144000" y="1138236"/>
                </a:lnTo>
                <a:lnTo>
                  <a:pt x="9144000" y="0"/>
                </a:lnTo>
                <a:lnTo>
                  <a:pt x="0" y="0"/>
                </a:lnTo>
                <a:lnTo>
                  <a:pt x="0" y="11382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143000" y="946821"/>
            <a:ext cx="7632859" cy="850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</a:t>
            </a:r>
            <a:r>
              <a:rPr lang="es-MX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ómo</a:t>
            </a: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solucionar problemas?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6812" y="2860073"/>
            <a:ext cx="1926669" cy="1491578"/>
          </a:xfrm>
          <a:custGeom>
            <a:avLst/>
            <a:gdLst/>
            <a:ahLst/>
            <a:cxnLst/>
            <a:rect l="l" t="t" r="r" b="b"/>
            <a:pathLst>
              <a:path w="2568892" h="1988770">
                <a:moveTo>
                  <a:pt x="1648221" y="0"/>
                </a:moveTo>
                <a:lnTo>
                  <a:pt x="0" y="1273042"/>
                </a:lnTo>
                <a:lnTo>
                  <a:pt x="1162437" y="1988770"/>
                </a:lnTo>
                <a:lnTo>
                  <a:pt x="2568892" y="775813"/>
                </a:lnTo>
                <a:lnTo>
                  <a:pt x="1648221" y="0"/>
                </a:lnTo>
                <a:close/>
              </a:path>
            </a:pathLst>
          </a:custGeom>
          <a:solidFill>
            <a:srgbClr val="FFFAE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126219" y="4187741"/>
            <a:ext cx="2617184" cy="400652"/>
          </a:xfrm>
          <a:custGeom>
            <a:avLst/>
            <a:gdLst/>
            <a:ahLst/>
            <a:cxnLst/>
            <a:rect l="l" t="t" r="r" b="b"/>
            <a:pathLst>
              <a:path w="3489579" h="534202">
                <a:moveTo>
                  <a:pt x="1781223" y="12713"/>
                </a:moveTo>
                <a:lnTo>
                  <a:pt x="1470071" y="12713"/>
                </a:lnTo>
                <a:lnTo>
                  <a:pt x="1191347" y="28895"/>
                </a:lnTo>
                <a:lnTo>
                  <a:pt x="943829" y="61290"/>
                </a:lnTo>
                <a:lnTo>
                  <a:pt x="611863" y="139918"/>
                </a:lnTo>
                <a:lnTo>
                  <a:pt x="0" y="534202"/>
                </a:lnTo>
                <a:lnTo>
                  <a:pt x="219763" y="471755"/>
                </a:lnTo>
                <a:lnTo>
                  <a:pt x="584109" y="426642"/>
                </a:lnTo>
                <a:lnTo>
                  <a:pt x="906777" y="402374"/>
                </a:lnTo>
                <a:lnTo>
                  <a:pt x="3296912" y="402374"/>
                </a:lnTo>
                <a:lnTo>
                  <a:pt x="3489579" y="357261"/>
                </a:lnTo>
                <a:lnTo>
                  <a:pt x="3119183" y="49731"/>
                </a:lnTo>
                <a:lnTo>
                  <a:pt x="2528402" y="49731"/>
                </a:lnTo>
                <a:lnTo>
                  <a:pt x="2152507" y="36986"/>
                </a:lnTo>
                <a:lnTo>
                  <a:pt x="1781223" y="12713"/>
                </a:lnTo>
                <a:close/>
              </a:path>
              <a:path w="3489579" h="534202">
                <a:moveTo>
                  <a:pt x="3296912" y="402374"/>
                </a:moveTo>
                <a:lnTo>
                  <a:pt x="1175157" y="402374"/>
                </a:lnTo>
                <a:lnTo>
                  <a:pt x="1872579" y="468288"/>
                </a:lnTo>
                <a:lnTo>
                  <a:pt x="2162915" y="479844"/>
                </a:lnTo>
                <a:lnTo>
                  <a:pt x="2516854" y="479844"/>
                </a:lnTo>
                <a:lnTo>
                  <a:pt x="2860337" y="471755"/>
                </a:lnTo>
                <a:lnTo>
                  <a:pt x="3134483" y="439355"/>
                </a:lnTo>
                <a:lnTo>
                  <a:pt x="3296912" y="402374"/>
                </a:lnTo>
                <a:close/>
              </a:path>
              <a:path w="3489579" h="534202">
                <a:moveTo>
                  <a:pt x="3059285" y="0"/>
                </a:moveTo>
                <a:lnTo>
                  <a:pt x="2892747" y="32363"/>
                </a:lnTo>
                <a:lnTo>
                  <a:pt x="2528402" y="49731"/>
                </a:lnTo>
                <a:lnTo>
                  <a:pt x="3119183" y="49731"/>
                </a:lnTo>
                <a:lnTo>
                  <a:pt x="3059285" y="0"/>
                </a:lnTo>
                <a:close/>
              </a:path>
            </a:pathLst>
          </a:custGeom>
          <a:solidFill>
            <a:srgbClr val="BAD9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323571" y="2930752"/>
            <a:ext cx="2045474" cy="160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090288" y="2903592"/>
            <a:ext cx="1627325" cy="1676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91401" y="2328386"/>
            <a:ext cx="1961198" cy="277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pc="-19" dirty="0">
                <a:latin typeface="Verdana"/>
                <a:cs typeface="Verdana"/>
              </a:rPr>
              <a:t>A</a:t>
            </a:r>
            <a:r>
              <a:rPr spc="-11" dirty="0">
                <a:latin typeface="Verdana"/>
                <a:cs typeface="Verdana"/>
              </a:rPr>
              <a:t>n</a:t>
            </a:r>
            <a:r>
              <a:rPr spc="-4" dirty="0">
                <a:latin typeface="Verdana"/>
                <a:cs typeface="Verdana"/>
              </a:rPr>
              <a:t>á</a:t>
            </a:r>
            <a:r>
              <a:rPr spc="4" dirty="0">
                <a:latin typeface="Verdana"/>
                <a:cs typeface="Verdana"/>
              </a:rPr>
              <a:t>l</a:t>
            </a:r>
            <a:r>
              <a:rPr dirty="0">
                <a:latin typeface="Verdana"/>
                <a:cs typeface="Verdana"/>
              </a:rPr>
              <a:t>i</a:t>
            </a:r>
            <a:r>
              <a:rPr spc="-11" dirty="0">
                <a:latin typeface="Verdana"/>
                <a:cs typeface="Verdana"/>
              </a:rPr>
              <a:t>sis</a:t>
            </a:r>
            <a:r>
              <a:rPr spc="4" dirty="0">
                <a:latin typeface="Verdana"/>
                <a:cs typeface="Verdana"/>
              </a:rPr>
              <a:t> </a:t>
            </a:r>
            <a:r>
              <a:rPr spc="-11" dirty="0">
                <a:latin typeface="Verdana"/>
                <a:cs typeface="Verdana"/>
              </a:rPr>
              <a:t>y</a:t>
            </a:r>
            <a:r>
              <a:rPr spc="8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Di</a:t>
            </a:r>
            <a:r>
              <a:rPr spc="-11" dirty="0">
                <a:latin typeface="Verdana"/>
                <a:cs typeface="Verdana"/>
              </a:rPr>
              <a:t>s</a:t>
            </a:r>
            <a:r>
              <a:rPr spc="-19" dirty="0">
                <a:latin typeface="Verdana"/>
                <a:cs typeface="Verdana"/>
              </a:rPr>
              <a:t>e</a:t>
            </a:r>
            <a:r>
              <a:rPr spc="-11" dirty="0">
                <a:latin typeface="Verdana"/>
                <a:cs typeface="Verdana"/>
              </a:rPr>
              <a:t>ño</a:t>
            </a:r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972616" y="7672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72" y="76723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0A2417-2208-4F11-A655-BE60FAD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71" y="1844824"/>
            <a:ext cx="8158125" cy="38958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303F7-A6D4-4681-A65F-9556A9AE87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84" y="5380457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824253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395536" y="701823"/>
            <a:ext cx="8014344" cy="1143001"/>
          </a:xfrm>
          <a:prstGeom prst="rect">
            <a:avLst/>
          </a:prstGeom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Secuencias de escape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475656" y="2276872"/>
          <a:ext cx="60960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Secuencia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Nombre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Salto</a:t>
                      </a:r>
                      <a:r>
                        <a:rPr lang="es-MX" sz="2400" baseline="0" dirty="0"/>
                        <a:t>  de línea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Tabulación horizontal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60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907704" y="54868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Comentarios en Python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B0A9327-5906-44BC-AD58-2C6D76954B77}"/>
              </a:ext>
            </a:extLst>
          </p:cNvPr>
          <p:cNvSpPr txBox="1"/>
          <p:nvPr/>
        </p:nvSpPr>
        <p:spPr>
          <a:xfrm>
            <a:off x="1671484" y="1585237"/>
            <a:ext cx="6320963" cy="3385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un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otro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aunque lo hemos escrito en dos líneas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""" Este es un comentario multilínea. La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siguiente parte realiza una serie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de cosas muy interesantes """</a:t>
            </a:r>
          </a:p>
          <a:p>
            <a:endParaRPr lang="es-MX" sz="1000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4842E8A-D733-4630-9333-CA93F304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355681"/>
            <a:ext cx="3410886" cy="18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7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23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0013" y="1083469"/>
            <a:ext cx="7313612" cy="857250"/>
          </a:xfrm>
          <a:custGeom>
            <a:avLst/>
            <a:gdLst/>
            <a:ahLst/>
            <a:cxnLst/>
            <a:rect l="l" t="t" r="r" b="b"/>
            <a:pathLst>
              <a:path w="9751482" h="1143000">
                <a:moveTo>
                  <a:pt x="0" y="1143000"/>
                </a:moveTo>
                <a:lnTo>
                  <a:pt x="9751482" y="1143000"/>
                </a:lnTo>
                <a:lnTo>
                  <a:pt x="975148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596168" y="645149"/>
            <a:ext cx="6366767" cy="7991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>
              <a:tabLst>
                <a:tab pos="1599724" algn="l"/>
                <a:tab pos="2064068" algn="l"/>
              </a:tabLst>
            </a:pPr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</a:t>
            </a:r>
            <a:r>
              <a:rPr lang="es-MX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olución</a:t>
            </a: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de problemas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3100" y="5029200"/>
            <a:ext cx="1277541" cy="533400"/>
          </a:xfrm>
          <a:custGeom>
            <a:avLst/>
            <a:gdLst/>
            <a:ahLst/>
            <a:cxnLst/>
            <a:rect l="l" t="t" r="r" b="b"/>
            <a:pathLst>
              <a:path w="1703388" h="711200">
                <a:moveTo>
                  <a:pt x="0" y="0"/>
                </a:moveTo>
                <a:lnTo>
                  <a:pt x="1703388" y="0"/>
                </a:lnTo>
                <a:lnTo>
                  <a:pt x="1703388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2002154" y="5062727"/>
            <a:ext cx="1151573" cy="46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-4" dirty="0">
                <a:latin typeface="Verdana"/>
                <a:cs typeface="Verdana"/>
              </a:rPr>
              <a:t>En</a:t>
            </a:r>
            <a:r>
              <a:rPr sz="1500" spc="-11" dirty="0">
                <a:latin typeface="Verdana"/>
                <a:cs typeface="Verdana"/>
              </a:rPr>
              <a:t>te</a:t>
            </a:r>
            <a:r>
              <a:rPr sz="1500" spc="-15" dirty="0">
                <a:latin typeface="Verdana"/>
                <a:cs typeface="Verdana"/>
              </a:rPr>
              <a:t>n</a:t>
            </a:r>
            <a:r>
              <a:rPr sz="1500" dirty="0">
                <a:latin typeface="Verdana"/>
                <a:cs typeface="Verdana"/>
              </a:rPr>
              <a:t>d</a:t>
            </a:r>
            <a:r>
              <a:rPr sz="1500" spc="-15" dirty="0">
                <a:latin typeface="Verdana"/>
                <a:cs typeface="Verdana"/>
              </a:rPr>
              <a:t>e</a:t>
            </a:r>
            <a:r>
              <a:rPr sz="1500" spc="-8" dirty="0"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  <a:p>
            <a:pPr marL="9525"/>
            <a:r>
              <a:rPr sz="1500" spc="-4" dirty="0">
                <a:latin typeface="Verdana"/>
                <a:cs typeface="Verdana"/>
              </a:rPr>
              <a:t>e</a:t>
            </a:r>
            <a:r>
              <a:rPr sz="1500" dirty="0">
                <a:latin typeface="Verdana"/>
                <a:cs typeface="Verdana"/>
              </a:rPr>
              <a:t>l</a:t>
            </a:r>
            <a:r>
              <a:rPr sz="1500" spc="-4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</a:t>
            </a:r>
            <a:r>
              <a:rPr sz="1500" spc="-15" dirty="0">
                <a:latin typeface="Verdana"/>
                <a:cs typeface="Verdana"/>
              </a:rPr>
              <a:t>ro</a:t>
            </a:r>
            <a:r>
              <a:rPr sz="1500" dirty="0">
                <a:latin typeface="Verdana"/>
                <a:cs typeface="Verdana"/>
              </a:rPr>
              <a:t>bl</a:t>
            </a:r>
            <a:r>
              <a:rPr sz="1500" spc="-15" dirty="0">
                <a:latin typeface="Verdana"/>
                <a:cs typeface="Verdana"/>
              </a:rPr>
              <a:t>ema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1439" y="3049597"/>
            <a:ext cx="1796227" cy="1799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617760" y="2785052"/>
            <a:ext cx="1698271" cy="2135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926197" y="3187314"/>
            <a:ext cx="988234" cy="1026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343650" y="3755898"/>
            <a:ext cx="1143000" cy="7109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276725" y="5029200"/>
            <a:ext cx="1152525" cy="533400"/>
          </a:xfrm>
          <a:custGeom>
            <a:avLst/>
            <a:gdLst/>
            <a:ahLst/>
            <a:cxnLst/>
            <a:rect l="l" t="t" r="r" b="b"/>
            <a:pathLst>
              <a:path w="1536700" h="711200">
                <a:moveTo>
                  <a:pt x="0" y="0"/>
                </a:moveTo>
                <a:lnTo>
                  <a:pt x="1536700" y="0"/>
                </a:lnTo>
                <a:lnTo>
                  <a:pt x="15367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4335780" y="5062727"/>
            <a:ext cx="1026795" cy="46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-19" dirty="0">
                <a:latin typeface="Verdana"/>
                <a:cs typeface="Verdana"/>
              </a:rPr>
              <a:t>D</a:t>
            </a:r>
            <a:r>
              <a:rPr sz="1500" spc="-8" dirty="0">
                <a:latin typeface="Verdana"/>
                <a:cs typeface="Verdana"/>
              </a:rPr>
              <a:t>i</a:t>
            </a:r>
            <a:r>
              <a:rPr sz="1500" spc="-15" dirty="0">
                <a:latin typeface="Verdana"/>
                <a:cs typeface="Verdana"/>
              </a:rPr>
              <a:t>seña</a:t>
            </a:r>
            <a:r>
              <a:rPr sz="1500" spc="-8" dirty="0"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  <a:p>
            <a:pPr marL="9525"/>
            <a:r>
              <a:rPr sz="1500" dirty="0">
                <a:latin typeface="Verdana"/>
                <a:cs typeface="Verdana"/>
              </a:rPr>
              <a:t>la</a:t>
            </a:r>
            <a:r>
              <a:rPr sz="1500" spc="-8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so</a:t>
            </a:r>
            <a:r>
              <a:rPr sz="1500" dirty="0">
                <a:latin typeface="Verdana"/>
                <a:cs typeface="Verdana"/>
              </a:rPr>
              <a:t>l</a:t>
            </a:r>
            <a:r>
              <a:rPr sz="1500" spc="-4" dirty="0">
                <a:latin typeface="Verdana"/>
                <a:cs typeface="Verdana"/>
              </a:rPr>
              <a:t>u</a:t>
            </a:r>
            <a:r>
              <a:rPr sz="1500" spc="-15" dirty="0">
                <a:latin typeface="Verdana"/>
                <a:cs typeface="Verdana"/>
              </a:rPr>
              <a:t>c</a:t>
            </a:r>
            <a:r>
              <a:rPr sz="1500" dirty="0">
                <a:latin typeface="Verdana"/>
                <a:cs typeface="Verdana"/>
              </a:rPr>
              <a:t>i</a:t>
            </a:r>
            <a:r>
              <a:rPr sz="1500" spc="-4" dirty="0">
                <a:latin typeface="Verdana"/>
                <a:cs typeface="Verdana"/>
              </a:rPr>
              <a:t>ó</a:t>
            </a:r>
            <a:r>
              <a:rPr sz="1500" spc="-11" dirty="0"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72251" y="5029200"/>
            <a:ext cx="1069181" cy="533400"/>
          </a:xfrm>
          <a:custGeom>
            <a:avLst/>
            <a:gdLst/>
            <a:ahLst/>
            <a:cxnLst/>
            <a:rect l="l" t="t" r="r" b="b"/>
            <a:pathLst>
              <a:path w="1425575" h="711200">
                <a:moveTo>
                  <a:pt x="0" y="0"/>
                </a:moveTo>
                <a:lnTo>
                  <a:pt x="1425575" y="0"/>
                </a:lnTo>
                <a:lnTo>
                  <a:pt x="1425575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6631305" y="5062727"/>
            <a:ext cx="876300" cy="46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marR="9525"/>
            <a:r>
              <a:rPr sz="1500" spc="-19" dirty="0">
                <a:latin typeface="Verdana"/>
                <a:cs typeface="Verdana"/>
              </a:rPr>
              <a:t>P</a:t>
            </a:r>
            <a:r>
              <a:rPr sz="1500" spc="-11" dirty="0">
                <a:latin typeface="Verdana"/>
                <a:cs typeface="Verdana"/>
              </a:rPr>
              <a:t>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dirty="0">
                <a:latin typeface="Verdana"/>
                <a:cs typeface="Verdana"/>
              </a:rPr>
              <a:t>b</a:t>
            </a:r>
            <a:r>
              <a:rPr sz="1500" spc="-15" dirty="0">
                <a:latin typeface="Verdana"/>
                <a:cs typeface="Verdana"/>
              </a:rPr>
              <a:t>a</a:t>
            </a:r>
            <a:r>
              <a:rPr sz="1500" spc="-8" dirty="0">
                <a:latin typeface="Verdana"/>
                <a:cs typeface="Verdana"/>
              </a:rPr>
              <a:t>r </a:t>
            </a:r>
            <a:r>
              <a:rPr sz="1500" spc="-15" dirty="0">
                <a:latin typeface="Verdana"/>
                <a:cs typeface="Verdana"/>
              </a:rPr>
              <a:t>e</a:t>
            </a:r>
            <a:r>
              <a:rPr sz="1500" dirty="0">
                <a:latin typeface="Verdana"/>
                <a:cs typeface="Verdana"/>
              </a:rPr>
              <a:t>l di</a:t>
            </a:r>
            <a:r>
              <a:rPr sz="1500" spc="-15" dirty="0">
                <a:latin typeface="Verdana"/>
                <a:cs typeface="Verdana"/>
              </a:rPr>
              <a:t>señ</a:t>
            </a:r>
            <a:r>
              <a:rPr sz="1500" spc="-11" dirty="0">
                <a:latin typeface="Verdana"/>
                <a:cs typeface="Verdana"/>
              </a:rPr>
              <a:t>o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86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486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286000" y="2171700"/>
            <a:ext cx="571500" cy="51435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435433" y="457200"/>
                </a:moveTo>
                <a:lnTo>
                  <a:pt x="0" y="457200"/>
                </a:lnTo>
                <a:lnTo>
                  <a:pt x="217699" y="685800"/>
                </a:lnTo>
                <a:lnTo>
                  <a:pt x="435433" y="457200"/>
                </a:lnTo>
                <a:close/>
              </a:path>
              <a:path w="762000" h="685800">
                <a:moveTo>
                  <a:pt x="762000" y="0"/>
                </a:moveTo>
                <a:lnTo>
                  <a:pt x="108866" y="0"/>
                </a:lnTo>
                <a:lnTo>
                  <a:pt x="108866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2286000" y="2171700"/>
            <a:ext cx="571500" cy="51435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217699" y="685800"/>
                </a:moveTo>
                <a:lnTo>
                  <a:pt x="435433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lnTo>
                  <a:pt x="108867" y="0"/>
                </a:lnTo>
                <a:lnTo>
                  <a:pt x="108867" y="457200"/>
                </a:lnTo>
                <a:lnTo>
                  <a:pt x="0" y="457200"/>
                </a:lnTo>
                <a:lnTo>
                  <a:pt x="217699" y="685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6629400" y="2114550"/>
            <a:ext cx="514350" cy="5715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685800" y="326566"/>
                </a:move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326566"/>
                </a:lnTo>
                <a:close/>
              </a:path>
              <a:path w="685800" h="762000">
                <a:moveTo>
                  <a:pt x="228600" y="0"/>
                </a:moveTo>
                <a:lnTo>
                  <a:pt x="0" y="217699"/>
                </a:lnTo>
                <a:lnTo>
                  <a:pt x="228600" y="435433"/>
                </a:lnTo>
                <a:lnTo>
                  <a:pt x="228600" y="326566"/>
                </a:lnTo>
                <a:lnTo>
                  <a:pt x="685800" y="326566"/>
                </a:lnTo>
                <a:lnTo>
                  <a:pt x="685800" y="108866"/>
                </a:lnTo>
                <a:lnTo>
                  <a:pt x="228600" y="108866"/>
                </a:lnTo>
                <a:lnTo>
                  <a:pt x="2286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629400" y="2114550"/>
            <a:ext cx="514350" cy="5715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217699"/>
                </a:moveTo>
                <a:lnTo>
                  <a:pt x="228600" y="435433"/>
                </a:lnTo>
                <a:lnTo>
                  <a:pt x="228600" y="326566"/>
                </a:ln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108867"/>
                </a:lnTo>
                <a:lnTo>
                  <a:pt x="228600" y="108867"/>
                </a:lnTo>
                <a:lnTo>
                  <a:pt x="228600" y="0"/>
                </a:lnTo>
                <a:lnTo>
                  <a:pt x="0" y="21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08610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08610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9433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9433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8577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8577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7721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57721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4457700" y="2514600"/>
            <a:ext cx="400050" cy="628650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533400" y="628648"/>
                </a:moveTo>
                <a:lnTo>
                  <a:pt x="0" y="628648"/>
                </a:lnTo>
                <a:lnTo>
                  <a:pt x="266700" y="838200"/>
                </a:lnTo>
                <a:lnTo>
                  <a:pt x="533400" y="628648"/>
                </a:lnTo>
                <a:close/>
              </a:path>
              <a:path w="533400" h="838200">
                <a:moveTo>
                  <a:pt x="400050" y="0"/>
                </a:moveTo>
                <a:lnTo>
                  <a:pt x="133350" y="0"/>
                </a:lnTo>
                <a:lnTo>
                  <a:pt x="133350" y="628648"/>
                </a:lnTo>
                <a:lnTo>
                  <a:pt x="400050" y="628648"/>
                </a:lnTo>
                <a:lnTo>
                  <a:pt x="4000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4457700" y="2514600"/>
            <a:ext cx="400050" cy="628650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400049" y="0"/>
                </a:moveTo>
                <a:lnTo>
                  <a:pt x="400049" y="628649"/>
                </a:lnTo>
                <a:lnTo>
                  <a:pt x="533400" y="628649"/>
                </a:lnTo>
                <a:lnTo>
                  <a:pt x="266700" y="838200"/>
                </a:lnTo>
                <a:lnTo>
                  <a:pt x="0" y="628649"/>
                </a:lnTo>
                <a:lnTo>
                  <a:pt x="133349" y="628649"/>
                </a:lnTo>
                <a:lnTo>
                  <a:pt x="133349" y="0"/>
                </a:lnTo>
                <a:lnTo>
                  <a:pt x="40004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772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772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352" y="1580769"/>
            <a:ext cx="5797295" cy="891539"/>
          </a:xfrm>
          <a:custGeom>
            <a:avLst/>
            <a:gdLst/>
            <a:ahLst/>
            <a:cxnLst/>
            <a:rect l="l" t="t" r="r" b="b"/>
            <a:pathLst>
              <a:path w="7729727" h="1188719">
                <a:moveTo>
                  <a:pt x="0" y="1188719"/>
                </a:moveTo>
                <a:lnTo>
                  <a:pt x="7729727" y="1188719"/>
                </a:lnTo>
                <a:lnTo>
                  <a:pt x="7729727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256684" y="1700808"/>
            <a:ext cx="7351375" cy="4092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3863" indent="-414338">
              <a:buClr>
                <a:schemeClr val="accent4">
                  <a:lumMod val="75000"/>
                </a:schemeClr>
              </a:buClr>
              <a:buFont typeface="Gill Sans MT"/>
              <a:buAutoNum type="arabicPeriod"/>
              <a:tabLst>
                <a:tab pos="423386" algn="l"/>
              </a:tabLst>
            </a:pP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eer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y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nt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nd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45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>
              <a:lnSpc>
                <a:spcPts val="413"/>
              </a:lnSpc>
              <a:spcBef>
                <a:spcPts val="26"/>
              </a:spcBef>
              <a:buClr>
                <a:srgbClr val="9BAFB5"/>
              </a:buClr>
              <a:buFont typeface="Gill Sans MT"/>
              <a:buAutoNum type="arabicPeriod"/>
            </a:pPr>
            <a:endParaRPr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09613" lvl="1" indent="-357188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15" dirty="0">
                <a:solidFill>
                  <a:srgbClr val="262626"/>
                </a:solidFill>
                <a:cs typeface="Gill Sans MT"/>
              </a:rPr>
              <a:t>As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gú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ate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ente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n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r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ane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p</a:t>
            </a:r>
            <a:r>
              <a:rPr sz="2000" spc="-4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ci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qué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t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ha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3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  <a:p>
            <a:pPr lvl="1">
              <a:lnSpc>
                <a:spcPts val="375"/>
              </a:lnSpc>
              <a:spcBef>
                <a:spcPts val="14"/>
              </a:spcBef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marL="423863" indent="-414338"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423386" algn="l"/>
              </a:tabLst>
            </a:pP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Ide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ntifi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5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:</a:t>
            </a:r>
          </a:p>
          <a:p>
            <a:pPr marL="709613" lvl="1" indent="-357188">
              <a:spcBef>
                <a:spcPts val="363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dirty="0">
                <a:solidFill>
                  <a:srgbClr val="262626"/>
                </a:solidFill>
                <a:cs typeface="Gill Sans MT"/>
              </a:rPr>
              <a:t>Re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u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l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t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et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p</a:t>
            </a:r>
            <a:r>
              <a:rPr sz="2000" spc="-45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ob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l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a,</a:t>
            </a:r>
            <a:endParaRPr sz="2000" dirty="0">
              <a:cs typeface="Gill Sans MT"/>
            </a:endParaRPr>
          </a:p>
          <a:p>
            <a:pPr lvl="1">
              <a:lnSpc>
                <a:spcPts val="45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</a:pPr>
            <a:endParaRPr sz="2000" dirty="0"/>
          </a:p>
          <a:p>
            <a:pPr marL="709613" lvl="1" indent="-357188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11" dirty="0">
                <a:solidFill>
                  <a:srgbClr val="262626"/>
                </a:solidFill>
                <a:cs typeface="Gill Sans MT"/>
              </a:rPr>
              <a:t>Dat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fó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30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u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as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23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pa</a:t>
            </a:r>
            <a:r>
              <a:rPr sz="2000" spc="-4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n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un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p</a:t>
            </a:r>
            <a:r>
              <a:rPr sz="2000" spc="-45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ob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l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a,</a:t>
            </a:r>
            <a:endParaRPr sz="2000" dirty="0">
              <a:cs typeface="Gill Sans MT"/>
            </a:endParaRPr>
          </a:p>
          <a:p>
            <a:pPr lvl="1">
              <a:lnSpc>
                <a:spcPts val="375"/>
              </a:lnSpc>
              <a:spcBef>
                <a:spcPts val="21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</a:pPr>
            <a:endParaRPr sz="2000" dirty="0"/>
          </a:p>
          <a:p>
            <a:pPr marL="709613" lvl="1" indent="-357188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11" dirty="0">
                <a:solidFill>
                  <a:srgbClr val="262626"/>
                </a:solidFill>
                <a:cs typeface="Gill Sans MT"/>
              </a:rPr>
              <a:t>Dat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v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pe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r al u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ua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sz="2000" spc="-53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  <a:p>
            <a:pPr lvl="1">
              <a:lnSpc>
                <a:spcPts val="375"/>
              </a:lnSpc>
              <a:spcBef>
                <a:spcPts val="14"/>
              </a:spcBef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marL="423863" indent="-414338"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423386" algn="l"/>
              </a:tabLst>
            </a:pP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Ha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asos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de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u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eba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pa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45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a.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709613" lvl="1" indent="-357188">
              <a:spcBef>
                <a:spcPts val="363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8" dirty="0">
                <a:solidFill>
                  <a:srgbClr val="262626"/>
                </a:solidFill>
                <a:cs typeface="Gill Sans MT"/>
              </a:rPr>
              <a:t>In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cl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u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r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t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pa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p</a:t>
            </a:r>
            <a:r>
              <a:rPr sz="2000" spc="-45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og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ebe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fun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ona</a:t>
            </a:r>
            <a:r>
              <a:rPr sz="2000" spc="-153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789E065-4190-442E-8487-98851F10BC1C}"/>
              </a:ext>
            </a:extLst>
          </p:cNvPr>
          <p:cNvSpPr txBox="1"/>
          <p:nvPr/>
        </p:nvSpPr>
        <p:spPr>
          <a:xfrm>
            <a:off x="827584" y="526408"/>
            <a:ext cx="7783423" cy="7991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>
              <a:tabLst>
                <a:tab pos="1599724" algn="l"/>
                <a:tab pos="2064068" algn="l"/>
              </a:tabLst>
            </a:pP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Entender o analizar el problema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559675" cy="316865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663575" y="1639888"/>
            <a:ext cx="8012881" cy="4094162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b="1" dirty="0">
                <a:solidFill>
                  <a:schemeClr val="accent3">
                    <a:lumMod val="75000"/>
                  </a:schemeClr>
                </a:solidFill>
              </a:rPr>
              <a:t>Características fundamentales</a:t>
            </a:r>
            <a:r>
              <a:rPr lang="es-MX" sz="28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400" dirty="0">
              <a:solidFill>
                <a:srgbClr val="0070C0"/>
              </a:solidFill>
            </a:endParaRP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preciso 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indicar el orden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 realización de cada paso.</a:t>
            </a: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definido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 dos veces, se debe obtener el mismo resultado cada vez.</a:t>
            </a: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finito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algoritmo, se debe de terminar en algún momento. Tiene un inicio y un fin.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567182-40ED-41CA-9890-1A176F0EEC91}"/>
              </a:ext>
            </a:extLst>
          </p:cNvPr>
          <p:cNvSpPr txBox="1"/>
          <p:nvPr/>
        </p:nvSpPr>
        <p:spPr>
          <a:xfrm>
            <a:off x="755576" y="2924944"/>
            <a:ext cx="2286000" cy="166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Algori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comp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bo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vión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nterne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6CB169-EB3E-4256-A74D-1838915FC831}"/>
              </a:ext>
            </a:extLst>
          </p:cNvPr>
          <p:cNvSpPr txBox="1">
            <a:spLocks/>
          </p:cNvSpPr>
          <p:nvPr/>
        </p:nvSpPr>
        <p:spPr>
          <a:xfrm>
            <a:off x="50488" y="-136230"/>
            <a:ext cx="7748608" cy="1257249"/>
          </a:xfrm>
          <a:prstGeom prst="rect">
            <a:avLst/>
          </a:prstGeom>
        </p:spPr>
        <p:txBody>
          <a:bodyPr vert="horz" wrap="square" lIns="0" tIns="635508" rIns="0" bIns="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0"/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Algoritmo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9A25467-A029-4D80-9D44-B22F2926AC51}"/>
              </a:ext>
            </a:extLst>
          </p:cNvPr>
          <p:cNvSpPr/>
          <p:nvPr/>
        </p:nvSpPr>
        <p:spPr>
          <a:xfrm>
            <a:off x="3924792" y="2179518"/>
            <a:ext cx="3920348" cy="3459283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CA25AC4-CA3D-4D9F-9450-B5C12E94FF6A}"/>
              </a:ext>
            </a:extLst>
          </p:cNvPr>
          <p:cNvSpPr txBox="1"/>
          <p:nvPr/>
        </p:nvSpPr>
        <p:spPr>
          <a:xfrm>
            <a:off x="3130914" y="1892935"/>
            <a:ext cx="5508104" cy="4032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 s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tio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aerol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í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nea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agencia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marR="127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origen,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tino,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fecha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y 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cantidad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sonas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es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sencil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redondo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Buscar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Seleccio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servicios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ead</a:t>
            </a:r>
            <a:r>
              <a:rPr sz="2000" b="1" spc="-1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bo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comp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ob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pase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abordar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4445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8" y="2050802"/>
            <a:ext cx="6623050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sigues para venir a clase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8675" y="2060575"/>
            <a:ext cx="7559675" cy="3024188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En general, el agente que interpreta y realiza las instrucciones se llama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procesador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2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835</Words>
  <Application>Microsoft Office PowerPoint</Application>
  <PresentationFormat>Presentación en pantalla (4:3)</PresentationFormat>
  <Paragraphs>141</Paragraphs>
  <Slides>23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Dom Casual</vt:lpstr>
      <vt:lpstr>Gill Sans MT</vt:lpstr>
      <vt:lpstr>Verdana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Algoritmos</vt:lpstr>
      <vt:lpstr>Algoritmos</vt:lpstr>
      <vt:lpstr>Presentación de PowerPoint</vt:lpstr>
      <vt:lpstr>Presentación de PowerPoint</vt:lpstr>
      <vt:lpstr>Algoritmos</vt:lpstr>
      <vt:lpstr>Algoritmos</vt:lpstr>
      <vt:lpstr>Algoritmos</vt:lpstr>
      <vt:lpstr> ¿Qué es un programa?</vt:lpstr>
      <vt:lpstr> ¿Qué se requiere para escribir un programa?</vt:lpstr>
      <vt:lpstr>Presentación de PowerPoint</vt:lpstr>
      <vt:lpstr>Lenguajes compilados e interpretados</vt:lpstr>
      <vt:lpstr>Programa interpretado vs. programa compilado</vt:lpstr>
      <vt:lpstr>Programa  compilado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44</cp:revision>
  <dcterms:created xsi:type="dcterms:W3CDTF">2013-06-11T22:32:36Z</dcterms:created>
  <dcterms:modified xsi:type="dcterms:W3CDTF">2019-08-15T20:40:10Z</dcterms:modified>
</cp:coreProperties>
</file>