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13" r:id="rId10"/>
    <p:sldId id="314" r:id="rId11"/>
    <p:sldId id="305" r:id="rId12"/>
    <p:sldId id="304" r:id="rId13"/>
    <p:sldId id="340" r:id="rId14"/>
    <p:sldId id="306" r:id="rId15"/>
    <p:sldId id="307" r:id="rId16"/>
    <p:sldId id="311" r:id="rId17"/>
    <p:sldId id="308" r:id="rId18"/>
    <p:sldId id="320" r:id="rId19"/>
    <p:sldId id="325" r:id="rId20"/>
    <p:sldId id="337" r:id="rId21"/>
    <p:sldId id="327" r:id="rId22"/>
    <p:sldId id="328" r:id="rId23"/>
    <p:sldId id="335" r:id="rId24"/>
    <p:sldId id="336" r:id="rId25"/>
    <p:sldId id="315" r:id="rId26"/>
    <p:sldId id="316" r:id="rId27"/>
    <p:sldId id="317" r:id="rId28"/>
    <p:sldId id="341" r:id="rId29"/>
    <p:sldId id="326" r:id="rId30"/>
    <p:sldId id="321" r:id="rId31"/>
    <p:sldId id="323" r:id="rId32"/>
    <p:sldId id="342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3554" autoAdjust="0"/>
  </p:normalViewPr>
  <p:slideViewPr>
    <p:cSldViewPr>
      <p:cViewPr varScale="1">
        <p:scale>
          <a:sx n="100" d="100"/>
          <a:sy n="100" d="100"/>
        </p:scale>
        <p:origin x="4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29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5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booleanos y texto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1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2527"/>
              </p:ext>
            </p:extLst>
          </p:nvPr>
        </p:nvGraphicFramePr>
        <p:xfrm>
          <a:off x="1395224" y="1771014"/>
          <a:ext cx="7215376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85216"/>
              </p:ext>
            </p:extLst>
          </p:nvPr>
        </p:nvGraphicFramePr>
        <p:xfrm>
          <a:off x="1729738" y="1771014"/>
          <a:ext cx="6195060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9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9204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835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  <a:p>
                      <a:pPr algn="ctr"/>
                      <a:r>
                        <a:rPr lang="es-MX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  <a:p>
                      <a:pPr algn="ctr"/>
                      <a:r>
                        <a:rPr lang="es-MX" b="1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24909" y="3592829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&gt; b  y b &gt; c)</a:t>
            </a:r>
          </a:p>
          <a:p>
            <a:r>
              <a:rPr lang="es-MX" sz="2400" dirty="0"/>
              <a:t>         res = c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(a &lt; b y b &lt; c)</a:t>
            </a:r>
          </a:p>
          <a:p>
            <a:r>
              <a:rPr lang="es-MX" sz="2400" dirty="0"/>
              <a:t>             res = a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 res = b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res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rgbClr val="FFC000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programa en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el </a:t>
            </a:r>
            <a:r>
              <a:rPr lang="es-MX" sz="2400" dirty="0" err="1"/>
              <a:t>area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8856B7-44D5-4DD2-BED7-45006337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193290"/>
            <a:ext cx="4619625" cy="38385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385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3452" y="1648969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7525" y="1031619"/>
            <a:ext cx="4832961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D46C693-266B-4348-AD28-9E422DCE8720}"/>
              </a:ext>
            </a:extLst>
          </p:cNvPr>
          <p:cNvSpPr/>
          <p:nvPr/>
        </p:nvSpPr>
        <p:spPr>
          <a:xfrm>
            <a:off x="2971800" y="1849373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equipos colaborativos desarrollen los siguientes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algoritmos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dirty="0">
              <a:cs typeface="Calibri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CE5807FF-3ABE-4A79-93AB-F68DD6EF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93" y="2906707"/>
            <a:ext cx="2148319" cy="178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32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7223" y="2240456"/>
            <a:ext cx="5101163" cy="14430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50000"/>
              </a:lnSpc>
            </a:pPr>
            <a:r>
              <a:rPr lang="es-MX" sz="2000" b="1" spc="-1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st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dia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des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2000" b="1" spc="4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9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área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 d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un triáng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z="20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 partir 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spc="-8" dirty="0">
                <a:solidFill>
                  <a:srgbClr val="C5DAEB"/>
                </a:solidFill>
                <a:cs typeface="Calibri"/>
              </a:rPr>
              <a:t>ase y la alt</a:t>
            </a:r>
            <a:r>
              <a:rPr lang="es-MX" sz="20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ra.</a:t>
            </a:r>
          </a:p>
          <a:p>
            <a:pPr marL="9525" marR="9525">
              <a:lnSpc>
                <a:spcPct val="150000"/>
              </a:lnSpc>
            </a:pPr>
            <a:r>
              <a:rPr lang="es-MX" sz="2000" b="1" dirty="0" err="1">
                <a:solidFill>
                  <a:srgbClr val="C5DAEB"/>
                </a:solidFill>
                <a:cs typeface="Calibri"/>
              </a:rPr>
              <a:t>area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= base * altura / 2</a:t>
            </a:r>
            <a:endParaRPr lang="es-MX"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80718" y="58723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1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“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:”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443303" cy="27384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su</a:t>
            </a:r>
            <a:r>
              <a:rPr b="1" dirty="0">
                <a:solidFill>
                  <a:srgbClr val="C5DAEB"/>
                </a:solidFill>
                <a:cs typeface="Calibri"/>
              </a:rPr>
              <a:t> materia de </a:t>
            </a:r>
            <a:r>
              <a:rPr b="1" dirty="0" err="1">
                <a:solidFill>
                  <a:schemeClr val="bg1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70BF57E2-3EDE-453C-B297-0DB63754C6B6}"/>
              </a:ext>
            </a:extLst>
          </p:cNvPr>
          <p:cNvSpPr txBox="1"/>
          <p:nvPr/>
        </p:nvSpPr>
        <p:spPr>
          <a:xfrm>
            <a:off x="2353057" y="1401317"/>
            <a:ext cx="5231891" cy="24620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 algn="just"/>
            <a:r>
              <a:rPr sz="1600" b="1" spc="-8" dirty="0" err="1">
                <a:solidFill>
                  <a:srgbClr val="C5DAEB"/>
                </a:solidFill>
                <a:cs typeface="Calibri"/>
              </a:rPr>
              <a:t>Co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nv</a:t>
            </a:r>
            <a:r>
              <a:rPr sz="1600" b="1" spc="4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rtir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gra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Ce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n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tí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g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34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a</a:t>
            </a:r>
            <a:r>
              <a:rPr sz="1600" b="1" spc="8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gra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d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os</a:t>
            </a:r>
            <a:r>
              <a:rPr sz="16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Fa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h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r</a:t>
            </a:r>
            <a:r>
              <a:rPr sz="1600" b="1" spc="4" dirty="0">
                <a:solidFill>
                  <a:schemeClr val="bg1"/>
                </a:solidFill>
                <a:cs typeface="Calibri"/>
              </a:rPr>
              <a:t>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n</a:t>
            </a:r>
            <a:r>
              <a:rPr sz="1600" b="1" dirty="0">
                <a:solidFill>
                  <a:schemeClr val="bg1"/>
                </a:solidFill>
                <a:cs typeface="Calibri"/>
              </a:rPr>
              <a:t>h</a:t>
            </a:r>
            <a:r>
              <a:rPr sz="1600" b="1" spc="-8" dirty="0">
                <a:solidFill>
                  <a:schemeClr val="bg1"/>
                </a:solidFill>
                <a:cs typeface="Calibri"/>
              </a:rPr>
              <a:t>e</a:t>
            </a:r>
            <a:r>
              <a:rPr sz="1600" b="1" spc="-4" dirty="0">
                <a:solidFill>
                  <a:schemeClr val="bg1"/>
                </a:solidFill>
                <a:cs typeface="Calibri"/>
              </a:rPr>
              <a:t>it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4" dirty="0">
              <a:solidFill>
                <a:srgbClr val="C5DAEB"/>
              </a:solidFill>
              <a:cs typeface="Calibri"/>
            </a:endParaRPr>
          </a:p>
          <a:p>
            <a:pPr marL="114300" algn="just"/>
            <a:endParaRPr sz="1600" dirty="0">
              <a:cs typeface="Calibri"/>
            </a:endParaRPr>
          </a:p>
          <a:p>
            <a:pPr algn="just">
              <a:lnSpc>
                <a:spcPts val="450"/>
              </a:lnSpc>
            </a:pPr>
            <a:endParaRPr sz="16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r>
              <a:rPr sz="1600" b="1" dirty="0">
                <a:solidFill>
                  <a:srgbClr val="C5DAEB"/>
                </a:solidFill>
                <a:cs typeface="Calibri"/>
              </a:rPr>
              <a:t>Digite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nú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m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grad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Ce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tígra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q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u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6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v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rtir</a:t>
            </a:r>
            <a:r>
              <a:rPr sz="1600" b="1" spc="-26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grados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Fa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it.</a:t>
            </a:r>
            <a:endParaRPr sz="1600" dirty="0">
              <a:cs typeface="Calibri"/>
            </a:endParaRPr>
          </a:p>
          <a:p>
            <a:pPr marL="571500" marR="518636" lvl="1" algn="just">
              <a:lnSpc>
                <a:spcPct val="127800"/>
              </a:lnSpc>
              <a:tabLst>
                <a:tab pos="1291114" algn="l"/>
              </a:tabLst>
            </a:pPr>
            <a:r>
              <a:rPr sz="1600" b="1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 = </a:t>
            </a:r>
            <a:r>
              <a:rPr sz="1600" b="1" spc="-8" dirty="0">
                <a:solidFill>
                  <a:srgbClr val="FFC000"/>
                </a:solidFill>
                <a:cs typeface="Calibri"/>
              </a:rPr>
              <a:t>C*(9/</a:t>
            </a:r>
            <a:r>
              <a:rPr sz="1600" b="1" spc="-11" dirty="0">
                <a:solidFill>
                  <a:srgbClr val="FFC000"/>
                </a:solidFill>
                <a:cs typeface="Calibri"/>
              </a:rPr>
              <a:t>5</a:t>
            </a:r>
            <a:r>
              <a:rPr sz="1600" b="1" spc="-8" dirty="0">
                <a:solidFill>
                  <a:srgbClr val="FFC000"/>
                </a:solidFill>
                <a:cs typeface="Calibri"/>
              </a:rPr>
              <a:t>)+32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	(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utiliz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la fórmula para r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ali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z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b="1" spc="-23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la c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nvers</a:t>
            </a:r>
            <a:r>
              <a:rPr sz="1600" b="1" spc="-11" dirty="0">
                <a:solidFill>
                  <a:srgbClr val="C5DAEB"/>
                </a:solidFill>
                <a:cs typeface="Calibri"/>
              </a:rPr>
              <a:t>i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ón) </a:t>
            </a:r>
            <a:endParaRPr lang="es-MX" sz="1600" b="1" spc="-8" dirty="0">
              <a:solidFill>
                <a:srgbClr val="C5DAEB"/>
              </a:solidFill>
              <a:cs typeface="Calibri"/>
            </a:endParaRPr>
          </a:p>
          <a:p>
            <a:pPr marL="400050" marR="518636" indent="-285750" algn="just">
              <a:lnSpc>
                <a:spcPct val="127800"/>
              </a:lnSpc>
              <a:buFont typeface="Arial" panose="020B0604020202020204" pitchFamily="34" charset="0"/>
              <a:buChar char="•"/>
              <a:tabLst>
                <a:tab pos="1291114" algn="l"/>
              </a:tabLst>
            </a:pPr>
            <a:r>
              <a:rPr sz="1600" b="1" spc="-8" dirty="0">
                <a:solidFill>
                  <a:srgbClr val="C5DAEB"/>
                </a:solidFill>
                <a:cs typeface="Calibri"/>
              </a:rPr>
              <a:t>El 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u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lt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do 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b="1" spc="4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15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trar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X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gra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Ce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tí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ra</a:t>
            </a:r>
            <a:r>
              <a:rPr sz="1600" b="1" spc="-4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rre</a:t>
            </a:r>
            <a:r>
              <a:rPr sz="1600" b="1" spc="-15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-8" dirty="0" err="1">
                <a:solidFill>
                  <a:srgbClr val="C5DAEB"/>
                </a:solidFill>
                <a:cs typeface="Calibri"/>
              </a:rPr>
              <a:t>pon</a:t>
            </a:r>
            <a:r>
              <a:rPr sz="1600" b="1" spc="-11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b="1" dirty="0" err="1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8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X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gra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d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Fa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r</a:t>
            </a:r>
            <a:r>
              <a:rPr sz="1600" b="1" spc="4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4" dirty="0">
                <a:solidFill>
                  <a:srgbClr val="C5DAEB"/>
                </a:solidFill>
                <a:cs typeface="Calibri"/>
              </a:rPr>
              <a:t>nh</a:t>
            </a:r>
            <a:r>
              <a:rPr sz="1600" b="1" dirty="0">
                <a:solidFill>
                  <a:srgbClr val="C5DAEB"/>
                </a:solidFill>
                <a:cs typeface="Calibri"/>
              </a:rPr>
              <a:t>e</a:t>
            </a:r>
            <a:r>
              <a:rPr sz="1600" b="1" spc="-11" dirty="0">
                <a:solidFill>
                  <a:srgbClr val="C5DAEB"/>
                </a:solidFill>
                <a:cs typeface="Calibri"/>
              </a:rPr>
              <a:t>i</a:t>
            </a:r>
            <a:r>
              <a:rPr sz="1600" b="1" spc="-8" dirty="0">
                <a:solidFill>
                  <a:srgbClr val="C5DAEB"/>
                </a:solidFill>
                <a:cs typeface="Calibri"/>
              </a:rPr>
              <a:t>t.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3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4225"/>
            <a:ext cx="7633210" cy="22783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Nunca use símbolos especiales 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primer carácter no puede ser un número o dígito.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29791" y="3694853"/>
            <a:ext cx="6945768" cy="887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(simple _ o doble __) se reservan para variables con significado especial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6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1164</Words>
  <Application>Microsoft Office PowerPoint</Application>
  <PresentationFormat>Presentación en pantalla (16:9)</PresentationFormat>
  <Paragraphs>277</Paragraphs>
  <Slides>33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78</cp:revision>
  <dcterms:created xsi:type="dcterms:W3CDTF">2019-07-16T10:22:21Z</dcterms:created>
  <dcterms:modified xsi:type="dcterms:W3CDTF">2019-08-15T20:38:59Z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