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269" r:id="rId4"/>
    <p:sldId id="270" r:id="rId5"/>
    <p:sldId id="308" r:id="rId6"/>
    <p:sldId id="271" r:id="rId7"/>
    <p:sldId id="286" r:id="rId8"/>
    <p:sldId id="287" r:id="rId9"/>
    <p:sldId id="291" r:id="rId10"/>
    <p:sldId id="293" r:id="rId11"/>
    <p:sldId id="292" r:id="rId12"/>
    <p:sldId id="306" r:id="rId13"/>
    <p:sldId id="305" r:id="rId14"/>
    <p:sldId id="301" r:id="rId15"/>
    <p:sldId id="307" r:id="rId16"/>
    <p:sldId id="275" r:id="rId17"/>
    <p:sldId id="274" r:id="rId18"/>
    <p:sldId id="276" r:id="rId19"/>
    <p:sldId id="294" r:id="rId20"/>
    <p:sldId id="295" r:id="rId21"/>
    <p:sldId id="277" r:id="rId22"/>
    <p:sldId id="278" r:id="rId23"/>
    <p:sldId id="279" r:id="rId24"/>
    <p:sldId id="280" r:id="rId25"/>
    <p:sldId id="281" r:id="rId26"/>
    <p:sldId id="257" r:id="rId27"/>
    <p:sldId id="282" r:id="rId28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43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389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353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121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90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5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90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76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78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25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911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pseint.sourceforge.net/%3Fpage%3Ddescargas.ph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seint.sourceforge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for.uva.es/%257Ejvegas/cursos/prog/tema1.html" TargetMode="External"/><Relationship Id="rId4" Type="http://schemas.openxmlformats.org/officeDocument/2006/relationships/hyperlink" Target="http://pseint.sourceforge.net/%3Fpage%3Ddescargas.ph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75383" y="1962150"/>
            <a:ext cx="587248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Diagramas de flujo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098" y="4425695"/>
            <a:ext cx="7998459" cy="661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4BD2D6D-B79C-46DF-9A16-DB9C09F85C7B}"/>
              </a:ext>
            </a:extLst>
          </p:cNvPr>
          <p:cNvSpPr txBox="1"/>
          <p:nvPr/>
        </p:nvSpPr>
        <p:spPr>
          <a:xfrm>
            <a:off x="764794" y="2891679"/>
            <a:ext cx="7998459" cy="8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400" spc="-20" dirty="0">
                <a:solidFill>
                  <a:srgbClr val="FFFFFF"/>
                </a:solidFill>
                <a:latin typeface="Arial"/>
                <a:cs typeface="Arial"/>
              </a:rPr>
              <a:t>Diagramas de flujo y la herramienta PSeInt</a:t>
            </a:r>
          </a:p>
          <a:p>
            <a:pPr marL="0" algn="ctr">
              <a:lnSpc>
                <a:spcPct val="100000"/>
              </a:lnSpc>
            </a:pP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B65848A0-F419-47C9-BDE0-5A27F8760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202" y="1853945"/>
            <a:ext cx="5599643" cy="27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EAB89124-1DD6-4D59-B797-5E50A686E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237" y="1988292"/>
            <a:ext cx="5354571" cy="27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1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857883"/>
            <a:ext cx="5967603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1242" y="1887810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elemento al cual le damos un nombre y le atribuimos un determinado tipo de información.</a:t>
            </a:r>
          </a:p>
          <a:p>
            <a:pPr marL="469900" marR="12700" lvl="1"/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rgbClr val="C5DAEB"/>
                </a:solidFill>
                <a:cs typeface="Calibri"/>
              </a:rPr>
              <a:t>Ejemplos: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lvl="1"/>
            <a:r>
              <a:rPr lang="es-MX" sz="2000" dirty="0">
                <a:solidFill>
                  <a:srgbClr val="C5DAEB"/>
                </a:solidFill>
                <a:cs typeface="Calibri"/>
              </a:rPr>
              <a:t>edad = 21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r>
              <a:rPr lang="es-MX" sz="2000" dirty="0">
                <a:solidFill>
                  <a:srgbClr val="C5DAEB"/>
                </a:solidFill>
                <a:cs typeface="Calibri"/>
              </a:rPr>
              <a:t>suma =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x+y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r>
              <a:rPr lang="es-MX" sz="2000" dirty="0">
                <a:solidFill>
                  <a:srgbClr val="C5DAEB"/>
                </a:solidFill>
                <a:cs typeface="Calibri"/>
              </a:rPr>
              <a:t>tasa = 0.035</a:t>
            </a: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18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33600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5042" y="2050117"/>
            <a:ext cx="5474963" cy="2193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Los tipos de datos en PSeInt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Entero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Real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rgbClr val="C5DAEB"/>
                </a:solidFill>
                <a:cs typeface="Calibri"/>
              </a:rPr>
              <a:t>Caracter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65506" y="36639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2428354" y="1860422"/>
            <a:ext cx="4769497" cy="255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Entero: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valores enteros, números que no tienen decimal.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Real: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números decimales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Caracter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colocar una cadena de texto; como letras, palabras, etc.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Lógico: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booleanos, es decir, falso o verdadero.</a:t>
            </a:r>
          </a:p>
          <a:p>
            <a:pPr marL="12700" marR="12700" algn="just">
              <a:lnSpc>
                <a:spcPct val="100099"/>
              </a:lnSpc>
            </a:pP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14600" y="76251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702C507F-AE69-46C1-9AE3-9408C07B0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125" y="2270760"/>
            <a:ext cx="4412587" cy="1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26245" y="1541475"/>
            <a:ext cx="5885179" cy="668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99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Pseudocódigo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para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convertir a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pesos,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el precio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produc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t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o que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está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en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dó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es: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99565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Ejemplo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del 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84857" y="696214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8AB652A7-E700-47C1-8C17-BF645B00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1998"/>
            <a:ext cx="9154613" cy="26205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8629" y="2623545"/>
            <a:ext cx="1451706" cy="19004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Diagrama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flujo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 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pesos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precio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produc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 que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está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dó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27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flujo</a:t>
            </a:r>
            <a:endParaRPr sz="4000" dirty="0">
              <a:latin typeface="Calibri"/>
              <a:cs typeface="Calibri"/>
            </a:endParaRPr>
          </a:p>
          <a:p>
            <a:pPr marL="165227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0ED3C782-51C1-4649-A6A1-07F6B9614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715" y="1379766"/>
            <a:ext cx="6941285" cy="37827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0868" y="2479547"/>
            <a:ext cx="1644469" cy="1751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1600" b="1" dirty="0">
                <a:solidFill>
                  <a:srgbClr val="C5DAEB"/>
                </a:solidFill>
                <a:latin typeface="Calibri"/>
                <a:cs typeface="Calibri"/>
              </a:rPr>
              <a:t>PSeInt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pe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os el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oducto</a:t>
            </a:r>
            <a:r>
              <a:rPr sz="1600" b="1" spc="-5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que está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dó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es,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EJECUCI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3589" y="401828"/>
            <a:ext cx="643636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cución 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en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nt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EF92B217-0A20-4E40-B7E5-879EE7ECC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374" y="1801658"/>
            <a:ext cx="5667757" cy="22940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80259" y="2037929"/>
            <a:ext cx="5653149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 marL="12700">
              <a:lnSpc>
                <a:spcPct val="100000"/>
              </a:lnSpc>
            </a:pPr>
            <a:r>
              <a:rPr sz="2000" b="1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scarga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35" dirty="0">
                <a:solidFill>
                  <a:srgbClr val="C5DAEB"/>
                </a:solidFill>
                <a:latin typeface="Calibri"/>
                <a:cs typeface="Calibri"/>
              </a:rPr>
              <a:t>PSeInt 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5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2000" dirty="0"/>
          </a:p>
          <a:p>
            <a:pPr marL="12700">
              <a:lnSpc>
                <a:spcPct val="100000"/>
              </a:lnSpc>
            </a:pP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http://pseint.sou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2000" u="heavy" spc="-2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f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orge.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et/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?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pa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=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d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scarga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.php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697695" y="500608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Instala PSeInt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8BC6B08-5BF5-4E6E-87F5-74ECB5A3C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38621"/>
            <a:ext cx="1482604" cy="12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7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331787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flu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8BC6B08-5BF5-4E6E-87F5-74ECB5A3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024" y="57150"/>
            <a:ext cx="1482604" cy="1237729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016460" y="2035059"/>
            <a:ext cx="5272219" cy="167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la 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ami</a:t>
            </a:r>
            <a:r>
              <a:rPr lang="es-MX"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ta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PSeInt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y ejecuta los siguientes ejercicios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Escri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b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ps</a:t>
            </a:r>
            <a:r>
              <a:rPr lang="es-MX"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có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go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p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ond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ie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 flujo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en PSeInt.</a:t>
            </a:r>
            <a:endParaRPr lang="es-MX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86623" y="1661513"/>
            <a:ext cx="4732563" cy="2358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producto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dólar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lang="es-MX" sz="2000" dirty="0">
                <a:solidFill>
                  <a:srgbClr val="FFFFFF"/>
                </a:solidFill>
                <a:cs typeface="Calibri"/>
              </a:rPr>
              <a:t>"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 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424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68" y="1413509"/>
            <a:ext cx="4888501" cy="283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,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así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tan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Km, la vel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id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y el 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dim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ento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litro.  El resulta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 tie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mp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o,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s.</a:t>
            </a:r>
            <a:endParaRPr sz="2000"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</a:pPr>
            <a:r>
              <a:rPr sz="2000" b="1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sz="2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3490" y="1492172"/>
            <a:ext cx="5101163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sz="2000"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2000" b="1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te manera:</a:t>
            </a:r>
            <a:endParaRPr sz="2000"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	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sz="2000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2000"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sz="2000"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428750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279539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2470588" y="2545167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1462" y="1561992"/>
            <a:ext cx="5056389" cy="266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X grados Centígrados corresponde a X grados Fahrenheit</a:t>
            </a:r>
            <a:r>
              <a:rPr lang="es-MX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14400" y="2095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0887" y="1983484"/>
            <a:ext cx="6540500" cy="1924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endParaRPr sz="1100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sz="1800" u="heavy" dirty="0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http://pseint.sourceforge.net/</a:t>
            </a:r>
            <a:endParaRPr sz="1800" dirty="0"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sz="1800" u="heavy" dirty="0">
                <a:solidFill>
                  <a:srgbClr val="1154CC"/>
                </a:solidFill>
                <a:latin typeface="MS Gothic"/>
                <a:cs typeface="MS Gothic"/>
                <a:hlinkClick r:id="rId4"/>
              </a:rPr>
              <a:t>http://pseint.sourceforge.net/?page=descargas.php</a:t>
            </a:r>
            <a:endParaRPr sz="1800" dirty="0"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sz="1800" u="heavy" dirty="0">
                <a:solidFill>
                  <a:srgbClr val="FFFFFF"/>
                </a:solidFill>
                <a:latin typeface="MS Gothic"/>
                <a:cs typeface="MS Gothic"/>
                <a:hlinkClick r:id="rId5"/>
              </a:rPr>
              <a:t>https://www.infor.uva.es/~jvegas/cursos/prog/tema1.html</a:t>
            </a: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4638" y="826261"/>
            <a:ext cx="5514975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6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8680" y="2091563"/>
            <a:ext cx="4265295" cy="2286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2400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gráfica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 un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ritmo.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12700" marR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apli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para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rep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entar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programas,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procesos,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procedi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ientos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flujos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trabajo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en dif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ntes disciplina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C31BEF4-55DD-4E05-BB5C-1AA05B6D6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564" y="0"/>
            <a:ext cx="219443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76392" y="-19050"/>
            <a:ext cx="6747339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9600">
              <a:lnSpc>
                <a:spcPct val="100000"/>
              </a:lnSpc>
            </a:pPr>
            <a:r>
              <a:rPr sz="54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54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54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9400" y="742315"/>
            <a:ext cx="4252595" cy="572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ructur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379" y="1620650"/>
            <a:ext cx="8031073" cy="394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478780" algn="l"/>
              </a:tabLst>
            </a:pPr>
            <a:r>
              <a:rPr sz="2400" dirty="0" err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uencia</a:t>
            </a:r>
            <a:r>
              <a:rPr lang="es-MX" sz="2400" dirty="0">
                <a:solidFill>
                  <a:srgbClr val="C5DAEB"/>
                </a:solidFill>
                <a:latin typeface="Calibri"/>
                <a:cs typeface="Calibri"/>
              </a:rPr>
              <a:t>                     </a:t>
            </a: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Decisión	     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Ciclo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0B7ABB-DD9E-4721-9BCE-E94864F3E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0" y="2163768"/>
            <a:ext cx="1641346" cy="252116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5EAAA02-E755-4E9F-A22B-D599D2FBB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2190211"/>
            <a:ext cx="3114295" cy="219302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1D7756A-7B64-49A8-B63B-946D27616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2190211"/>
            <a:ext cx="2268768" cy="256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42640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Herramienta PSeInt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90012" y="2230245"/>
            <a:ext cx="4544187" cy="1592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 err="1">
                <a:solidFill>
                  <a:srgbClr val="C5DAEB"/>
                </a:solidFill>
                <a:latin typeface="Calibri"/>
                <a:cs typeface="Calibri"/>
              </a:rPr>
              <a:t>herram</a:t>
            </a:r>
            <a:r>
              <a:rPr sz="2400" b="1" spc="-15" dirty="0" err="1">
                <a:solidFill>
                  <a:srgbClr val="C5DAEB"/>
                </a:solidFill>
                <a:latin typeface="Calibri"/>
                <a:cs typeface="Calibri"/>
              </a:rPr>
              <a:t>ien</a:t>
            </a:r>
            <a:r>
              <a:rPr sz="2400" b="1" spc="-2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400" b="1" spc="-15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400" b="1" spc="-15" dirty="0">
                <a:solidFill>
                  <a:srgbClr val="C5DAEB"/>
                </a:solidFill>
                <a:latin typeface="Calibri"/>
                <a:cs typeface="Calibri"/>
              </a:rPr>
              <a:t>PSeInt</a:t>
            </a:r>
            <a:r>
              <a:rPr sz="24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perm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ite 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rar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seudo</a:t>
            </a:r>
            <a:r>
              <a:rPr sz="2400" b="1" spc="-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ódigo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crear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agr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s de fl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jo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í co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eje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cutarlos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rrerlo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0013" y="633221"/>
            <a:ext cx="3682365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4000" spc="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flujo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96490" y="2513457"/>
            <a:ext cx="3242310" cy="1125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mbología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para </a:t>
            </a:r>
            <a:r>
              <a:rPr lang="es-MX"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diagramas de flujo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400" b="1" spc="-15" dirty="0">
                <a:solidFill>
                  <a:srgbClr val="C5DAEB"/>
                </a:solidFill>
                <a:latin typeface="Calibri"/>
                <a:cs typeface="Calibri"/>
              </a:rPr>
              <a:t>PSeInt.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0013" y="906017"/>
            <a:ext cx="4437506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55180" y="0"/>
            <a:ext cx="1975103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8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10" name="Imagen 109">
            <a:extLst>
              <a:ext uri="{FF2B5EF4-FFF2-40B4-BE49-F238E27FC236}">
                <a16:creationId xmlns:a16="http://schemas.microsoft.com/office/drawing/2014/main" id="{6BA94210-C09E-4B24-8AB7-47D993045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2" y="1844420"/>
            <a:ext cx="5443538" cy="26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40ABF568-5F68-457E-AC9A-45E93BBFF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563" y="1973305"/>
            <a:ext cx="5448300" cy="26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3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698</Words>
  <Application>Microsoft Office PowerPoint</Application>
  <PresentationFormat>Presentación en pantalla (16:9)</PresentationFormat>
  <Paragraphs>130</Paragraphs>
  <Slides>27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MS Gothic</vt:lpstr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Diagrama de 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del Pseudocódigo</vt:lpstr>
      <vt:lpstr>Ejemplo de Diagrama de flujo PSeInt</vt:lpstr>
      <vt:lpstr>Presentación de PowerPoint</vt:lpstr>
      <vt:lpstr>Instala PSeInt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32</cp:revision>
  <dcterms:created xsi:type="dcterms:W3CDTF">2019-07-16T10:22:21Z</dcterms:created>
  <dcterms:modified xsi:type="dcterms:W3CDTF">2019-11-06T18:13:13Z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