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309" r:id="rId4"/>
    <p:sldId id="310" r:id="rId5"/>
    <p:sldId id="260" r:id="rId6"/>
    <p:sldId id="261" r:id="rId7"/>
    <p:sldId id="262" r:id="rId8"/>
    <p:sldId id="311" r:id="rId9"/>
    <p:sldId id="264" r:id="rId10"/>
    <p:sldId id="312" r:id="rId11"/>
    <p:sldId id="313" r:id="rId12"/>
    <p:sldId id="295" r:id="rId13"/>
    <p:sldId id="277" r:id="rId14"/>
    <p:sldId id="278" r:id="rId15"/>
    <p:sldId id="279" r:id="rId16"/>
    <p:sldId id="280" r:id="rId17"/>
    <p:sldId id="281" r:id="rId18"/>
    <p:sldId id="282" r:id="rId19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8" y="3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06/11/2019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36902" y="1927353"/>
            <a:ext cx="5872480" cy="9133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Diagrama EPS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400" y="4401285"/>
            <a:ext cx="8209789" cy="771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617A135-71F4-4E13-A1A9-468D384AAED2}"/>
              </a:ext>
            </a:extLst>
          </p:cNvPr>
          <p:cNvSpPr txBox="1"/>
          <p:nvPr/>
        </p:nvSpPr>
        <p:spPr>
          <a:xfrm>
            <a:off x="-149608" y="2924811"/>
            <a:ext cx="7998459" cy="17805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2595" marR="12700" indent="0" algn="ctr">
              <a:lnSpc>
                <a:spcPct val="100000"/>
              </a:lnSpc>
            </a:pP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Entrada – Proceso - Salida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71117" y="222845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2115768" y="1288185"/>
            <a:ext cx="6747054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Calcu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32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lang="es-MX" sz="3200" spc="0" dirty="0">
                <a:solidFill>
                  <a:srgbClr val="C5DAEB"/>
                </a:solidFill>
                <a:latin typeface="Calibri"/>
                <a:cs typeface="Calibri"/>
              </a:rPr>
              <a:t>pago neto para un empleado que trabaja por horas.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AEF8F49-0F84-4711-BF74-E217EE0DFF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4" y="2571750"/>
            <a:ext cx="1642867" cy="2112980"/>
          </a:xfrm>
          <a:prstGeom prst="rect">
            <a:avLst/>
          </a:prstGeom>
        </p:spPr>
      </p:pic>
      <p:sp>
        <p:nvSpPr>
          <p:cNvPr id="20" name="Google Shape;259;p25">
            <a:extLst>
              <a:ext uri="{FF2B5EF4-FFF2-40B4-BE49-F238E27FC236}">
                <a16:creationId xmlns:a16="http://schemas.microsoft.com/office/drawing/2014/main" id="{96642953-4C1E-4425-A730-191BB1FFE57A}"/>
              </a:ext>
            </a:extLst>
          </p:cNvPr>
          <p:cNvSpPr txBox="1"/>
          <p:nvPr/>
        </p:nvSpPr>
        <p:spPr>
          <a:xfrm>
            <a:off x="2186432" y="2459613"/>
            <a:ext cx="6717072" cy="17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Para llevar a cabo el proceso se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requiere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conocer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cuántas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horas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trabajó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el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empleado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y cuál sería el pago por hora.</a:t>
            </a:r>
            <a:endParaRPr sz="20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355600" marR="508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Se calcula la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salida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pago neto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, con los datos que se tienen.</a:t>
            </a:r>
            <a:endParaRPr sz="20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355600" marR="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El resultado se imprime en la pantalla.</a:t>
            </a:r>
            <a:endParaRPr sz="20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5081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45792" y="721422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Calcular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el </a:t>
            </a: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pago neto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6C6F753-C969-4675-9347-1ECFDEBA93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2442613"/>
            <a:ext cx="1642867" cy="2112980"/>
          </a:xfrm>
          <a:prstGeom prst="rect">
            <a:avLst/>
          </a:prstGeom>
        </p:spPr>
      </p:pic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5B756453-76CD-4A04-9D2F-F8D4D45F8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05114"/>
              </p:ext>
            </p:extLst>
          </p:nvPr>
        </p:nvGraphicFramePr>
        <p:xfrm>
          <a:off x="2177200" y="1625346"/>
          <a:ext cx="6463880" cy="24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01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                            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lang="es-MX"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32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horas </a:t>
                      </a: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salario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Escribir "Introduce 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 horas trabajadas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endParaRPr lang="es-MX" sz="18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Leer horas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Introduce el salario por hora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endParaRPr lang="es-MX" sz="18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Leer salario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 horas * salario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1800" spc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712517" y="436679"/>
            <a:ext cx="6353852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2043406" y="1595556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Escribe el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Diagrama Entrada – Proceso – Salida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de los siguientes ejercicios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AEBE9A8-403A-45E9-9811-ECAB090D2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819" y="1850466"/>
            <a:ext cx="5265989" cy="301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86623" y="1661513"/>
            <a:ext cx="4732563" cy="2358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onviert</a:t>
            </a: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el precio de un producto de pesos a 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dólares</a:t>
            </a: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si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ne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ti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o de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cam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dólar y 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precio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 pesos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uct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res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ultado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be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mos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rar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rgbClr val="FFFFFF"/>
                </a:solidFill>
                <a:cs typeface="Calibri"/>
              </a:rPr>
              <a:t>"</a:t>
            </a:r>
            <a:r>
              <a:rPr lang="es-MX"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pre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producto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dólar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r>
              <a:rPr lang="es-MX" sz="2000" dirty="0">
                <a:solidFill>
                  <a:srgbClr val="FFFFFF"/>
                </a:solidFill>
                <a:cs typeface="Calibri"/>
              </a:rPr>
              <a:t>"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X</a:t>
            </a:r>
            <a:r>
              <a:rPr lang="es-MX" sz="2000" b="1" spc="0" dirty="0">
                <a:solidFill>
                  <a:srgbClr val="C5DAEB"/>
                </a:solidFill>
                <a:latin typeface="Calibri"/>
                <a:cs typeface="Calibri"/>
              </a:rPr>
              <a:t> 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424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1268" y="1413509"/>
            <a:ext cx="4888501" cy="283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b="1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alcule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 el tiempo que se tarda un auto en llegar a un 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lugar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,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 así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mo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los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litros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gasol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na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re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q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uieren y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su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sto</a:t>
            </a:r>
            <a:r>
              <a:rPr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 pesos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si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se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tie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di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tan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ia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2000"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recor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Km, la vel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id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ad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2000"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h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ra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y el re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dim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ento</a:t>
            </a:r>
            <a:r>
              <a:rPr sz="2000"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auto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p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or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litro.  El resulta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o 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b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mostrar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 tie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mp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o, 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2000" b="1" spc="-3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litros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y 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sto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 pes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s.</a:t>
            </a:r>
            <a:endParaRPr sz="2000" dirty="0"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sz="2000" dirty="0"/>
          </a:p>
          <a:p>
            <a:pPr marL="12700" algn="just">
              <a:lnSpc>
                <a:spcPct val="100000"/>
              </a:lnSpc>
            </a:pPr>
            <a:r>
              <a:rPr sz="2000" b="1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da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=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 /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endParaRPr sz="2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800" y="662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3490" y="1492172"/>
            <a:ext cx="5101163" cy="32169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31800" algn="just"/>
            <a:r>
              <a:rPr sz="2000" b="1" dirty="0">
                <a:solidFill>
                  <a:srgbClr val="C5DAEB"/>
                </a:solidFill>
                <a:cs typeface="Calibri"/>
              </a:rPr>
              <a:t>Un alumno desea conocer la 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calificación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 final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de su materia de 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Programación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sz="2000" dirty="0"/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sz="2000" b="1" dirty="0">
                <a:solidFill>
                  <a:srgbClr val="C5DAEB"/>
                </a:solidFill>
                <a:cs typeface="Calibri"/>
              </a:rPr>
              <a:t>La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rú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b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rica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mat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ria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p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one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la 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ig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te manera:</a:t>
            </a:r>
            <a:endParaRPr sz="2000" dirty="0"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10" dirty="0">
                <a:solidFill>
                  <a:srgbClr val="C5DAEB"/>
                </a:solidFill>
                <a:cs typeface="Calibri"/>
              </a:rPr>
              <a:t>Parcial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1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20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sz="2000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10" dirty="0" err="1">
                <a:solidFill>
                  <a:srgbClr val="C5DAEB"/>
                </a:solidFill>
                <a:cs typeface="Calibri"/>
              </a:rPr>
              <a:t>Parcial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2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35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sz="2000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5" dirty="0">
                <a:solidFill>
                  <a:srgbClr val="C5DAEB"/>
                </a:solidFill>
                <a:cs typeface="Calibri"/>
              </a:rPr>
              <a:t>Proy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cto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 f</a:t>
            </a:r>
            <a:r>
              <a:rPr sz="2000" b="1" spc="-1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 	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15%</a:t>
            </a:r>
            <a:endParaRPr lang="es-MX" sz="2000" b="1" spc="-15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10" dirty="0">
                <a:solidFill>
                  <a:srgbClr val="C5DAEB"/>
                </a:solidFill>
                <a:cs typeface="Calibri"/>
              </a:rPr>
              <a:t>Exam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f</a:t>
            </a:r>
            <a:r>
              <a:rPr sz="2000" b="1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3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30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%</a:t>
            </a:r>
            <a:endParaRPr sz="2000" dirty="0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800" y="662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40826" y="1428750"/>
            <a:ext cx="5864974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0000"/>
              </a:lnSpc>
            </a:pP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st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dia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área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un triáng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 partir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la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ase y la alt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ra.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82001" y="279539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32DD74C8-86A7-46C6-A5A8-F49981F1D82E}"/>
              </a:ext>
            </a:extLst>
          </p:cNvPr>
          <p:cNvSpPr/>
          <p:nvPr/>
        </p:nvSpPr>
        <p:spPr>
          <a:xfrm>
            <a:off x="2470588" y="2545167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41462" y="1561992"/>
            <a:ext cx="5056389" cy="2668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sz="1800" b="1" spc="-10" dirty="0" err="1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nv</a:t>
            </a:r>
            <a:r>
              <a:rPr sz="1800" b="1" spc="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tí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4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sz="18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dirty="0" err="1">
                <a:solidFill>
                  <a:srgbClr val="C5DAEB"/>
                </a:solidFill>
                <a:latin typeface="Calibri"/>
                <a:cs typeface="Calibri"/>
              </a:rPr>
              <a:t>Digite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nú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ro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grad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tígra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grados</a:t>
            </a:r>
            <a:r>
              <a:rPr lang="es-MX" sz="1800" b="1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 = C*(9/5)+32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(utiliza la fórmula para realizar la conversión)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rgbClr val="C5DAEB"/>
                </a:solidFill>
                <a:cs typeface="Calibri"/>
              </a:rPr>
              <a:t>El resultado debe mostrar: </a:t>
            </a:r>
            <a:r>
              <a:rPr lang="es-MX" dirty="0">
                <a:solidFill>
                  <a:srgbClr val="FFFFFF"/>
                </a:solidFill>
                <a:cs typeface="Calibri"/>
              </a:rPr>
              <a:t>"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X grados Centígrados corresponde a X grados Fahrenheit</a:t>
            </a:r>
            <a:r>
              <a:rPr lang="es-MX" dirty="0">
                <a:solidFill>
                  <a:srgbClr val="FFFFFF"/>
                </a:solidFill>
                <a:cs typeface="Calibri"/>
              </a:rPr>
              <a:t>"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914400" y="20955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782" y="887729"/>
            <a:ext cx="6400165" cy="100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200" dirty="0">
                <a:solidFill>
                  <a:srgbClr val="18BAD4"/>
                </a:solidFill>
                <a:latin typeface="Calibri"/>
                <a:cs typeface="Calibri"/>
              </a:rPr>
              <a:t>Al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diseñar un</a:t>
            </a:r>
            <a:r>
              <a:rPr sz="3200" spc="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algori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mo,</a:t>
            </a:r>
            <a:r>
              <a:rPr sz="32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es 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mpor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ante iden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f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icar</a:t>
            </a:r>
            <a:r>
              <a:rPr sz="3200" spc="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previamen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4905" y="2329433"/>
            <a:ext cx="1946147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7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81504" y="2873501"/>
            <a:ext cx="811530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E0C5"/>
                </a:solidFill>
                <a:latin typeface="Calibri"/>
                <a:cs typeface="Calibri"/>
              </a:rPr>
              <a:t>ENT</a:t>
            </a:r>
            <a:r>
              <a:rPr sz="1400" spc="5" dirty="0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sz="1400" spc="0" dirty="0">
                <a:solidFill>
                  <a:srgbClr val="00E0C5"/>
                </a:solidFill>
                <a:latin typeface="Calibri"/>
                <a:cs typeface="Calibri"/>
              </a:rPr>
              <a:t>AD</a:t>
            </a:r>
            <a:r>
              <a:rPr sz="1400" spc="5" dirty="0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7505" y="2329433"/>
            <a:ext cx="1982724" cy="1324356"/>
          </a:xfrm>
          <a:custGeom>
            <a:avLst/>
            <a:gdLst/>
            <a:ahLst/>
            <a:cxnLst/>
            <a:rect l="l" t="t" r="r" b="b"/>
            <a:pathLst>
              <a:path w="1982724" h="1324356">
                <a:moveTo>
                  <a:pt x="0" y="0"/>
                </a:moveTo>
                <a:lnTo>
                  <a:pt x="1587373" y="0"/>
                </a:lnTo>
                <a:lnTo>
                  <a:pt x="1982724" y="662178"/>
                </a:lnTo>
                <a:lnTo>
                  <a:pt x="15873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60850" y="2873501"/>
            <a:ext cx="795655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1400" spc="0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1400" spc="-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1400" spc="0" dirty="0">
                <a:solidFill>
                  <a:srgbClr val="18BAD4"/>
                </a:solidFill>
                <a:latin typeface="Calibri"/>
                <a:cs typeface="Calibri"/>
              </a:rPr>
              <a:t>ESOS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6682" y="2329433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34227" y="2873501"/>
            <a:ext cx="625475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192E0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3192E0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3192E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3192E0"/>
                </a:solidFill>
                <a:latin typeface="Calibri"/>
                <a:cs typeface="Calibri"/>
              </a:rPr>
              <a:t>I</a:t>
            </a:r>
            <a:r>
              <a:rPr sz="1400" spc="0" dirty="0">
                <a:solidFill>
                  <a:srgbClr val="3192E0"/>
                </a:solidFill>
                <a:latin typeface="Calibri"/>
                <a:cs typeface="Calibri"/>
              </a:rPr>
              <a:t>DAS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09800" y="838200"/>
            <a:ext cx="2748915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51964" y="2190750"/>
            <a:ext cx="608012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Prepa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32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32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cuado</a:t>
            </a:r>
            <a:r>
              <a:rPr sz="32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de 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lá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ano.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Iden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ica</a:t>
            </a:r>
            <a:r>
              <a:rPr sz="32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rada</a:t>
            </a:r>
            <a:r>
              <a:rPr sz="3200" spc="-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-Procesos-Salidas.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71117" y="452627"/>
            <a:ext cx="2958083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Solución: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71117" y="1631060"/>
            <a:ext cx="608012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Prepa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32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32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cuado</a:t>
            </a:r>
            <a:r>
              <a:rPr sz="32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de 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lá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ano.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Iden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ica</a:t>
            </a:r>
            <a:r>
              <a:rPr sz="32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rada</a:t>
            </a:r>
            <a:r>
              <a:rPr sz="3200" spc="-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-Procesos-Salidas.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01216" y="3068953"/>
            <a:ext cx="5437632" cy="1075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91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1859659"/>
            <a:ext cx="5347335" cy="1518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Entr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da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/>
          </a:p>
          <a:p>
            <a:pPr marL="469900" marR="12700" indent="-317500" algn="just">
              <a:lnSpc>
                <a:spcPct val="100099"/>
              </a:lnSpc>
            </a:pPr>
            <a:r>
              <a:rPr lang="es-MX" sz="1800" dirty="0">
                <a:solidFill>
                  <a:srgbClr val="C5DAEB"/>
                </a:solidFill>
                <a:latin typeface="Calibri"/>
                <a:cs typeface="Calibri"/>
              </a:rPr>
              <a:t>      </a:t>
            </a:r>
            <a:r>
              <a:rPr sz="1800" dirty="0" err="1">
                <a:solidFill>
                  <a:srgbClr val="C5DAEB"/>
                </a:solidFill>
                <a:latin typeface="Calibri"/>
                <a:cs typeface="Calibri"/>
              </a:rPr>
              <a:t>Ident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fi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as var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ables que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 requie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reso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ver el algor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itmo,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datos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con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ue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ontamos o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se n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si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tan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sol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9400" y="1776983"/>
            <a:ext cx="5777230" cy="1518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-20" dirty="0">
                <a:solidFill>
                  <a:srgbClr val="18BAD4"/>
                </a:solidFill>
                <a:latin typeface="Calibri"/>
                <a:cs typeface="Calibri"/>
              </a:rPr>
              <a:t>Pro</a:t>
            </a:r>
            <a:r>
              <a:rPr sz="3600" spc="-1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eso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/>
          </a:p>
          <a:p>
            <a:pPr marL="469900" marR="12700" indent="-317500" algn="just">
              <a:lnSpc>
                <a:spcPct val="100099"/>
              </a:lnSpc>
            </a:pPr>
            <a:r>
              <a:rPr lang="es-MX" sz="1800" dirty="0">
                <a:solidFill>
                  <a:srgbClr val="C5DAEB"/>
                </a:solidFill>
                <a:latin typeface="Calibri"/>
                <a:cs typeface="Calibri"/>
              </a:rPr>
              <a:t>      </a:t>
            </a:r>
            <a:r>
              <a:rPr sz="1800" dirty="0">
                <a:solidFill>
                  <a:srgbClr val="C5DAEB"/>
                </a:solidFill>
                <a:latin typeface="Calibri"/>
                <a:cs typeface="Calibri"/>
              </a:rPr>
              <a:t>Son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las a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cci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ones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que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requ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eren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para enc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nt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solu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ón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algor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itmo, es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forma como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vamos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 obte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 soluc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 prob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ema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plantea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20363" y="1969517"/>
            <a:ext cx="4081145" cy="9696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lida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153035">
              <a:lnSpc>
                <a:spcPct val="100000"/>
              </a:lnSpc>
            </a:pPr>
            <a:r>
              <a:rPr sz="180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esul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ado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solu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del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prob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ema.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09800" y="590550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2254451" y="1655890"/>
            <a:ext cx="5746549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Calcu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32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el área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de un tr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lang="es-MX" sz="3200" spc="-1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3200" spc="0" dirty="0" err="1">
                <a:solidFill>
                  <a:srgbClr val="C5DAEB"/>
                </a:solidFill>
                <a:latin typeface="Calibri"/>
                <a:cs typeface="Calibri"/>
              </a:rPr>
              <a:t>ngulo</a:t>
            </a:r>
            <a:r>
              <a:rPr lang="es-MX" sz="32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3F2C1DAB-C2C1-4C9A-8A06-982E02D39C09}"/>
              </a:ext>
            </a:extLst>
          </p:cNvPr>
          <p:cNvSpPr/>
          <p:nvPr/>
        </p:nvSpPr>
        <p:spPr>
          <a:xfrm>
            <a:off x="4031469" y="2378964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070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33600" y="719517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Calcular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el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área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lang="es-MX" sz="4000" spc="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tri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á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ngulo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4305" y="2368293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9B435FA9-DA88-4443-BDFE-B90E28E0B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1649"/>
              </p:ext>
            </p:extLst>
          </p:nvPr>
        </p:nvGraphicFramePr>
        <p:xfrm>
          <a:off x="2177200" y="1625346"/>
          <a:ext cx="5216486" cy="24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01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                 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32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 </a:t>
                      </a: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altura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Escribir "Introduce 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 base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endParaRPr lang="es-MX" sz="18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Leer base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Introduce la altura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endParaRPr lang="es-MX" sz="18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Leer altura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 (base * altura) / 2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1800" spc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522</TotalTime>
  <Words>554</Words>
  <Application>Microsoft Office PowerPoint</Application>
  <PresentationFormat>Presentación en pantalla (16:9)</PresentationFormat>
  <Paragraphs>98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</vt:lpstr>
      <vt:lpstr>Ejercicio 1</vt:lpstr>
      <vt:lpstr>Ejercicio 2</vt:lpstr>
      <vt:lpstr>Ejercicio 3</vt:lpstr>
      <vt:lpstr>Ejercicio 4</vt:lpstr>
      <vt:lpstr>Ejercicio 5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41</cp:revision>
  <dcterms:created xsi:type="dcterms:W3CDTF">2019-07-16T10:22:21Z</dcterms:created>
  <dcterms:modified xsi:type="dcterms:W3CDTF">2019-11-06T18:01:49Z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