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bk object 17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bk object 20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bk object 23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bk object 24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bk object 25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bk object 26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bk object 27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bk object 28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bk object 29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bk object 20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bk object 21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bk object 22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bk object 23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bk object 24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bk object 25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bk object 26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bk object 33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bk object 34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bk object 35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bk object 36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bk object 37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bk object 38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bk object 39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bk object 40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bk object 41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bk object 42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bk object 43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bk object 44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bk object 45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bk object 46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bk object 47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bk object 48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bk object 49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bk object 50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bk object 51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11782" y="885825"/>
            <a:ext cx="5520435" cy="64757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2880" y="2149475"/>
            <a:ext cx="7238239" cy="192452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9756" y="4869179"/>
            <a:ext cx="128066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hyperlink" Target="https://www.youtube.com/watch%3Fv%3DU3CGMyjzlvM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https://cscircles.cemc.uwaterloo.ca/run-at-home/" TargetMode="External"/><Relationship Id="rId4" Type="http://schemas.openxmlformats.org/officeDocument/2006/relationships/hyperlink" Target="http://pseint.sourceforge.net/" TargetMode="External"/><Relationship Id="rId5" Type="http://schemas.openxmlformats.org/officeDocument/2006/relationships/hyperlink" Target="http://pseint.sourceforge.net/%3Fpage%3Ddescargas.php" TargetMode="External"/><Relationship Id="rId6" Type="http://schemas.openxmlformats.org/officeDocument/2006/relationships/hyperlink" Target="https://www.infor.uva.es/%257Ejvegas/cursos/prog/tema1.html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6902" y="1801367"/>
            <a:ext cx="5872480" cy="14941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>
              <a:lnSpc>
                <a:spcPct val="100000"/>
              </a:lnSpc>
            </a:pPr>
            <a:r>
              <a:rPr dirty="0" smtClean="0" sz="4800">
                <a:solidFill>
                  <a:srgbClr val="18BAD4"/>
                </a:solidFill>
                <a:latin typeface="Calibri"/>
                <a:cs typeface="Calibri"/>
              </a:rPr>
              <a:t>Introducción</a:t>
            </a:r>
            <a:r>
              <a:rPr dirty="0" smtClean="0" sz="4800" spc="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800" spc="0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dirty="0" smtClean="0" sz="4800" spc="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800" spc="0">
                <a:solidFill>
                  <a:srgbClr val="18BAD4"/>
                </a:solidFill>
                <a:latin typeface="Calibri"/>
                <a:cs typeface="Calibri"/>
              </a:rPr>
              <a:t>la</a:t>
            </a:r>
            <a:r>
              <a:rPr dirty="0" smtClean="0" sz="4800" spc="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800" spc="0">
                <a:solidFill>
                  <a:srgbClr val="18BAD4"/>
                </a:solidFill>
                <a:latin typeface="Calibri"/>
                <a:cs typeface="Calibri"/>
              </a:rPr>
              <a:t>Lógica</a:t>
            </a:r>
            <a:endParaRPr sz="4800">
              <a:latin typeface="Calibri"/>
              <a:cs typeface="Calibri"/>
            </a:endParaRPr>
          </a:p>
          <a:p>
            <a:pPr algn="ctr" marL="0">
              <a:lnSpc>
                <a:spcPct val="100000"/>
              </a:lnSpc>
            </a:pPr>
            <a:r>
              <a:rPr dirty="0" smtClean="0" sz="4800">
                <a:solidFill>
                  <a:srgbClr val="18BAD4"/>
                </a:solidFill>
                <a:latin typeface="Calibri"/>
                <a:cs typeface="Calibri"/>
              </a:rPr>
              <a:t>de Programación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332" y="3215385"/>
            <a:ext cx="7998459" cy="1780539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L="1712595" marR="12700" indent="0">
              <a:lnSpc>
                <a:spcPct val="100000"/>
              </a:lnSpc>
            </a:pP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Alg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800" spc="-10">
                <a:solidFill>
                  <a:srgbClr val="FFFFFF"/>
                </a:solidFill>
                <a:latin typeface="Arial"/>
                <a:cs typeface="Arial"/>
              </a:rPr>
              <a:t>ri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mo,</a:t>
            </a:r>
            <a:r>
              <a:rPr dirty="0" smtClean="0" sz="2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2800" spc="-1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ó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go</a:t>
            </a:r>
            <a:r>
              <a:rPr dirty="0" smtClean="0" sz="2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ama</a:t>
            </a:r>
            <a:r>
              <a:rPr dirty="0" smtClean="0" sz="2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2800" spc="-10">
                <a:solidFill>
                  <a:srgbClr val="FFFFFF"/>
                </a:solidFill>
                <a:latin typeface="Arial"/>
                <a:cs typeface="Arial"/>
              </a:rPr>
              <a:t> fl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800" spc="-1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800" spc="-1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len</a:t>
            </a:r>
            <a:r>
              <a:rPr dirty="0" smtClean="0" sz="2800" spc="-1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je</a:t>
            </a:r>
            <a:r>
              <a:rPr dirty="0" smtClean="0" sz="2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2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2800" spc="-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dirty="0" smtClean="0" sz="2800" spc="-1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28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ó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8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800" spc="-10">
                <a:solidFill>
                  <a:srgbClr val="FFFFFF"/>
                </a:solidFill>
                <a:latin typeface="Arial"/>
                <a:cs typeface="Arial"/>
              </a:rPr>
              <a:t> in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ro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800" spc="-1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2800" spc="-10">
                <a:solidFill>
                  <a:srgbClr val="FFFFFF"/>
                </a:solidFill>
                <a:latin typeface="Arial"/>
                <a:cs typeface="Arial"/>
              </a:rPr>
              <a:t>ci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ó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amie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dirty="0" smtClean="0" sz="2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Psei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8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41"/>
              </a:spcBef>
            </a:pPr>
            <a:endParaRPr sz="550"/>
          </a:p>
          <a:p>
            <a:pPr marL="12700" marR="5301615" indent="141605">
              <a:lnSpc>
                <a:spcPct val="100000"/>
              </a:lnSpc>
            </a:pP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dirty="0" smtClean="0" sz="1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Instit</a:t>
            </a:r>
            <a:r>
              <a:rPr dirty="0" smtClean="0" sz="1400" spc="-1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ecnológico</a:t>
            </a:r>
            <a:r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 Estudios</a:t>
            </a:r>
            <a:r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Activ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dad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Autoes</a:t>
            </a:r>
            <a:r>
              <a:rPr dirty="0" smtClean="0" sz="4000" spc="-1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udio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914905" y="2329433"/>
            <a:ext cx="1946147" cy="1324356"/>
          </a:xfrm>
          <a:custGeom>
            <a:avLst/>
            <a:gdLst/>
            <a:ahLst/>
            <a:cxnLst/>
            <a:rect l="l" t="t" r="r" b="b"/>
            <a:pathLst>
              <a:path w="1946148" h="1324356">
                <a:moveTo>
                  <a:pt x="0" y="0"/>
                </a:moveTo>
                <a:lnTo>
                  <a:pt x="1547114" y="0"/>
                </a:lnTo>
                <a:lnTo>
                  <a:pt x="1946147" y="662178"/>
                </a:lnTo>
                <a:lnTo>
                  <a:pt x="1547114" y="1324356"/>
                </a:lnTo>
                <a:lnTo>
                  <a:pt x="0" y="1324356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2383027" y="2873248"/>
            <a:ext cx="810895" cy="2355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V</a:t>
            </a:r>
            <a:r>
              <a:rPr dirty="0" smtClean="0" sz="1400" spc="-1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E</a:t>
            </a:r>
            <a:r>
              <a:rPr dirty="0" smtClean="0" sz="14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R</a:t>
            </a:r>
            <a:r>
              <a:rPr dirty="0" smtClean="0" sz="1400" spc="5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 </a:t>
            </a:r>
            <a:r>
              <a:rPr dirty="0" smtClean="0" sz="14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V</a:t>
            </a:r>
            <a:r>
              <a:rPr dirty="0" smtClean="0" sz="1400" spc="-15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I</a:t>
            </a:r>
            <a:r>
              <a:rPr dirty="0" smtClean="0" sz="14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DEO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667505" y="2329433"/>
            <a:ext cx="1982724" cy="1324356"/>
          </a:xfrm>
          <a:custGeom>
            <a:avLst/>
            <a:gdLst/>
            <a:ahLst/>
            <a:cxnLst/>
            <a:rect l="l" t="t" r="r" b="b"/>
            <a:pathLst>
              <a:path w="1982724" h="1324356">
                <a:moveTo>
                  <a:pt x="0" y="0"/>
                </a:moveTo>
                <a:lnTo>
                  <a:pt x="1587373" y="0"/>
                </a:lnTo>
                <a:lnTo>
                  <a:pt x="1982724" y="662178"/>
                </a:lnTo>
                <a:lnTo>
                  <a:pt x="1587373" y="1324356"/>
                </a:lnTo>
                <a:lnTo>
                  <a:pt x="0" y="1324356"/>
                </a:lnTo>
                <a:lnTo>
                  <a:pt x="395351" y="662178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4213352" y="2969514"/>
            <a:ext cx="886968" cy="0"/>
          </a:xfrm>
          <a:custGeom>
            <a:avLst/>
            <a:gdLst/>
            <a:ahLst/>
            <a:cxnLst/>
            <a:rect l="l" t="t" r="r" b="b"/>
            <a:pathLst>
              <a:path w="886968" h="0">
                <a:moveTo>
                  <a:pt x="0" y="0"/>
                </a:moveTo>
                <a:lnTo>
                  <a:pt x="886968" y="0"/>
                </a:lnTo>
              </a:path>
            </a:pathLst>
          </a:custGeom>
          <a:ln w="13462">
            <a:solidFill>
              <a:srgbClr val="1154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4201414" y="2766567"/>
            <a:ext cx="911225" cy="2355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-5">
                <a:solidFill>
                  <a:srgbClr val="1154CC"/>
                </a:solidFill>
                <a:latin typeface="Calibri"/>
                <a:cs typeface="Calibri"/>
              </a:rPr>
              <a:t>C</a:t>
            </a:r>
            <a:r>
              <a:rPr dirty="0" smtClean="0" sz="1400" spc="-10">
                <a:solidFill>
                  <a:srgbClr val="1154CC"/>
                </a:solidFill>
                <a:latin typeface="Calibri"/>
                <a:cs typeface="Calibri"/>
              </a:rPr>
              <a:t>O</a:t>
            </a:r>
            <a:r>
              <a:rPr dirty="0" smtClean="0" sz="1400" spc="5">
                <a:solidFill>
                  <a:srgbClr val="1154CC"/>
                </a:solidFill>
                <a:latin typeface="Calibri"/>
                <a:cs typeface="Calibri"/>
              </a:rPr>
              <a:t>N</a:t>
            </a:r>
            <a:r>
              <a:rPr dirty="0" smtClean="0" sz="1400" spc="0">
                <a:solidFill>
                  <a:srgbClr val="1154CC"/>
                </a:solidFill>
                <a:latin typeface="Calibri"/>
                <a:cs typeface="Calibri"/>
              </a:rPr>
              <a:t>SULTAR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317238" y="2979927"/>
            <a:ext cx="681355" cy="2355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u="heavy">
                <a:solidFill>
                  <a:srgbClr val="1154CC"/>
                </a:solidFill>
                <a:latin typeface="Calibri"/>
                <a:cs typeface="Calibri"/>
              </a:rPr>
              <a:t>FUENTES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456682" y="2329433"/>
            <a:ext cx="1982723" cy="1324356"/>
          </a:xfrm>
          <a:custGeom>
            <a:avLst/>
            <a:gdLst/>
            <a:ahLst/>
            <a:cxnLst/>
            <a:rect l="l" t="t" r="r" b="b"/>
            <a:pathLst>
              <a:path w="1982723" h="1324356">
                <a:moveTo>
                  <a:pt x="0" y="0"/>
                </a:moveTo>
                <a:lnTo>
                  <a:pt x="1587372" y="0"/>
                </a:lnTo>
                <a:lnTo>
                  <a:pt x="1982723" y="662178"/>
                </a:lnTo>
                <a:lnTo>
                  <a:pt x="1587372" y="1324356"/>
                </a:lnTo>
                <a:lnTo>
                  <a:pt x="0" y="1324356"/>
                </a:lnTo>
                <a:lnTo>
                  <a:pt x="395350" y="662178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3192E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6088507" y="2659674"/>
            <a:ext cx="716280" cy="6623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58419" marR="12700" indent="-45720">
              <a:lnSpc>
                <a:spcPct val="100099"/>
              </a:lnSpc>
            </a:pPr>
            <a:r>
              <a:rPr dirty="0" smtClean="0" sz="1400" u="heavy">
                <a:solidFill>
                  <a:srgbClr val="1154CC"/>
                </a:solidFill>
                <a:latin typeface="Calibri"/>
                <a:cs typeface="Calibri"/>
              </a:rPr>
              <a:t>R</a:t>
            </a:r>
            <a:r>
              <a:rPr dirty="0" smtClean="0" sz="1400" u="heavy">
                <a:solidFill>
                  <a:srgbClr val="1154CC"/>
                </a:solidFill>
                <a:latin typeface="Calibri"/>
                <a:cs typeface="Calibri"/>
              </a:rPr>
              <a:t>EAL</a:t>
            </a:r>
            <a:r>
              <a:rPr dirty="0" smtClean="0" sz="1400" spc="-10" u="heavy">
                <a:solidFill>
                  <a:srgbClr val="1154CC"/>
                </a:solidFill>
                <a:latin typeface="Calibri"/>
                <a:cs typeface="Calibri"/>
              </a:rPr>
              <a:t>I</a:t>
            </a:r>
            <a:r>
              <a:rPr dirty="0" smtClean="0" sz="1400" spc="0" u="heavy">
                <a:solidFill>
                  <a:srgbClr val="1154CC"/>
                </a:solidFill>
                <a:latin typeface="Calibri"/>
                <a:cs typeface="Calibri"/>
              </a:rPr>
              <a:t>ZA</a:t>
            </a:r>
            <a:r>
              <a:rPr dirty="0" smtClean="0" sz="1400" spc="0" u="heavy">
                <a:solidFill>
                  <a:srgbClr val="1154CC"/>
                </a:solidFill>
                <a:latin typeface="Calibri"/>
                <a:cs typeface="Calibri"/>
              </a:rPr>
              <a:t>R</a:t>
            </a:r>
            <a:r>
              <a:rPr dirty="0" smtClean="0" sz="1400" spc="0">
                <a:solidFill>
                  <a:srgbClr val="1154CC"/>
                </a:solidFill>
                <a:latin typeface="Calibri"/>
                <a:cs typeface="Calibri"/>
              </a:rPr>
              <a:t> </a:t>
            </a:r>
            <a:r>
              <a:rPr dirty="0" smtClean="0" sz="1400" spc="0" u="heavy">
                <a:solidFill>
                  <a:srgbClr val="1154CC"/>
                </a:solidFill>
                <a:latin typeface="Calibri"/>
                <a:cs typeface="Calibri"/>
              </a:rPr>
              <a:t>QUIZ</a:t>
            </a:r>
            <a:r>
              <a:rPr dirty="0" smtClean="0" sz="1400" spc="-35" u="heavy">
                <a:solidFill>
                  <a:srgbClr val="1154CC"/>
                </a:solidFill>
                <a:latin typeface="Calibri"/>
                <a:cs typeface="Calibri"/>
              </a:rPr>
              <a:t> </a:t>
            </a:r>
            <a:r>
              <a:rPr dirty="0" smtClean="0" sz="1400" spc="0" u="heavy">
                <a:solidFill>
                  <a:srgbClr val="1154CC"/>
                </a:solidFill>
                <a:latin typeface="Calibri"/>
                <a:cs typeface="Calibri"/>
              </a:rPr>
              <a:t>EN</a:t>
            </a:r>
            <a:r>
              <a:rPr dirty="0" smtClean="0" sz="1400" spc="0">
                <a:solidFill>
                  <a:srgbClr val="1154CC"/>
                </a:solidFill>
                <a:latin typeface="Calibri"/>
                <a:cs typeface="Calibri"/>
              </a:rPr>
              <a:t> </a:t>
            </a:r>
            <a:r>
              <a:rPr dirty="0" smtClean="0" sz="1400" spc="-5">
                <a:solidFill>
                  <a:srgbClr val="1154CC"/>
                </a:solidFill>
                <a:latin typeface="Calibri"/>
                <a:cs typeface="Calibri"/>
              </a:rPr>
              <a:t>C</a:t>
            </a:r>
            <a:r>
              <a:rPr dirty="0" smtClean="0" sz="1400" spc="0">
                <a:solidFill>
                  <a:srgbClr val="1154CC"/>
                </a:solidFill>
                <a:latin typeface="Calibri"/>
                <a:cs typeface="Calibri"/>
              </a:rPr>
              <a:t>A</a:t>
            </a:r>
            <a:r>
              <a:rPr dirty="0" smtClean="0" sz="1400" spc="5">
                <a:solidFill>
                  <a:srgbClr val="1154CC"/>
                </a:solidFill>
                <a:latin typeface="Calibri"/>
                <a:cs typeface="Calibri"/>
              </a:rPr>
              <a:t>N</a:t>
            </a:r>
            <a:r>
              <a:rPr dirty="0" smtClean="0" sz="1400" spc="0">
                <a:solidFill>
                  <a:srgbClr val="1154CC"/>
                </a:solidFill>
                <a:latin typeface="Calibri"/>
                <a:cs typeface="Calibri"/>
              </a:rPr>
              <a:t>VAS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145784" y="3289553"/>
            <a:ext cx="600456" cy="0"/>
          </a:xfrm>
          <a:custGeom>
            <a:avLst/>
            <a:gdLst/>
            <a:ahLst/>
            <a:cxnLst/>
            <a:rect l="l" t="t" r="r" b="b"/>
            <a:pathLst>
              <a:path w="600455" h="0">
                <a:moveTo>
                  <a:pt x="0" y="0"/>
                </a:moveTo>
                <a:lnTo>
                  <a:pt x="600456" y="0"/>
                </a:lnTo>
              </a:path>
            </a:pathLst>
          </a:custGeom>
          <a:ln w="13462">
            <a:solidFill>
              <a:srgbClr val="1154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Fuen</a:t>
            </a:r>
            <a:r>
              <a:rPr dirty="0" smtClean="0" sz="4000" spc="-1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es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para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consult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50619" y="2149475"/>
            <a:ext cx="6540500" cy="19246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800" spc="-1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mtClean="0" sz="1800" spc="-1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LÉS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800" spc="-5">
                <a:solidFill>
                  <a:srgbClr val="00C5DC"/>
                </a:solidFill>
                <a:latin typeface="MS Gothic"/>
                <a:cs typeface="MS Gothic"/>
              </a:rPr>
              <a:t>◇</a:t>
            </a:r>
            <a:r>
              <a:rPr dirty="0" smtClean="0" sz="1800" spc="-5" u="heavy">
                <a:solidFill>
                  <a:srgbClr val="FFFFFF"/>
                </a:solidFill>
                <a:latin typeface="MS Gothic"/>
                <a:cs typeface="MS Gothic"/>
                <a:hlinkClick r:id="rId3"/>
              </a:rPr>
              <a:t>https://cscircles.cemc.uwaterloo.ca/ru</a:t>
            </a:r>
            <a:r>
              <a:rPr dirty="0" smtClean="0" sz="1800" spc="5" u="heavy">
                <a:solidFill>
                  <a:srgbClr val="FFFFFF"/>
                </a:solidFill>
                <a:latin typeface="MS Gothic"/>
                <a:cs typeface="MS Gothic"/>
                <a:hlinkClick r:id="rId3"/>
              </a:rPr>
              <a:t>n</a:t>
            </a:r>
            <a:r>
              <a:rPr dirty="0" smtClean="0" sz="1800" spc="-5" u="heavy">
                <a:solidFill>
                  <a:srgbClr val="FFFFFF"/>
                </a:solidFill>
                <a:latin typeface="MS Gothic"/>
                <a:cs typeface="MS Gothic"/>
                <a:hlinkClick r:id="rId3"/>
              </a:rPr>
              <a:t>-</a:t>
            </a:r>
            <a:r>
              <a:rPr dirty="0" smtClean="0" sz="1800" spc="-5" u="heavy">
                <a:solidFill>
                  <a:srgbClr val="FFFFFF"/>
                </a:solidFill>
                <a:latin typeface="MS Gothic"/>
                <a:cs typeface="MS Gothic"/>
                <a:hlinkClick r:id="rId3"/>
              </a:rPr>
              <a:t>at</a:t>
            </a:r>
            <a:r>
              <a:rPr dirty="0" smtClean="0" sz="1800" spc="-5" u="heavy">
                <a:solidFill>
                  <a:srgbClr val="FFFFFF"/>
                </a:solidFill>
                <a:latin typeface="MS Gothic"/>
                <a:cs typeface="MS Gothic"/>
                <a:hlinkClick r:id="rId3"/>
              </a:rPr>
              <a:t>-</a:t>
            </a:r>
            <a:r>
              <a:rPr dirty="0" smtClean="0" sz="1800" spc="-5" u="heavy">
                <a:solidFill>
                  <a:srgbClr val="FFFFFF"/>
                </a:solidFill>
                <a:latin typeface="MS Gothic"/>
                <a:cs typeface="MS Gothic"/>
                <a:hlinkClick r:id="rId3"/>
              </a:rPr>
              <a:t>home/</a:t>
            </a:r>
            <a:endParaRPr sz="1800">
              <a:latin typeface="MS Gothic"/>
              <a:cs typeface="MS Gothic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26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dirty="0" smtClean="0" sz="180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dirty="0" smtClean="0" sz="1800" spc="-1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sz="1800" spc="-15">
                <a:solidFill>
                  <a:srgbClr val="FFFFFF"/>
                </a:solidFill>
                <a:latin typeface="Calibri"/>
                <a:cs typeface="Calibri"/>
              </a:rPr>
              <a:t>AÑOL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800">
                <a:solidFill>
                  <a:srgbClr val="00C5DC"/>
                </a:solidFill>
                <a:latin typeface="MS Gothic"/>
                <a:cs typeface="MS Gothic"/>
              </a:rPr>
              <a:t>◇</a:t>
            </a:r>
            <a:r>
              <a:rPr dirty="0" smtClean="0" sz="1800" u="heavy">
                <a:solidFill>
                  <a:srgbClr val="FFFFFF"/>
                </a:solidFill>
                <a:latin typeface="MS Gothic"/>
                <a:cs typeface="MS Gothic"/>
                <a:hlinkClick r:id="rId4"/>
              </a:rPr>
              <a:t>http://pseint.sourceforge.net/</a:t>
            </a:r>
            <a:endParaRPr sz="1800">
              <a:latin typeface="MS Gothic"/>
              <a:cs typeface="MS Gothic"/>
            </a:endParaRPr>
          </a:p>
          <a:p>
            <a:pPr marL="12700">
              <a:lnSpc>
                <a:spcPct val="100000"/>
              </a:lnSpc>
            </a:pPr>
            <a:r>
              <a:rPr dirty="0" smtClean="0" sz="1800">
                <a:solidFill>
                  <a:srgbClr val="00C5DC"/>
                </a:solidFill>
                <a:latin typeface="MS Gothic"/>
                <a:cs typeface="MS Gothic"/>
              </a:rPr>
              <a:t>◇</a:t>
            </a:r>
            <a:r>
              <a:rPr dirty="0" smtClean="0" sz="1800" u="heavy">
                <a:solidFill>
                  <a:srgbClr val="1154CC"/>
                </a:solidFill>
                <a:latin typeface="MS Gothic"/>
                <a:cs typeface="MS Gothic"/>
                <a:hlinkClick r:id="rId5"/>
              </a:rPr>
              <a:t>http://pseint.sourceforge.net/?page=descargas.php</a:t>
            </a:r>
            <a:endParaRPr sz="1800">
              <a:latin typeface="MS Gothic"/>
              <a:cs typeface="MS Gothic"/>
            </a:endParaRPr>
          </a:p>
          <a:p>
            <a:pPr marL="12700">
              <a:lnSpc>
                <a:spcPts val="2155"/>
              </a:lnSpc>
            </a:pPr>
            <a:r>
              <a:rPr dirty="0" smtClean="0" sz="1800">
                <a:solidFill>
                  <a:srgbClr val="00C5DC"/>
                </a:solidFill>
                <a:latin typeface="MS Gothic"/>
                <a:cs typeface="MS Gothic"/>
              </a:rPr>
              <a:t>◇</a:t>
            </a:r>
            <a:r>
              <a:rPr dirty="0" smtClean="0" sz="1800" u="heavy">
                <a:solidFill>
                  <a:srgbClr val="FFFFFF"/>
                </a:solidFill>
                <a:latin typeface="MS Gothic"/>
                <a:cs typeface="MS Gothic"/>
                <a:hlinkClick r:id="rId6"/>
              </a:rPr>
              <a:t>https://www.infor.uva.es/~jvegas/cursos/prog/tema1.html</a:t>
            </a:r>
            <a:endParaRPr sz="1800">
              <a:latin typeface="MS Gothic"/>
              <a:cs typeface="MS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150" y="1139570"/>
            <a:ext cx="3056890" cy="12833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terms:created xsi:type="dcterms:W3CDTF">2019-07-16T10:22:48Z</dcterms:created>
  <dcterms:modified xsi:type="dcterms:W3CDTF">2019-07-16T10:22:48Z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2019-07-15T00:00:00Z</vt:filetime>
  </property>
  <property fmtid="{D5CDD505-2E9C-101B-9397-08002B2CF9AE}" pid="3" name="LastSaved">
    <vt:filetime>2019-07-16T00:00:00Z</vt:filetime>
  </property>
</Properties>
</file>