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51331" y="1027429"/>
            <a:ext cx="7041337" cy="54628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4761" y="143128"/>
            <a:ext cx="7894476" cy="100858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93875" y="1586229"/>
            <a:ext cx="5556250" cy="124485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chive.org/details/2014IntroduccionALaProgramacionConPython3/page/n31" TargetMode="External"/><Relationship Id="rId4" Type="http://schemas.openxmlformats.org/officeDocument/2006/relationships/hyperlink" Target="https://www.tutorialspoint.com/python/python_basic_operators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body" idx="1"/>
          </p:nvPr>
        </p:nvSpPr>
        <p:spPr>
          <a:xfrm>
            <a:off x="875536" y="2040636"/>
            <a:ext cx="7313676" cy="14686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Jerarquía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5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peradores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:</a:t>
            </a: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Aritméticos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,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Relacionales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y</a:t>
            </a: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 Lógicos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0355" y="4520387"/>
            <a:ext cx="320992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nstitu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endParaRPr sz="1400">
              <a:latin typeface="Arial"/>
              <a:cs typeface="Arial"/>
            </a:endParaRPr>
          </a:p>
          <a:p>
            <a:pPr marL="1242695">
              <a:lnSpc>
                <a:spcPct val="100000"/>
              </a:lnSpc>
              <a:spcBef>
                <a:spcPts val="12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Superiore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errey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736850" y="55879"/>
            <a:ext cx="488251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Fuentes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para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consultar: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80541" y="1114297"/>
            <a:ext cx="6223635" cy="3514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90955">
              <a:lnSpc>
                <a:spcPct val="100000"/>
              </a:lnSpc>
            </a:pP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ING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LES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 marL="1290955">
              <a:lnSpc>
                <a:spcPct val="100000"/>
              </a:lnSpc>
              <a:tabLst>
                <a:tab pos="1607820" algn="l"/>
              </a:tabLst>
            </a:pPr>
            <a:r>
              <a:rPr sz="1400" dirty="0">
                <a:solidFill>
                  <a:srgbClr val="18BAD4"/>
                </a:solidFill>
                <a:latin typeface="MS Gothic"/>
                <a:cs typeface="MS Gothic"/>
                <a:hlinkClick r:id="rId4"/>
              </a:rPr>
              <a:t>◇	</a:t>
            </a:r>
            <a:r>
              <a:rPr sz="18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https://www.tut</a:t>
            </a:r>
            <a:r>
              <a:rPr sz="18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18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18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i</a:t>
            </a:r>
            <a:r>
              <a:rPr sz="18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alspoint.</a:t>
            </a:r>
            <a:r>
              <a:rPr sz="18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18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om/python/python_</a:t>
            </a:r>
            <a:endParaRPr sz="1800">
              <a:latin typeface="Calibri"/>
              <a:cs typeface="Calibri"/>
            </a:endParaRPr>
          </a:p>
          <a:p>
            <a:pPr marL="1607820">
              <a:lnSpc>
                <a:spcPct val="100000"/>
              </a:lnSpc>
            </a:pPr>
            <a:r>
              <a:rPr sz="18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bas</a:t>
            </a:r>
            <a:r>
              <a:rPr sz="18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ic</a:t>
            </a:r>
            <a:r>
              <a:rPr sz="18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_operato</a:t>
            </a:r>
            <a:r>
              <a:rPr sz="1800" u="heavy" spc="-1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18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s.htm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3"/>
              </a:spcBef>
            </a:pPr>
            <a:endParaRPr sz="600"/>
          </a:p>
          <a:p>
            <a:pPr marL="1607820" marR="12700" indent="-317500">
              <a:lnSpc>
                <a:spcPct val="100000"/>
              </a:lnSpc>
              <a:tabLst>
                <a:tab pos="1607820" algn="l"/>
              </a:tabLst>
            </a:pPr>
            <a:r>
              <a:rPr sz="1400" dirty="0">
                <a:solidFill>
                  <a:srgbClr val="18BAD4"/>
                </a:solidFill>
                <a:latin typeface="MS Gothic"/>
                <a:cs typeface="MS Gothic"/>
                <a:hlinkClick r:id="rId4"/>
              </a:rPr>
              <a:t>◇	</a:t>
            </a:r>
            <a:r>
              <a:rPr sz="18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https://www.tut</a:t>
            </a:r>
            <a:r>
              <a:rPr sz="18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18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18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i</a:t>
            </a:r>
            <a:r>
              <a:rPr sz="18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alspoint.</a:t>
            </a:r>
            <a:r>
              <a:rPr sz="18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18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om/python/python_</a:t>
            </a:r>
            <a:r>
              <a:rPr sz="1800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8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ba</a:t>
            </a:r>
            <a:r>
              <a:rPr sz="1800" u="heavy" spc="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800" u="heavy" spc="-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i</a:t>
            </a:r>
            <a:r>
              <a:rPr sz="1800" u="heavy" spc="-2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18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_op</a:t>
            </a:r>
            <a:r>
              <a:rPr sz="18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erato</a:t>
            </a:r>
            <a:r>
              <a:rPr sz="1800" u="heavy" spc="-2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18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s.htm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70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AÑOL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marL="329565" marR="1645285" indent="-317500">
              <a:lnSpc>
                <a:spcPct val="100000"/>
              </a:lnSpc>
              <a:tabLst>
                <a:tab pos="329565" algn="l"/>
              </a:tabLst>
            </a:pPr>
            <a:r>
              <a:rPr sz="1400" dirty="0">
                <a:solidFill>
                  <a:srgbClr val="18BAD4"/>
                </a:solidFill>
                <a:latin typeface="MS Gothic"/>
                <a:cs typeface="MS Gothic"/>
                <a:hlinkClick r:id="rId4"/>
              </a:rPr>
              <a:t>◇	</a:t>
            </a:r>
            <a:r>
              <a:rPr sz="18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https://www.tut</a:t>
            </a:r>
            <a:r>
              <a:rPr sz="18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18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18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i</a:t>
            </a:r>
            <a:r>
              <a:rPr sz="18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alspoint.</a:t>
            </a:r>
            <a:r>
              <a:rPr sz="18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18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om/python/p</a:t>
            </a:r>
            <a:r>
              <a:rPr sz="18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yth</a:t>
            </a:r>
            <a:r>
              <a:rPr sz="1800" spc="-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800" u="heavy" spc="-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on_ba</a:t>
            </a:r>
            <a:r>
              <a:rPr sz="1800" u="heavy" spc="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800" u="heavy" spc="-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i</a:t>
            </a:r>
            <a:r>
              <a:rPr sz="1800" u="heavy" spc="-2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18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_op</a:t>
            </a:r>
            <a:r>
              <a:rPr sz="18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erato</a:t>
            </a:r>
            <a:r>
              <a:rPr sz="1800" u="heavy" spc="-2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18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s.htm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329565" marR="1698625" indent="-317500">
              <a:lnSpc>
                <a:spcPct val="100000"/>
              </a:lnSpc>
              <a:tabLst>
                <a:tab pos="329565" algn="l"/>
              </a:tabLst>
            </a:pPr>
            <a:r>
              <a:rPr sz="1400" dirty="0">
                <a:solidFill>
                  <a:srgbClr val="18BAD4"/>
                </a:solidFill>
                <a:latin typeface="MS Gothic"/>
                <a:cs typeface="MS Gothic"/>
                <a:hlinkClick r:id="rId5"/>
              </a:rPr>
              <a:t>◇	</a:t>
            </a:r>
            <a:r>
              <a:rPr sz="1800" u="heavy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https://a</a:t>
            </a:r>
            <a:r>
              <a:rPr sz="18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1800" u="heavy" spc="-2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1800" u="heavy" spc="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hive.</a:t>
            </a:r>
            <a:r>
              <a:rPr sz="18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org/d</a:t>
            </a:r>
            <a:r>
              <a:rPr sz="1800" u="heavy" spc="-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1800" u="heavy" spc="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ta</a:t>
            </a:r>
            <a:r>
              <a:rPr sz="18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i</a:t>
            </a:r>
            <a:r>
              <a:rPr sz="1800" u="heavy" spc="-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l</a:t>
            </a:r>
            <a:r>
              <a:rPr sz="1800" u="heavy" spc="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s/2014I</a:t>
            </a:r>
            <a:r>
              <a:rPr sz="1800" u="heavy" spc="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n</a:t>
            </a:r>
            <a:r>
              <a:rPr sz="18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t</a:t>
            </a:r>
            <a:r>
              <a:rPr sz="1800" u="heavy" spc="-2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1800" u="heavy" spc="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oduc</a:t>
            </a:r>
            <a:r>
              <a:rPr sz="18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1800" u="heavy" spc="-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i</a:t>
            </a:r>
            <a:r>
              <a:rPr sz="1800" u="heavy" spc="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on</a:t>
            </a:r>
            <a:r>
              <a:rPr sz="1800" spc="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8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ALaP</a:t>
            </a:r>
            <a:r>
              <a:rPr sz="1800" u="heavy" spc="-2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18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ogramac</a:t>
            </a:r>
            <a:r>
              <a:rPr sz="1800" u="heavy" spc="-1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i</a:t>
            </a:r>
            <a:r>
              <a:rPr sz="1800" u="heavy" spc="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onConPython3/pa</a:t>
            </a:r>
            <a:r>
              <a:rPr sz="18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g</a:t>
            </a:r>
            <a:r>
              <a:rPr sz="1800" u="heavy" spc="-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1800" u="heavy" spc="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/n31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560447" y="1435354"/>
            <a:ext cx="4026535" cy="2238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sz="4800" dirty="0">
                <a:solidFill>
                  <a:srgbClr val="FFC000"/>
                </a:solidFill>
                <a:latin typeface="Calibri"/>
                <a:cs typeface="Calibri"/>
              </a:rPr>
              <a:t>En</a:t>
            </a:r>
            <a:r>
              <a:rPr sz="4800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C000"/>
                </a:solidFill>
                <a:latin typeface="Calibri"/>
                <a:cs typeface="Calibri"/>
              </a:rPr>
              <a:t>que</a:t>
            </a:r>
            <a:r>
              <a:rPr sz="4800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C000"/>
                </a:solidFill>
                <a:latin typeface="Calibri"/>
                <a:cs typeface="Calibri"/>
              </a:rPr>
              <a:t>orden</a:t>
            </a:r>
            <a:r>
              <a:rPr sz="4800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C000"/>
                </a:solidFill>
                <a:latin typeface="Calibri"/>
                <a:cs typeface="Calibri"/>
              </a:rPr>
              <a:t>se </a:t>
            </a:r>
            <a:r>
              <a:rPr sz="4800" spc="-25" dirty="0">
                <a:solidFill>
                  <a:srgbClr val="FFC000"/>
                </a:solidFill>
                <a:latin typeface="Calibri"/>
                <a:cs typeface="Calibri"/>
              </a:rPr>
              <a:t>ejecutan</a:t>
            </a:r>
            <a:r>
              <a:rPr sz="4800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C000"/>
                </a:solidFill>
                <a:latin typeface="Calibri"/>
                <a:cs typeface="Calibri"/>
              </a:rPr>
              <a:t>las operacione</a:t>
            </a:r>
            <a:r>
              <a:rPr sz="4800" spc="-5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sz="4800" spc="0" dirty="0">
                <a:solidFill>
                  <a:srgbClr val="FFC000"/>
                </a:solidFill>
                <a:latin typeface="Calibri"/>
                <a:cs typeface="Calibri"/>
              </a:rPr>
              <a:t>?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4792" y="216153"/>
            <a:ext cx="4912360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Operadores aritméticos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32560" y="1790700"/>
            <a:ext cx="5675375" cy="3061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9930" y="1818805"/>
            <a:ext cx="5571744" cy="2967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03580" marR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tmétic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uti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iz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mér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cos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ra d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sem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ñ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mat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mátic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 com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75168" y="1814004"/>
          <a:ext cx="5586158" cy="2976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7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erat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T w="9525">
                      <a:solidFill>
                        <a:srgbClr val="357DB8"/>
                      </a:solidFill>
                      <a:prstDash val="solid"/>
                    </a:lnT>
                    <a:lnB w="25400">
                      <a:solidFill>
                        <a:srgbClr val="FFFFFF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357DB8"/>
                      </a:solidFill>
                      <a:prstDash val="solid"/>
                    </a:lnT>
                    <a:lnB w="25400">
                      <a:solidFill>
                        <a:srgbClr val="FFFFFF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Exam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25400">
                      <a:solidFill>
                        <a:srgbClr val="FFFFFF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+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254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ma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254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254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esta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*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spc="1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lt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ipli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ió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/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isi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ó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78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spc="1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ódu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lo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**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te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cia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**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//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isi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ó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tera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//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8572" rIns="0" bIns="0" rtlCol="0">
            <a:noAutofit/>
          </a:bodyPr>
          <a:lstStyle/>
          <a:p>
            <a:pPr marL="2044700">
              <a:lnSpc>
                <a:spcPts val="2855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ori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ad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erad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res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533271" y="3272078"/>
            <a:ext cx="773442" cy="322529"/>
          </a:xfrm>
          <a:custGeom>
            <a:avLst/>
            <a:gdLst/>
            <a:ahLst/>
            <a:cxnLst/>
            <a:rect l="l" t="t" r="r" b="b"/>
            <a:pathLst>
              <a:path w="773442" h="322529">
                <a:moveTo>
                  <a:pt x="0" y="322529"/>
                </a:moveTo>
                <a:lnTo>
                  <a:pt x="773442" y="322529"/>
                </a:lnTo>
                <a:lnTo>
                  <a:pt x="77344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06701" y="3272078"/>
            <a:ext cx="4097782" cy="322529"/>
          </a:xfrm>
          <a:custGeom>
            <a:avLst/>
            <a:gdLst/>
            <a:ahLst/>
            <a:cxnLst/>
            <a:rect l="l" t="t" r="r" b="b"/>
            <a:pathLst>
              <a:path w="4097782" h="322529">
                <a:moveTo>
                  <a:pt x="0" y="322529"/>
                </a:moveTo>
                <a:lnTo>
                  <a:pt x="4097782" y="322529"/>
                </a:lnTo>
                <a:lnTo>
                  <a:pt x="409778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33271" y="3594544"/>
            <a:ext cx="773442" cy="285381"/>
          </a:xfrm>
          <a:custGeom>
            <a:avLst/>
            <a:gdLst/>
            <a:ahLst/>
            <a:cxnLst/>
            <a:rect l="l" t="t" r="r" b="b"/>
            <a:pathLst>
              <a:path w="773442" h="285381">
                <a:moveTo>
                  <a:pt x="0" y="285381"/>
                </a:moveTo>
                <a:lnTo>
                  <a:pt x="773442" y="285381"/>
                </a:lnTo>
                <a:lnTo>
                  <a:pt x="77344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06701" y="3594544"/>
            <a:ext cx="4097782" cy="285381"/>
          </a:xfrm>
          <a:custGeom>
            <a:avLst/>
            <a:gdLst/>
            <a:ahLst/>
            <a:cxnLst/>
            <a:rect l="l" t="t" r="r" b="b"/>
            <a:pathLst>
              <a:path w="4097782" h="285381">
                <a:moveTo>
                  <a:pt x="0" y="285381"/>
                </a:moveTo>
                <a:lnTo>
                  <a:pt x="4097782" y="285381"/>
                </a:lnTo>
                <a:lnTo>
                  <a:pt x="409778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33271" y="3879926"/>
            <a:ext cx="773442" cy="623570"/>
          </a:xfrm>
          <a:custGeom>
            <a:avLst/>
            <a:gdLst/>
            <a:ahLst/>
            <a:cxnLst/>
            <a:rect l="l" t="t" r="r" b="b"/>
            <a:pathLst>
              <a:path w="773442" h="623570">
                <a:moveTo>
                  <a:pt x="0" y="623570"/>
                </a:moveTo>
                <a:lnTo>
                  <a:pt x="773442" y="623570"/>
                </a:lnTo>
                <a:lnTo>
                  <a:pt x="77344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06701" y="3879926"/>
            <a:ext cx="4097782" cy="623570"/>
          </a:xfrm>
          <a:custGeom>
            <a:avLst/>
            <a:gdLst/>
            <a:ahLst/>
            <a:cxnLst/>
            <a:rect l="l" t="t" r="r" b="b"/>
            <a:pathLst>
              <a:path w="4097782" h="623570">
                <a:moveTo>
                  <a:pt x="0" y="623570"/>
                </a:moveTo>
                <a:lnTo>
                  <a:pt x="4097782" y="623570"/>
                </a:lnTo>
                <a:lnTo>
                  <a:pt x="409778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33271" y="4503496"/>
            <a:ext cx="773442" cy="322529"/>
          </a:xfrm>
          <a:custGeom>
            <a:avLst/>
            <a:gdLst/>
            <a:ahLst/>
            <a:cxnLst/>
            <a:rect l="l" t="t" r="r" b="b"/>
            <a:pathLst>
              <a:path w="773442" h="322529">
                <a:moveTo>
                  <a:pt x="0" y="322529"/>
                </a:moveTo>
                <a:lnTo>
                  <a:pt x="773442" y="322529"/>
                </a:lnTo>
                <a:lnTo>
                  <a:pt x="77344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06701" y="4503496"/>
            <a:ext cx="4097782" cy="322529"/>
          </a:xfrm>
          <a:custGeom>
            <a:avLst/>
            <a:gdLst/>
            <a:ahLst/>
            <a:cxnLst/>
            <a:rect l="l" t="t" r="r" b="b"/>
            <a:pathLst>
              <a:path w="4097782" h="322529">
                <a:moveTo>
                  <a:pt x="0" y="322529"/>
                </a:moveTo>
                <a:lnTo>
                  <a:pt x="4097782" y="322529"/>
                </a:lnTo>
                <a:lnTo>
                  <a:pt x="409778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309241" y="3346322"/>
            <a:ext cx="827405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D</a:t>
            </a:r>
            <a:r>
              <a:rPr sz="1100" b="1" spc="0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s</a:t>
            </a:r>
            <a:r>
              <a:rPr sz="1100" b="1" spc="0" dirty="0">
                <a:latin typeface="Arial"/>
                <a:cs typeface="Arial"/>
              </a:rPr>
              <a:t>crip</a:t>
            </a:r>
            <a:r>
              <a:rPr sz="1100" b="1" spc="-5" dirty="0">
                <a:latin typeface="Arial"/>
                <a:cs typeface="Arial"/>
              </a:rPr>
              <a:t>c</a:t>
            </a:r>
            <a:r>
              <a:rPr sz="1100" b="1" spc="0" dirty="0">
                <a:latin typeface="Arial"/>
                <a:cs typeface="Arial"/>
              </a:rPr>
              <a:t>ión</a:t>
            </a:r>
            <a:endParaRPr sz="11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35683" y="3650488"/>
            <a:ext cx="135255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**</a:t>
            </a:r>
            <a:endParaRPr sz="11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309241" y="3650488"/>
            <a:ext cx="554990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p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te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535683" y="4104944"/>
            <a:ext cx="546100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*,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/,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//,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%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09241" y="4104944"/>
            <a:ext cx="2993390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mu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li</a:t>
            </a:r>
            <a:r>
              <a:rPr sz="1100" spc="0" dirty="0">
                <a:latin typeface="Arial"/>
                <a:cs typeface="Arial"/>
              </a:rPr>
              <a:t>cac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ó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0" dirty="0">
                <a:latin typeface="Arial"/>
                <a:cs typeface="Arial"/>
              </a:rPr>
              <a:t>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d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15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ó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0" dirty="0">
                <a:latin typeface="Arial"/>
                <a:cs typeface="Arial"/>
              </a:rPr>
              <a:t>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d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15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ón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0" dirty="0">
                <a:latin typeface="Arial"/>
                <a:cs typeface="Arial"/>
              </a:rPr>
              <a:t>tera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res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d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spc="0" dirty="0">
                <a:latin typeface="Arial"/>
                <a:cs typeface="Arial"/>
              </a:rPr>
              <a:t>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535683" y="4577994"/>
            <a:ext cx="229235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+,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-</a:t>
            </a:r>
            <a:endParaRPr sz="11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09241" y="4577994"/>
            <a:ext cx="755650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s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spc="0" dirty="0">
                <a:latin typeface="Arial"/>
                <a:cs typeface="Arial"/>
              </a:rPr>
              <a:t>ma,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re</a:t>
            </a:r>
            <a:r>
              <a:rPr sz="1100" spc="-5" dirty="0">
                <a:latin typeface="Arial"/>
                <a:cs typeface="Arial"/>
              </a:rPr>
              <a:t>s</a:t>
            </a:r>
            <a:r>
              <a:rPr sz="1100" spc="0" dirty="0">
                <a:latin typeface="Arial"/>
                <a:cs typeface="Arial"/>
              </a:rPr>
              <a:t>ta</a:t>
            </a:r>
            <a:endParaRPr sz="11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805421" y="3272790"/>
            <a:ext cx="250317" cy="1513332"/>
          </a:xfrm>
          <a:custGeom>
            <a:avLst/>
            <a:gdLst/>
            <a:ahLst/>
            <a:cxnLst/>
            <a:rect l="l" t="t" r="r" b="b"/>
            <a:pathLst>
              <a:path w="250317" h="1513332">
                <a:moveTo>
                  <a:pt x="250317" y="166878"/>
                </a:moveTo>
                <a:lnTo>
                  <a:pt x="83438" y="166878"/>
                </a:lnTo>
                <a:lnTo>
                  <a:pt x="83438" y="1513332"/>
                </a:lnTo>
                <a:lnTo>
                  <a:pt x="250317" y="1513332"/>
                </a:lnTo>
                <a:lnTo>
                  <a:pt x="250317" y="166878"/>
                </a:lnTo>
                <a:close/>
              </a:path>
              <a:path w="250317" h="1513332">
                <a:moveTo>
                  <a:pt x="166877" y="0"/>
                </a:moveTo>
                <a:lnTo>
                  <a:pt x="0" y="166878"/>
                </a:lnTo>
                <a:lnTo>
                  <a:pt x="333755" y="166878"/>
                </a:lnTo>
                <a:lnTo>
                  <a:pt x="166877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05421" y="3272790"/>
            <a:ext cx="333755" cy="1513332"/>
          </a:xfrm>
          <a:custGeom>
            <a:avLst/>
            <a:gdLst/>
            <a:ahLst/>
            <a:cxnLst/>
            <a:rect l="l" t="t" r="r" b="b"/>
            <a:pathLst>
              <a:path w="333755" h="1513332">
                <a:moveTo>
                  <a:pt x="0" y="166878"/>
                </a:moveTo>
                <a:lnTo>
                  <a:pt x="166877" y="0"/>
                </a:lnTo>
                <a:lnTo>
                  <a:pt x="333755" y="166878"/>
                </a:lnTo>
                <a:lnTo>
                  <a:pt x="250317" y="166878"/>
                </a:lnTo>
                <a:lnTo>
                  <a:pt x="250317" y="1513332"/>
                </a:lnTo>
                <a:lnTo>
                  <a:pt x="83438" y="1513332"/>
                </a:lnTo>
                <a:lnTo>
                  <a:pt x="83438" y="166878"/>
                </a:lnTo>
                <a:lnTo>
                  <a:pt x="0" y="166878"/>
                </a:lnTo>
                <a:close/>
              </a:path>
            </a:pathLst>
          </a:custGeom>
          <a:ln w="25908">
            <a:solidFill>
              <a:srgbClr val="285D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997710" y="925576"/>
            <a:ext cx="6108065" cy="2245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uando</a:t>
            </a:r>
            <a:r>
              <a:rPr sz="14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se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tie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exp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esión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en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 l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que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ap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recen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varios oper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dores,</a:t>
            </a:r>
            <a:r>
              <a:rPr sz="14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se uti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iza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la p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ioridad</a:t>
            </a:r>
            <a:r>
              <a:rPr sz="14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ra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deter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ar</a:t>
            </a:r>
            <a:r>
              <a:rPr sz="14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el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orden</a:t>
            </a:r>
            <a:r>
              <a:rPr sz="14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en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el que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se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eva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án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ca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b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las oper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c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on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s.</a:t>
            </a:r>
            <a:endParaRPr sz="1400">
              <a:latin typeface="Segoe UI"/>
              <a:cs typeface="Segoe UI"/>
            </a:endParaRPr>
          </a:p>
          <a:p>
            <a:pPr marL="12700" marR="12700">
              <a:lnSpc>
                <a:spcPts val="1680"/>
              </a:lnSpc>
              <a:spcBef>
                <a:spcPts val="55"/>
              </a:spcBef>
            </a:pP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Los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oper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dores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que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ap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recen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en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el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mismo</a:t>
            </a:r>
            <a:r>
              <a:rPr sz="14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reng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ón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tie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en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 l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misma</a:t>
            </a:r>
            <a:r>
              <a:rPr sz="14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prioridad. Si se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n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cu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ntran</a:t>
            </a:r>
            <a:r>
              <a:rPr sz="14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varios oper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dores</a:t>
            </a:r>
            <a:r>
              <a:rPr sz="14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con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l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misma</a:t>
            </a:r>
            <a:r>
              <a:rPr sz="14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prioridad</a:t>
            </a:r>
            <a:r>
              <a:rPr sz="14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en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 l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misma</a:t>
            </a:r>
            <a:endParaRPr sz="1400">
              <a:latin typeface="Segoe UI"/>
              <a:cs typeface="Segoe UI"/>
            </a:endParaRPr>
          </a:p>
          <a:p>
            <a:pPr marL="12700" marR="147320">
              <a:lnSpc>
                <a:spcPts val="1680"/>
              </a:lnSpc>
            </a:pP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exp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esión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se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evalúan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de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izqu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erda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derecha.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Excepto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p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o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la expon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nc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ac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ón que</a:t>
            </a:r>
            <a:r>
              <a:rPr sz="1400" spc="-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se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evalúa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de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derecha a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izqu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erd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.</a:t>
            </a:r>
            <a:endParaRPr sz="1400">
              <a:latin typeface="Segoe UI"/>
              <a:cs typeface="Segoe UI"/>
            </a:endParaRPr>
          </a:p>
          <a:p>
            <a:pPr marL="12700">
              <a:lnSpc>
                <a:spcPts val="1625"/>
              </a:lnSpc>
            </a:pP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La 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ig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u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e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nte t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bla</a:t>
            </a:r>
            <a:r>
              <a:rPr sz="14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mues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ra</a:t>
            </a:r>
            <a:r>
              <a:rPr sz="14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la p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r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ioridad</a:t>
            </a:r>
            <a:r>
              <a:rPr sz="1400" spc="-2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de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los oper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a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dores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arit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ético</a:t>
            </a:r>
            <a:r>
              <a:rPr sz="1400" spc="5" dirty="0">
                <a:solidFill>
                  <a:srgbClr val="FFFFFF"/>
                </a:solidFill>
                <a:latin typeface="Segoe UI"/>
                <a:cs typeface="Segoe UI"/>
              </a:rPr>
              <a:t>s</a:t>
            </a:r>
            <a:r>
              <a:rPr sz="1400" spc="0" dirty="0">
                <a:solidFill>
                  <a:srgbClr val="FFFFFF"/>
                </a:solidFill>
                <a:latin typeface="Segoe UI"/>
                <a:cs typeface="Segoe UI"/>
              </a:rPr>
              <a:t>:</a:t>
            </a:r>
            <a:endParaRPr sz="1400">
              <a:latin typeface="Segoe UI"/>
              <a:cs typeface="Segoe U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72"/>
              </a:spcBef>
            </a:pPr>
            <a:endParaRPr sz="1400"/>
          </a:p>
          <a:p>
            <a:pPr marR="748665" algn="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Pri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rid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535683" y="3346322"/>
            <a:ext cx="655955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Op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spc="0" dirty="0">
                <a:latin typeface="Arial"/>
                <a:cs typeface="Arial"/>
              </a:rPr>
              <a:t>rad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spc="0" dirty="0">
                <a:latin typeface="Arial"/>
                <a:cs typeface="Arial"/>
              </a:rPr>
              <a:t>r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9220" y="155321"/>
            <a:ext cx="653542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18BAD4"/>
                </a:solidFill>
                <a:latin typeface="Calibri"/>
                <a:cs typeface="Calibri"/>
              </a:rPr>
              <a:t>Operadores </a:t>
            </a:r>
            <a:r>
              <a:rPr sz="3200" spc="-10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elaciona</a:t>
            </a:r>
            <a:r>
              <a:rPr sz="3200" spc="-10" dirty="0">
                <a:solidFill>
                  <a:srgbClr val="18BAD4"/>
                </a:solidFill>
                <a:latin typeface="Calibri"/>
                <a:cs typeface="Calibri"/>
              </a:rPr>
              <a:t>l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es (compa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ación)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683" y="1924811"/>
            <a:ext cx="5497068" cy="2691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8308" y="1952040"/>
            <a:ext cx="5394960" cy="2595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9702" y="1953005"/>
            <a:ext cx="242316" cy="3012948"/>
          </a:xfrm>
          <a:custGeom>
            <a:avLst/>
            <a:gdLst/>
            <a:ahLst/>
            <a:cxnLst/>
            <a:rect l="l" t="t" r="r" b="b"/>
            <a:pathLst>
              <a:path w="242316" h="3012948">
                <a:moveTo>
                  <a:pt x="242316" y="161544"/>
                </a:moveTo>
                <a:lnTo>
                  <a:pt x="80772" y="161544"/>
                </a:lnTo>
                <a:lnTo>
                  <a:pt x="80772" y="3012948"/>
                </a:lnTo>
                <a:lnTo>
                  <a:pt x="242316" y="3012948"/>
                </a:lnTo>
                <a:lnTo>
                  <a:pt x="242316" y="161544"/>
                </a:lnTo>
                <a:close/>
              </a:path>
              <a:path w="242316" h="3012948">
                <a:moveTo>
                  <a:pt x="161544" y="0"/>
                </a:moveTo>
                <a:lnTo>
                  <a:pt x="0" y="161544"/>
                </a:lnTo>
                <a:lnTo>
                  <a:pt x="323088" y="161544"/>
                </a:lnTo>
                <a:lnTo>
                  <a:pt x="161544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59702" y="1953005"/>
            <a:ext cx="323088" cy="3012948"/>
          </a:xfrm>
          <a:custGeom>
            <a:avLst/>
            <a:gdLst/>
            <a:ahLst/>
            <a:cxnLst/>
            <a:rect l="l" t="t" r="r" b="b"/>
            <a:pathLst>
              <a:path w="323088" h="3012948">
                <a:moveTo>
                  <a:pt x="0" y="161544"/>
                </a:moveTo>
                <a:lnTo>
                  <a:pt x="161544" y="0"/>
                </a:lnTo>
                <a:lnTo>
                  <a:pt x="323088" y="161544"/>
                </a:lnTo>
                <a:lnTo>
                  <a:pt x="242316" y="161544"/>
                </a:lnTo>
                <a:lnTo>
                  <a:pt x="242316" y="3012948"/>
                </a:lnTo>
                <a:lnTo>
                  <a:pt x="80772" y="3012948"/>
                </a:lnTo>
                <a:lnTo>
                  <a:pt x="80772" y="161544"/>
                </a:lnTo>
                <a:lnTo>
                  <a:pt x="0" y="161544"/>
                </a:lnTo>
                <a:close/>
              </a:path>
            </a:pathLst>
          </a:custGeom>
          <a:ln w="25907">
            <a:solidFill>
              <a:srgbClr val="285D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60473" y="635761"/>
            <a:ext cx="5228590" cy="12166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72085">
              <a:lnSpc>
                <a:spcPct val="100000"/>
              </a:lnSpc>
              <a:tabLst>
                <a:tab pos="368109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operado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rela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ionales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se	ut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lizan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 c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mparar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regre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ibles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valore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: Verda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ero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Falso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0"/>
              </a:spcBef>
            </a:pPr>
            <a:endParaRPr sz="700"/>
          </a:p>
          <a:p>
            <a:pPr marR="12700" algn="r">
              <a:lnSpc>
                <a:spcPts val="1664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Prioridad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43546" y="1947227"/>
          <a:ext cx="5408866" cy="2605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erat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T w="9525">
                      <a:solidFill>
                        <a:srgbClr val="357DB8"/>
                      </a:solidFill>
                      <a:prstDash val="solid"/>
                    </a:lnT>
                    <a:lnB w="25400">
                      <a:solidFill>
                        <a:srgbClr val="FFFFFF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357DB8"/>
                      </a:solidFill>
                      <a:prstDash val="solid"/>
                    </a:lnT>
                    <a:lnB w="25400">
                      <a:solidFill>
                        <a:srgbClr val="FFFFFF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Exam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25400">
                      <a:solidFill>
                        <a:srgbClr val="FFFFFF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==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254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Eq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254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==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254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!=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Dife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ente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!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= 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&gt;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spc="1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&lt;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spc="1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78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&gt;=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spc="1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gu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&gt;=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2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&lt;=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spc="1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gu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&lt;=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36700">
              <a:lnSpc>
                <a:spcPct val="100000"/>
              </a:lnSpc>
            </a:pPr>
            <a:r>
              <a:rPr sz="3200" dirty="0">
                <a:solidFill>
                  <a:srgbClr val="18BAD4"/>
                </a:solidFill>
                <a:latin typeface="Calibri"/>
                <a:cs typeface="Calibri"/>
              </a:rPr>
              <a:t>Operadores 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l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ógicos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81455" y="2103120"/>
            <a:ext cx="5673852" cy="2634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28242" y="2130704"/>
            <a:ext cx="5570220" cy="25405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60869" y="2131314"/>
            <a:ext cx="246887" cy="2321052"/>
          </a:xfrm>
          <a:custGeom>
            <a:avLst/>
            <a:gdLst/>
            <a:ahLst/>
            <a:cxnLst/>
            <a:rect l="l" t="t" r="r" b="b"/>
            <a:pathLst>
              <a:path w="246887" h="2321052">
                <a:moveTo>
                  <a:pt x="246887" y="164592"/>
                </a:moveTo>
                <a:lnTo>
                  <a:pt x="82296" y="164592"/>
                </a:lnTo>
                <a:lnTo>
                  <a:pt x="82296" y="2321052"/>
                </a:lnTo>
                <a:lnTo>
                  <a:pt x="246887" y="2321052"/>
                </a:lnTo>
                <a:lnTo>
                  <a:pt x="246887" y="164592"/>
                </a:lnTo>
                <a:close/>
              </a:path>
              <a:path w="246887" h="2321052">
                <a:moveTo>
                  <a:pt x="164591" y="0"/>
                </a:moveTo>
                <a:lnTo>
                  <a:pt x="0" y="164592"/>
                </a:lnTo>
                <a:lnTo>
                  <a:pt x="329183" y="164592"/>
                </a:lnTo>
                <a:lnTo>
                  <a:pt x="164591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60869" y="2131314"/>
            <a:ext cx="329183" cy="2321052"/>
          </a:xfrm>
          <a:custGeom>
            <a:avLst/>
            <a:gdLst/>
            <a:ahLst/>
            <a:cxnLst/>
            <a:rect l="l" t="t" r="r" b="b"/>
            <a:pathLst>
              <a:path w="329183" h="2321052">
                <a:moveTo>
                  <a:pt x="0" y="164592"/>
                </a:moveTo>
                <a:lnTo>
                  <a:pt x="164591" y="0"/>
                </a:lnTo>
                <a:lnTo>
                  <a:pt x="329183" y="164592"/>
                </a:lnTo>
                <a:lnTo>
                  <a:pt x="246887" y="164592"/>
                </a:lnTo>
                <a:lnTo>
                  <a:pt x="246887" y="2321052"/>
                </a:lnTo>
                <a:lnTo>
                  <a:pt x="82296" y="2321052"/>
                </a:lnTo>
                <a:lnTo>
                  <a:pt x="82296" y="164592"/>
                </a:lnTo>
                <a:lnTo>
                  <a:pt x="0" y="164592"/>
                </a:lnTo>
                <a:close/>
              </a:path>
            </a:pathLst>
          </a:custGeom>
          <a:ln w="25908">
            <a:solidFill>
              <a:srgbClr val="285D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259329" y="1054608"/>
            <a:ext cx="5356225" cy="974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Son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u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til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ado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cond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cio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8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 marR="12700" algn="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Priordidad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1023480" y="2125916"/>
          <a:ext cx="5585091" cy="2549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7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6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6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erat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T w="9525">
                      <a:solidFill>
                        <a:srgbClr val="357DB8"/>
                      </a:solidFill>
                      <a:prstDash val="solid"/>
                    </a:lnT>
                    <a:lnB w="25400">
                      <a:solidFill>
                        <a:srgbClr val="FFFFFF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escr</a:t>
                      </a:r>
                      <a:r>
                        <a:rPr sz="14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357DB8"/>
                      </a:solidFill>
                      <a:prstDash val="solid"/>
                    </a:lnT>
                    <a:lnB w="25400">
                      <a:solidFill>
                        <a:srgbClr val="FFFFFF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Exam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25400">
                      <a:solidFill>
                        <a:srgbClr val="FFFFFF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not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254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aci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ó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254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t(x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10)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254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65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 marR="19240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al me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s e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es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ero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o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389255" algn="just">
                        <a:lnSpc>
                          <a:spcPct val="100099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si t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odo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s s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357DB8"/>
                      </a:solidFill>
                      <a:prstDash val="solid"/>
                    </a:lnL>
                    <a:lnR w="9525">
                      <a:solidFill>
                        <a:srgbClr val="357DB8"/>
                      </a:solidFill>
                      <a:prstDash val="solid"/>
                    </a:lnR>
                    <a:lnT w="9525">
                      <a:solidFill>
                        <a:srgbClr val="357DB8"/>
                      </a:solidFill>
                      <a:prstDash val="solid"/>
                    </a:lnT>
                    <a:lnB w="9525">
                      <a:solidFill>
                        <a:srgbClr val="357DB8"/>
                      </a:solidFill>
                      <a:prstDash val="solid"/>
                    </a:lnB>
                    <a:solidFill>
                      <a:srgbClr val="3981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649092" y="178053"/>
            <a:ext cx="4371975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18BAD4"/>
                </a:solidFill>
                <a:latin typeface="Calibri"/>
                <a:cs typeface="Calibri"/>
              </a:rPr>
              <a:t>Tabla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verdad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para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oper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dores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lógicos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112723" y="2114844"/>
          <a:ext cx="5058098" cy="2012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6013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tQ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96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62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868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001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80539">
              <a:lnSpc>
                <a:spcPct val="100000"/>
              </a:lnSpc>
              <a:tabLst>
                <a:tab pos="7696834" algn="l"/>
              </a:tabLst>
            </a:pPr>
            <a:r>
              <a:rPr sz="3200" dirty="0">
                <a:solidFill>
                  <a:srgbClr val="18BAD4"/>
                </a:solidFill>
                <a:latin typeface="Calibri"/>
                <a:cs typeface="Calibri"/>
              </a:rPr>
              <a:t>Convier</a:t>
            </a:r>
            <a:r>
              <a:rPr sz="3200" spc="-10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e a e</a:t>
            </a:r>
            <a:r>
              <a:rPr sz="3200" spc="5" dirty="0">
                <a:solidFill>
                  <a:srgbClr val="18BAD4"/>
                </a:solidFill>
                <a:latin typeface="Calibri"/>
                <a:cs typeface="Calibri"/>
              </a:rPr>
              <a:t>x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pres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ones</a:t>
            </a:r>
            <a:r>
              <a:rPr sz="3200" spc="-2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en Python	y</a:t>
            </a:r>
            <a:endParaRPr sz="3200">
              <a:latin typeface="Calibri"/>
              <a:cs typeface="Calibri"/>
            </a:endParaRPr>
          </a:p>
          <a:p>
            <a:pPr marL="1780539">
              <a:lnSpc>
                <a:spcPct val="100000"/>
              </a:lnSpc>
            </a:pPr>
            <a:r>
              <a:rPr sz="3200" dirty="0">
                <a:solidFill>
                  <a:srgbClr val="18BAD4"/>
                </a:solidFill>
                <a:latin typeface="Calibri"/>
                <a:cs typeface="Calibri"/>
              </a:rPr>
              <a:t>pr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u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ébalas en el sh</a:t>
            </a:r>
            <a:r>
              <a:rPr sz="32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l</a:t>
            </a:r>
            <a:r>
              <a:rPr sz="3200" spc="-10" dirty="0">
                <a:solidFill>
                  <a:srgbClr val="18BAD4"/>
                </a:solidFill>
                <a:latin typeface="Calibri"/>
                <a:cs typeface="Calibri"/>
              </a:rPr>
              <a:t>l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72946" y="1757679"/>
            <a:ext cx="5234305" cy="30746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sz="1400" dirty="0">
                <a:solidFill>
                  <a:srgbClr val="18BAD4"/>
                </a:solidFill>
                <a:latin typeface="MS Gothic"/>
                <a:cs typeface="MS Gothic"/>
              </a:rPr>
              <a:t>◇	</a:t>
            </a: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1.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5*6*</a:t>
            </a:r>
            <a:r>
              <a:rPr sz="2000" i="1" spc="5" dirty="0">
                <a:solidFill>
                  <a:srgbClr val="C5DAEB"/>
                </a:solidFill>
                <a:latin typeface="Calibri"/>
                <a:cs typeface="Calibri"/>
              </a:rPr>
              <a:t>(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1</a:t>
            </a:r>
            <a:r>
              <a:rPr sz="2000" i="1" spc="5" dirty="0">
                <a:solidFill>
                  <a:srgbClr val="C5DAEB"/>
                </a:solidFill>
                <a:latin typeface="Calibri"/>
                <a:cs typeface="Calibri"/>
              </a:rPr>
              <a:t>6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0</a:t>
            </a:r>
            <a:r>
              <a:rPr sz="2000" i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div</a:t>
            </a:r>
            <a:r>
              <a:rPr sz="2000" i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2**3)</a:t>
            </a:r>
            <a:r>
              <a:rPr sz="2000" i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mod 5</a:t>
            </a:r>
            <a:r>
              <a:rPr sz="2000" i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*</a:t>
            </a:r>
            <a:r>
              <a:rPr sz="2000" i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15 </a:t>
            </a:r>
            <a:r>
              <a:rPr sz="2000" i="1" spc="-5" dirty="0">
                <a:solidFill>
                  <a:srgbClr val="C5DAEB"/>
                </a:solidFill>
                <a:latin typeface="Calibri"/>
                <a:cs typeface="Calibri"/>
              </a:rPr>
              <a:t>-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10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</a:pPr>
            <a:endParaRPr sz="600"/>
          </a:p>
          <a:p>
            <a:pPr marL="329565" marR="374015" indent="-317500">
              <a:lnSpc>
                <a:spcPct val="100000"/>
              </a:lnSpc>
              <a:tabLst>
                <a:tab pos="329565" algn="l"/>
              </a:tabLst>
            </a:pPr>
            <a:r>
              <a:rPr sz="1400" dirty="0">
                <a:solidFill>
                  <a:srgbClr val="18BAD4"/>
                </a:solidFill>
                <a:latin typeface="MS Gothic"/>
                <a:cs typeface="MS Gothic"/>
              </a:rPr>
              <a:t>◇	</a:t>
            </a: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2.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(</a:t>
            </a:r>
            <a:r>
              <a:rPr sz="2000" i="1" spc="5" dirty="0">
                <a:solidFill>
                  <a:srgbClr val="C5DAEB"/>
                </a:solidFill>
                <a:latin typeface="Calibri"/>
                <a:cs typeface="Calibri"/>
              </a:rPr>
              <a:t>(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1</a:t>
            </a:r>
            <a:r>
              <a:rPr sz="2000" i="1" spc="5" dirty="0">
                <a:solidFill>
                  <a:srgbClr val="C5DAEB"/>
                </a:solidFill>
                <a:latin typeface="Calibri"/>
                <a:cs typeface="Calibri"/>
              </a:rPr>
              <a:t>5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80</a:t>
            </a:r>
            <a:r>
              <a:rPr sz="2000" i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mod</a:t>
            </a:r>
            <a:r>
              <a:rPr sz="2000" i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6 *</a:t>
            </a:r>
            <a:r>
              <a:rPr sz="2000" i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2</a:t>
            </a:r>
            <a:r>
              <a:rPr sz="2000" i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** 7)</a:t>
            </a:r>
            <a:r>
              <a:rPr sz="2000" i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&gt; (</a:t>
            </a:r>
            <a:r>
              <a:rPr sz="2000" i="1" spc="5" dirty="0">
                <a:solidFill>
                  <a:srgbClr val="C5DAEB"/>
                </a:solidFill>
                <a:latin typeface="Calibri"/>
                <a:cs typeface="Calibri"/>
              </a:rPr>
              <a:t>7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+8*3**4</a:t>
            </a:r>
            <a:r>
              <a:rPr sz="2000" i="1" spc="5" dirty="0">
                <a:solidFill>
                  <a:srgbClr val="C5DAEB"/>
                </a:solidFill>
                <a:latin typeface="Calibri"/>
                <a:cs typeface="Calibri"/>
              </a:rPr>
              <a:t>)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)</a:t>
            </a:r>
            <a:r>
              <a:rPr sz="2000" i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And (</a:t>
            </a:r>
            <a:r>
              <a:rPr sz="2000" i="1" spc="5" dirty="0">
                <a:solidFill>
                  <a:srgbClr val="C5DAEB"/>
                </a:solidFill>
                <a:latin typeface="Calibri"/>
                <a:cs typeface="Calibri"/>
              </a:rPr>
              <a:t>(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1</a:t>
            </a:r>
            <a:r>
              <a:rPr sz="2000" i="1" spc="5" dirty="0">
                <a:solidFill>
                  <a:srgbClr val="C5DAEB"/>
                </a:solidFill>
                <a:latin typeface="Calibri"/>
                <a:cs typeface="Calibri"/>
              </a:rPr>
              <a:t>5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*2)=(60*2</a:t>
            </a:r>
            <a:r>
              <a:rPr sz="2000" i="1" spc="5" dirty="0">
                <a:solidFill>
                  <a:srgbClr val="C5DAEB"/>
                </a:solidFill>
                <a:latin typeface="Calibri"/>
                <a:cs typeface="Calibri"/>
              </a:rPr>
              <a:t>/</a:t>
            </a:r>
            <a:r>
              <a:rPr sz="2000" i="1" spc="-10" dirty="0">
                <a:solidFill>
                  <a:srgbClr val="C5DAEB"/>
                </a:solidFill>
                <a:latin typeface="Calibri"/>
                <a:cs typeface="Calibri"/>
              </a:rPr>
              <a:t>4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))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sz="1400" dirty="0">
                <a:solidFill>
                  <a:srgbClr val="18BAD4"/>
                </a:solidFill>
                <a:latin typeface="MS Gothic"/>
                <a:cs typeface="MS Gothic"/>
              </a:rPr>
              <a:t>◇	</a:t>
            </a: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3.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(</a:t>
            </a:r>
            <a:r>
              <a:rPr sz="2000" i="1" spc="5" dirty="0">
                <a:solidFill>
                  <a:srgbClr val="C5DAEB"/>
                </a:solidFill>
                <a:latin typeface="Calibri"/>
                <a:cs typeface="Calibri"/>
              </a:rPr>
              <a:t>1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5&gt;=</a:t>
            </a:r>
            <a:r>
              <a:rPr sz="2000" i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3 </a:t>
            </a:r>
            <a:r>
              <a:rPr sz="2000" i="1" spc="-10" dirty="0">
                <a:solidFill>
                  <a:srgbClr val="C5DAEB"/>
                </a:solidFill>
                <a:latin typeface="Calibri"/>
                <a:cs typeface="Calibri"/>
              </a:rPr>
              <a:t>*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*</a:t>
            </a:r>
            <a:r>
              <a:rPr sz="2000" i="1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3)</a:t>
            </a:r>
            <a:r>
              <a:rPr sz="2000" i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or Not</a:t>
            </a:r>
            <a:r>
              <a:rPr sz="2000" i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(43</a:t>
            </a:r>
            <a:r>
              <a:rPr sz="2000" i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C5DAEB"/>
                </a:solidFill>
                <a:latin typeface="Calibri"/>
                <a:cs typeface="Calibri"/>
              </a:rPr>
              <a:t>-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8</a:t>
            </a:r>
            <a:r>
              <a:rPr sz="2000" i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* 2</a:t>
            </a:r>
            <a:r>
              <a:rPr sz="2000" i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div</a:t>
            </a:r>
            <a:r>
              <a:rPr sz="2000" i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4 </a:t>
            </a:r>
            <a:r>
              <a:rPr sz="2000" i="1" spc="-10" dirty="0">
                <a:solidFill>
                  <a:srgbClr val="C5DAEB"/>
                </a:solidFill>
                <a:latin typeface="Calibri"/>
                <a:cs typeface="Calibri"/>
              </a:rPr>
              <a:t>&lt;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&gt;</a:t>
            </a:r>
            <a:r>
              <a:rPr sz="2000" i="1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3</a:t>
            </a:r>
            <a:r>
              <a:rPr sz="2000" i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* 3</a:t>
            </a:r>
            <a:endParaRPr sz="20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sz="2000" i="1" dirty="0">
                <a:solidFill>
                  <a:srgbClr val="C5DAEB"/>
                </a:solidFill>
                <a:latin typeface="Calibri"/>
                <a:cs typeface="Calibri"/>
              </a:rPr>
              <a:t>div</a:t>
            </a:r>
            <a:r>
              <a:rPr sz="2000" i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3)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sz="1400" dirty="0">
                <a:solidFill>
                  <a:srgbClr val="18BAD4"/>
                </a:solidFill>
                <a:latin typeface="MS Gothic"/>
                <a:cs typeface="MS Gothic"/>
              </a:rPr>
              <a:t>◇	</a:t>
            </a: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4.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(</a:t>
            </a:r>
            <a:r>
              <a:rPr sz="2000" i="1" spc="5" dirty="0">
                <a:solidFill>
                  <a:srgbClr val="C5DAEB"/>
                </a:solidFill>
                <a:latin typeface="Calibri"/>
                <a:cs typeface="Calibri"/>
              </a:rPr>
              <a:t>1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2</a:t>
            </a:r>
            <a:r>
              <a:rPr sz="2000" i="1" spc="5" dirty="0">
                <a:solidFill>
                  <a:srgbClr val="C5DAEB"/>
                </a:solidFill>
                <a:latin typeface="Calibri"/>
                <a:cs typeface="Calibri"/>
              </a:rPr>
              <a:t>0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&gt;=7*3</a:t>
            </a:r>
            <a:r>
              <a:rPr sz="2000" i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** 2 AND</a:t>
            </a:r>
            <a:r>
              <a:rPr sz="2000" i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8 &gt;</a:t>
            </a:r>
            <a:r>
              <a:rPr sz="2000" i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3 or 15</a:t>
            </a:r>
            <a:r>
              <a:rPr sz="2000" i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&gt; 6) A</a:t>
            </a:r>
            <a:r>
              <a:rPr sz="2000" i="1" spc="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i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not</a:t>
            </a:r>
            <a:endParaRPr sz="20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sz="2000" i="1" dirty="0">
                <a:solidFill>
                  <a:srgbClr val="C5DAEB"/>
                </a:solidFill>
                <a:latin typeface="Calibri"/>
                <a:cs typeface="Calibri"/>
              </a:rPr>
              <a:t>(7</a:t>
            </a:r>
            <a:r>
              <a:rPr sz="2000" i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* 3</a:t>
            </a:r>
            <a:r>
              <a:rPr sz="2000" i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&lt;</a:t>
            </a:r>
            <a:r>
              <a:rPr sz="2000" i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5</a:t>
            </a:r>
            <a:r>
              <a:rPr sz="2000" i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+ 12</a:t>
            </a:r>
            <a:r>
              <a:rPr sz="2000" i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* 2</a:t>
            </a:r>
            <a:r>
              <a:rPr sz="2000" i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div</a:t>
            </a:r>
            <a:r>
              <a:rPr sz="2000" i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3</a:t>
            </a:r>
            <a:r>
              <a:rPr sz="2000" i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**</a:t>
            </a:r>
            <a:r>
              <a:rPr sz="2000" i="1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2)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marL="329565" marR="454659" indent="-317500">
              <a:lnSpc>
                <a:spcPct val="100000"/>
              </a:lnSpc>
              <a:tabLst>
                <a:tab pos="329565" algn="l"/>
              </a:tabLst>
            </a:pPr>
            <a:r>
              <a:rPr sz="1400" dirty="0">
                <a:solidFill>
                  <a:srgbClr val="18BAD4"/>
                </a:solidFill>
                <a:latin typeface="MS Gothic"/>
                <a:cs typeface="MS Gothic"/>
              </a:rPr>
              <a:t>◇	</a:t>
            </a: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5.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NOT</a:t>
            </a:r>
            <a:r>
              <a:rPr sz="2000" i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(S</a:t>
            </a:r>
            <a:r>
              <a:rPr sz="2000" i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&gt; 3 AND</a:t>
            </a:r>
            <a:r>
              <a:rPr sz="2000" i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2000" i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&lt;=10)</a:t>
            </a:r>
            <a:r>
              <a:rPr sz="2000" i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OR </a:t>
            </a:r>
            <a:r>
              <a:rPr sz="2000" i="1" spc="5" dirty="0">
                <a:solidFill>
                  <a:srgbClr val="C5DAEB"/>
                </a:solidFill>
                <a:latin typeface="Calibri"/>
                <a:cs typeface="Calibri"/>
              </a:rPr>
              <a:t>(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T&gt;</a:t>
            </a:r>
            <a:r>
              <a:rPr sz="2000" i="1" spc="-10" dirty="0">
                <a:solidFill>
                  <a:srgbClr val="C5DAEB"/>
                </a:solidFill>
                <a:latin typeface="Calibri"/>
                <a:cs typeface="Calibri"/>
              </a:rPr>
              <a:t>=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1</a:t>
            </a:r>
            <a:r>
              <a:rPr sz="2000" i="1" spc="5" dirty="0">
                <a:solidFill>
                  <a:srgbClr val="C5DAEB"/>
                </a:solidFill>
                <a:latin typeface="Calibri"/>
                <a:cs typeface="Calibri"/>
              </a:rPr>
              <a:t>0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0 AND T&lt;200</a:t>
            </a:r>
            <a:r>
              <a:rPr sz="2000" i="1" spc="5" dirty="0">
                <a:solidFill>
                  <a:srgbClr val="C5DAEB"/>
                </a:solidFill>
                <a:latin typeface="Calibri"/>
                <a:cs typeface="Calibri"/>
              </a:rPr>
              <a:t>)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2000" i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S=5</a:t>
            </a:r>
            <a:r>
              <a:rPr sz="2000" i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sz="2000" i="1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i="1" spc="0" dirty="0">
                <a:solidFill>
                  <a:srgbClr val="C5DAEB"/>
                </a:solidFill>
                <a:latin typeface="Calibri"/>
                <a:cs typeface="Calibri"/>
              </a:rPr>
              <a:t>T=70.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363</Words>
  <Application>Microsoft Office PowerPoint</Application>
  <PresentationFormat>Presentación en pantalla (16:9)</PresentationFormat>
  <Paragraphs>156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MS Gothic</vt:lpstr>
      <vt:lpstr>Arial</vt:lpstr>
      <vt:lpstr>Calibri</vt:lpstr>
      <vt:lpstr>Segoe UI</vt:lpstr>
      <vt:lpstr>Office Theme</vt:lpstr>
      <vt:lpstr>Presentación de PowerPoint</vt:lpstr>
      <vt:lpstr>Presentación de PowerPoint</vt:lpstr>
      <vt:lpstr>Presentación de PowerPoint</vt:lpstr>
      <vt:lpstr>Operadores aritméticos se utilizan con valores numéricos para desempeñar operaciones de matemáticas comunes:</vt:lpstr>
      <vt:lpstr>Prioridad de los operadores</vt:lpstr>
      <vt:lpstr>Presentación de PowerPoint</vt:lpstr>
      <vt:lpstr>Operadores lógicos</vt:lpstr>
      <vt:lpstr>Presentación de PowerPoint</vt:lpstr>
      <vt:lpstr>Convierte a expresiones en Python y pruébalas en el shell: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Maria Isabel Camacho Gonzalez</dc:creator>
  <cp:lastModifiedBy>Lizethe Pérez Fuertes</cp:lastModifiedBy>
  <cp:revision>1</cp:revision>
  <dcterms:created xsi:type="dcterms:W3CDTF">2019-07-17T11:29:14Z</dcterms:created>
  <dcterms:modified xsi:type="dcterms:W3CDTF">2019-07-17T22:02:06Z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2019-07-17T00:00:00Z</vt:filetime>
  </property>
</Properties>
</file>