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jpg"/><Relationship Id="rId5" Type="http://schemas.openxmlformats.org/officeDocument/2006/relationships/image" Target="../media/image8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scircles.cemc.uwaterloo.ca/6-if/" TargetMode="External"/><Relationship Id="rId5" Type="http://schemas.openxmlformats.org/officeDocument/2006/relationships/hyperlink" Target="http://www.mclibre.org/consultar/python/lecciones/python-if-else.html" TargetMode="External"/><Relationship Id="rId6" Type="http://schemas.openxmlformats.org/officeDocument/2006/relationships/hyperlink" Target="http://www.mclibre.org/consultar/python/lecciones/python-if-else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jpg"/><Relationship Id="rId6" Type="http://schemas.openxmlformats.org/officeDocument/2006/relationships/hyperlink" Target="http://programacionestructuradarrr.blogspot.com/2017/05/diagramas-de-flujo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51558" y="2167127"/>
            <a:ext cx="6337935" cy="1266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dirty="0" smtClean="0" sz="4800" spc="-3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/>
          </a:p>
          <a:p>
            <a:pPr marL="41148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Simpl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3573145" cy="572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dos nú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meros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(*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/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+ 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4682" y="2646933"/>
            <a:ext cx="1791335" cy="1122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 es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/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+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5553" y="2646933"/>
            <a:ext cx="2250440" cy="1122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 indent="43180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a*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=re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most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  a/b=resul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a+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=re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 a-b=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4682" y="3744467"/>
            <a:ext cx="5099050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difere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operador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vál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2892" y="292353"/>
            <a:ext cx="3912235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393315" algn="l"/>
              </a:tabLst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	</a:t>
            </a: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ani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ado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2892" y="844550"/>
            <a:ext cx="5871845" cy="5086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mtClean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cond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ciones</a:t>
            </a:r>
            <a:r>
              <a:rPr dirty="0" smtClean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2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án encade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4191" y="1568957"/>
            <a:ext cx="2118995" cy="34512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320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320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320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320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320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3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1300" y="1449324"/>
            <a:ext cx="344424" cy="3636264"/>
          </a:xfrm>
          <a:custGeom>
            <a:avLst/>
            <a:gdLst/>
            <a:ahLst/>
            <a:cxnLst/>
            <a:rect l="l" t="t" r="r" b="b"/>
            <a:pathLst>
              <a:path w="344424" h="3636264">
                <a:moveTo>
                  <a:pt x="344424" y="3636264"/>
                </a:moveTo>
                <a:lnTo>
                  <a:pt x="303035" y="3618006"/>
                </a:lnTo>
                <a:lnTo>
                  <a:pt x="277385" y="3586894"/>
                </a:lnTo>
                <a:lnTo>
                  <a:pt x="253704" y="3542140"/>
                </a:lnTo>
                <a:lnTo>
                  <a:pt x="232344" y="3485038"/>
                </a:lnTo>
                <a:lnTo>
                  <a:pt x="213662" y="3416879"/>
                </a:lnTo>
                <a:lnTo>
                  <a:pt x="205435" y="3379058"/>
                </a:lnTo>
                <a:lnTo>
                  <a:pt x="198010" y="3338959"/>
                </a:lnTo>
                <a:lnTo>
                  <a:pt x="191431" y="3296742"/>
                </a:lnTo>
                <a:lnTo>
                  <a:pt x="185743" y="3252569"/>
                </a:lnTo>
                <a:lnTo>
                  <a:pt x="180990" y="3206603"/>
                </a:lnTo>
                <a:lnTo>
                  <a:pt x="177216" y="3159004"/>
                </a:lnTo>
                <a:lnTo>
                  <a:pt x="174465" y="3109935"/>
                </a:lnTo>
                <a:lnTo>
                  <a:pt x="172782" y="3059558"/>
                </a:lnTo>
                <a:lnTo>
                  <a:pt x="172212" y="3008033"/>
                </a:lnTo>
                <a:lnTo>
                  <a:pt x="172212" y="2446362"/>
                </a:lnTo>
                <a:lnTo>
                  <a:pt x="171641" y="2394843"/>
                </a:lnTo>
                <a:lnTo>
                  <a:pt x="169958" y="2344469"/>
                </a:lnTo>
                <a:lnTo>
                  <a:pt x="167207" y="2295403"/>
                </a:lnTo>
                <a:lnTo>
                  <a:pt x="163433" y="2247807"/>
                </a:lnTo>
                <a:lnTo>
                  <a:pt x="158680" y="2201842"/>
                </a:lnTo>
                <a:lnTo>
                  <a:pt x="152992" y="2157670"/>
                </a:lnTo>
                <a:lnTo>
                  <a:pt x="146413" y="2115453"/>
                </a:lnTo>
                <a:lnTo>
                  <a:pt x="138988" y="2075353"/>
                </a:lnTo>
                <a:lnTo>
                  <a:pt x="130761" y="2037531"/>
                </a:lnTo>
                <a:lnTo>
                  <a:pt x="112079" y="1969370"/>
                </a:lnTo>
                <a:lnTo>
                  <a:pt x="90719" y="1912264"/>
                </a:lnTo>
                <a:lnTo>
                  <a:pt x="67038" y="1867506"/>
                </a:lnTo>
                <a:lnTo>
                  <a:pt x="41388" y="1836392"/>
                </a:lnTo>
                <a:lnTo>
                  <a:pt x="0" y="1818132"/>
                </a:lnTo>
                <a:lnTo>
                  <a:pt x="14125" y="1816049"/>
                </a:lnTo>
                <a:lnTo>
                  <a:pt x="54437" y="1786100"/>
                </a:lnTo>
                <a:lnTo>
                  <a:pt x="79147" y="1748002"/>
                </a:lnTo>
                <a:lnTo>
                  <a:pt x="101711" y="1696906"/>
                </a:lnTo>
                <a:lnTo>
                  <a:pt x="121777" y="1634108"/>
                </a:lnTo>
                <a:lnTo>
                  <a:pt x="138988" y="1560902"/>
                </a:lnTo>
                <a:lnTo>
                  <a:pt x="146413" y="1520799"/>
                </a:lnTo>
                <a:lnTo>
                  <a:pt x="152992" y="1478580"/>
                </a:lnTo>
                <a:lnTo>
                  <a:pt x="158680" y="1434405"/>
                </a:lnTo>
                <a:lnTo>
                  <a:pt x="163433" y="1388437"/>
                </a:lnTo>
                <a:lnTo>
                  <a:pt x="167207" y="1340837"/>
                </a:lnTo>
                <a:lnTo>
                  <a:pt x="169958" y="1291766"/>
                </a:lnTo>
                <a:lnTo>
                  <a:pt x="171641" y="1241388"/>
                </a:lnTo>
                <a:lnTo>
                  <a:pt x="172212" y="1189863"/>
                </a:lnTo>
                <a:lnTo>
                  <a:pt x="172212" y="628269"/>
                </a:lnTo>
                <a:lnTo>
                  <a:pt x="172782" y="576743"/>
                </a:lnTo>
                <a:lnTo>
                  <a:pt x="174465" y="526365"/>
                </a:lnTo>
                <a:lnTo>
                  <a:pt x="177216" y="477294"/>
                </a:lnTo>
                <a:lnTo>
                  <a:pt x="180990" y="429694"/>
                </a:lnTo>
                <a:lnTo>
                  <a:pt x="185743" y="383726"/>
                </a:lnTo>
                <a:lnTo>
                  <a:pt x="191431" y="339551"/>
                </a:lnTo>
                <a:lnTo>
                  <a:pt x="198010" y="297332"/>
                </a:lnTo>
                <a:lnTo>
                  <a:pt x="205435" y="257229"/>
                </a:lnTo>
                <a:lnTo>
                  <a:pt x="213662" y="219406"/>
                </a:lnTo>
                <a:lnTo>
                  <a:pt x="232344" y="151242"/>
                </a:lnTo>
                <a:lnTo>
                  <a:pt x="253704" y="94133"/>
                </a:lnTo>
                <a:lnTo>
                  <a:pt x="277385" y="49375"/>
                </a:lnTo>
                <a:lnTo>
                  <a:pt x="303035" y="18260"/>
                </a:lnTo>
                <a:lnTo>
                  <a:pt x="330298" y="2082"/>
                </a:lnTo>
                <a:lnTo>
                  <a:pt x="344424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39384" y="2240279"/>
            <a:ext cx="154594" cy="2054050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92697" y="2943605"/>
            <a:ext cx="2893060" cy="635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sz="20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if dentro</a:t>
            </a:r>
            <a:r>
              <a:rPr dirty="0" smtClean="0" sz="20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de las</a:t>
            </a:r>
            <a:r>
              <a:rPr dirty="0" smtClean="0" sz="2000" spc="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-10" b="1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sz="2000" spc="0" b="1">
                <a:solidFill>
                  <a:srgbClr val="00AFEF"/>
                </a:solidFill>
                <a:latin typeface="Calibri"/>
                <a:cs typeface="Calibri"/>
              </a:rPr>
              <a:t>cciones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00AFEF"/>
                </a:solidFill>
                <a:latin typeface="Calibri"/>
                <a:cs typeface="Calibri"/>
              </a:rPr>
              <a:t>si</a:t>
            </a:r>
            <a:r>
              <a:rPr dirty="0" smtClean="0" sz="2000" spc="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la condición</a:t>
            </a:r>
            <a:r>
              <a:rPr dirty="0" smtClean="0" sz="20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es </a:t>
            </a:r>
            <a:r>
              <a:rPr dirty="0" smtClean="0" sz="2000" spc="-1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erdadera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38800" y="4419600"/>
            <a:ext cx="3505200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18428" y="4459732"/>
            <a:ext cx="334391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Arial"/>
                <a:cs typeface="Arial"/>
              </a:rPr>
              <a:t>También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puede</a:t>
            </a:r>
            <a:r>
              <a:rPr dirty="0" smtClean="0" sz="2000" spc="-3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ir un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-5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dentro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latin typeface="Arial"/>
                <a:cs typeface="Arial"/>
              </a:rPr>
              <a:t>de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las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ac</a:t>
            </a:r>
            <a:r>
              <a:rPr dirty="0" smtClean="0" sz="2000" spc="5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iones</a:t>
            </a:r>
            <a:r>
              <a:rPr dirty="0" smtClean="0" sz="2000" spc="-3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del</a:t>
            </a:r>
            <a:r>
              <a:rPr dirty="0" smtClean="0" sz="2000" spc="1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10">
                <a:latin typeface="Arial"/>
                <a:cs typeface="Arial"/>
              </a:rPr>
              <a:t>s</a:t>
            </a:r>
            <a:r>
              <a:rPr dirty="0" smtClean="0" sz="2000" spc="-5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857" y="1657476"/>
            <a:ext cx="7307580" cy="147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Escriba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ogra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 pida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nú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 usuario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decir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positivo,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negativo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 ce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2400">
              <a:latin typeface="Arial"/>
              <a:cs typeface="Arial"/>
            </a:endParaRPr>
          </a:p>
          <a:p>
            <a:pPr marL="12700" marR="66040">
              <a:lnSpc>
                <a:spcPts val="2880"/>
              </a:lnSpc>
              <a:spcBef>
                <a:spcPts val="95"/>
              </a:spcBef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La salida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quedar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sigu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manera: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22400" y="3358936"/>
          <a:ext cx="5049692" cy="1413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89"/>
                <a:gridCol w="1648714"/>
                <a:gridCol w="1700489"/>
              </a:tblGrid>
              <a:tr h="492988">
                <a:tc>
                  <a:txBody>
                    <a:bodyPr/>
                    <a:lstStyle/>
                    <a:p>
                      <a:pPr marL="146050" marR="9398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9398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dirty="0" smtClean="0" sz="1400" spc="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14605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20013">
                <a:tc>
                  <a:txBody>
                    <a:bodyPr/>
                    <a:lstStyle/>
                    <a:p>
                      <a:pPr marL="146050" marR="13271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64706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</a:t>
                      </a:r>
                      <a:r>
                        <a:rPr dirty="0" smtClean="0" sz="1400" spc="-3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dirty="0" smtClean="0" sz="1400" spc="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18478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49466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bes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simu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racion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suma, resta y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mult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ora.</a:t>
            </a:r>
            <a:endParaRPr sz="2400">
              <a:latin typeface="Arial"/>
              <a:cs typeface="Arial"/>
            </a:endParaRPr>
          </a:p>
          <a:p>
            <a:pPr marL="494665" marR="12700" indent="8382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Las 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racion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rea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preguntan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 y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 ca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representa la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ración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 efectuar.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549" y="3138423"/>
            <a:ext cx="5945505" cy="1504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+’</a:t>
            </a:r>
            <a:r>
              <a:rPr dirty="0" smtClean="0" sz="1400" spc="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dirty="0" smtClean="0" sz="14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deber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resta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*’</a:t>
            </a:r>
            <a:r>
              <a:rPr dirty="0" smtClean="0" sz="14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ultiplicaci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11760" marR="675005" indent="-9906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otro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valor,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4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¡Opera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Inválida!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 Eje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plos:</a:t>
            </a:r>
            <a:endParaRPr sz="1400">
              <a:latin typeface="Arial"/>
              <a:cs typeface="Arial"/>
            </a:endParaRPr>
          </a:p>
          <a:p>
            <a:pPr marL="800735">
              <a:lnSpc>
                <a:spcPct val="100000"/>
              </a:lnSpc>
            </a:pP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nú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dirty="0" smtClean="0" sz="14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será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800735">
              <a:lnSpc>
                <a:spcPct val="100000"/>
              </a:lnSpc>
            </a:pP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nú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eros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operador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será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1944" y="268478"/>
            <a:ext cx="1761489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955" y="1604772"/>
            <a:ext cx="7500620" cy="293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cribe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preg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nte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primero si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cí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culo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otras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dos figuras cual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era).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contesta que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o,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tiene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pedir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entonces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tura y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scrib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área.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contesta que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 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un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cí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o,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pe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tonc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radio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escrib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2478" y="1268486"/>
            <a:ext cx="7520940" cy="742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Crea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dado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estatura</a:t>
            </a:r>
            <a:r>
              <a:rPr dirty="0" smtClean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metros</a:t>
            </a:r>
            <a:r>
              <a:rPr dirty="0" smtClean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kilogramos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persona,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calcule</a:t>
            </a:r>
            <a:r>
              <a:rPr dirty="0" smtClean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índ</a:t>
            </a:r>
            <a:r>
              <a:rPr dirty="0" smtClean="0" sz="16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corpo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luego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indique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nivel</a:t>
            </a:r>
            <a:r>
              <a:rPr dirty="0" smtClean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cor</a:t>
            </a:r>
            <a:r>
              <a:rPr dirty="0" smtClean="0" sz="160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esponde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acuerdo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1812" y="2058923"/>
            <a:ext cx="4838700" cy="308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86653" y="4061358"/>
            <a:ext cx="1269365" cy="8648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Superio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igual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ponga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si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obesidad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2071" y="2615183"/>
            <a:ext cx="2031492" cy="1123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738" y="1829094"/>
            <a:ext cx="5963285" cy="2745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99800"/>
              </a:lnSpc>
            </a:pP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Hacer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ort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tome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el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ras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una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cant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avar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ava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ora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vu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va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so;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nforme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cant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tros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ne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tamos.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ras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ava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ora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onara</a:t>
            </a:r>
            <a:r>
              <a:rPr dirty="0" smtClean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ya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so.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ó m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vel 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rá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máx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mo;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será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to;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contrar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el n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será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9707" y="2360929"/>
            <a:ext cx="6911340" cy="2160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INGLÉS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200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https:/</a:t>
            </a:r>
            <a:r>
              <a:rPr dirty="0" smtClean="0" sz="200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sc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rc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.ce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m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c.uwat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oo.ca/</a:t>
            </a:r>
            <a:r>
              <a:rPr dirty="0" smtClean="0" sz="2000" spc="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6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if/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: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bre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org/c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nsulta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tho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/leccione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17622" y="0"/>
            <a:ext cx="282257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ndicional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6417" y="973582"/>
            <a:ext cx="7020559" cy="1931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til 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el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ort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nto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cum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nto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la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misma.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12700" marR="2094230">
              <a:lnSpc>
                <a:spcPts val="432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Ej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if 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su forma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más simp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6417" y="3168650"/>
            <a:ext cx="69215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x&gt;0: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4408" y="4469891"/>
            <a:ext cx="316306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80817" y="3717645"/>
            <a:ext cx="3923029" cy="1108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f”{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n núme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dirty="0" smtClean="0" sz="1800" spc="-4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o”</a:t>
            </a:r>
            <a:r>
              <a:rPr dirty="0" smtClean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0"/>
              </a:spcBef>
            </a:pPr>
            <a:endParaRPr sz="1300"/>
          </a:p>
          <a:p>
            <a:pPr marL="9271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dirty="0" smtClean="0" sz="18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4408" y="4744206"/>
            <a:ext cx="4714494" cy="399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52294" y="312627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16579" y="3026676"/>
            <a:ext cx="2871977" cy="401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17545" y="3081147"/>
            <a:ext cx="2663190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b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dirty="0" smtClean="0" sz="1400" spc="-4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1400" spc="-10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dirty="0" smtClean="0" sz="1400" spc="-4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dirty="0" smtClean="0" sz="1400" spc="-1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11677" y="4048505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95598" y="4815230"/>
            <a:ext cx="443357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Se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05810" y="1450594"/>
            <a:ext cx="2199640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5810" y="1999233"/>
            <a:ext cx="1247140" cy="1120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simple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5355" y="0"/>
            <a:ext cx="3611879" cy="5129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5680075" cy="572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18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30907" y="72390"/>
            <a:ext cx="4258310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767965" algn="l"/>
              </a:tabLst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ndicional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	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-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else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4252" y="2618232"/>
            <a:ext cx="1690877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54252" y="2983992"/>
            <a:ext cx="2332482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68651" y="3349752"/>
            <a:ext cx="1265681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031235" y="3349752"/>
            <a:ext cx="1148334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76471" y="3349752"/>
            <a:ext cx="74142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200144" y="3349752"/>
            <a:ext cx="858774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55820" y="3349752"/>
            <a:ext cx="152018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858255" y="3349752"/>
            <a:ext cx="1131570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54252" y="3715511"/>
            <a:ext cx="1267206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68651" y="4081271"/>
            <a:ext cx="1265681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031235" y="4081271"/>
            <a:ext cx="1148334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776471" y="4081271"/>
            <a:ext cx="741426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200144" y="4081271"/>
            <a:ext cx="858774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55820" y="4081271"/>
            <a:ext cx="1520189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858255" y="4081271"/>
            <a:ext cx="1233677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88835" y="4081271"/>
            <a:ext cx="657605" cy="6774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31416" y="1247521"/>
            <a:ext cx="6062345" cy="3302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versión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del cond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nal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ye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ternativa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ejecuci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no 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cumple.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Ejemplo: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x %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2 ==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print</a:t>
            </a:r>
            <a:r>
              <a:rPr dirty="0" smtClean="0" sz="24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f”{x}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ú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mero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r“)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else 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00AFE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f”{x}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número impar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“)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21967" y="3517391"/>
            <a:ext cx="2200910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  <a:p>
            <a:pPr marL="52959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-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else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93235" y="411480"/>
            <a:ext cx="5286756" cy="4302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56709" y="4776723"/>
            <a:ext cx="46177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1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:</a:t>
            </a:r>
            <a:r>
              <a:rPr dirty="0" smtClean="0" sz="800" spc="2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: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u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u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b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2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0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1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7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0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5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4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-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de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-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f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luj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0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5737225" cy="11214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 marR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18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ntra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me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2892" y="780034"/>
            <a:ext cx="2200910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5870" y="780034"/>
            <a:ext cx="255460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803400" algn="l"/>
              </a:tabLst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elif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–	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4223" y="2072639"/>
            <a:ext cx="1544574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468623" y="2438400"/>
            <a:ext cx="1265681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31208" y="2438400"/>
            <a:ext cx="1148334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076444" y="2438400"/>
            <a:ext cx="74142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00115" y="2438400"/>
            <a:ext cx="858774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955791" y="2438400"/>
            <a:ext cx="152018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158228" y="2438400"/>
            <a:ext cx="1572005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27135" y="2438400"/>
            <a:ext cx="657605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54223" y="2804160"/>
            <a:ext cx="84505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163823" y="2804160"/>
            <a:ext cx="1104138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468623" y="3169920"/>
            <a:ext cx="1265681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31208" y="3169920"/>
            <a:ext cx="1148334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076444" y="3169920"/>
            <a:ext cx="741426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500115" y="3169920"/>
            <a:ext cx="858774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55791" y="3169920"/>
            <a:ext cx="1520189" cy="6774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58228" y="3169920"/>
            <a:ext cx="1655826" cy="6774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410956" y="3169920"/>
            <a:ext cx="657605" cy="6774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54223" y="3535679"/>
            <a:ext cx="1098041" cy="6774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468623" y="3901440"/>
            <a:ext cx="1265681" cy="6774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31208" y="3901440"/>
            <a:ext cx="1148334" cy="6774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076444" y="3901440"/>
            <a:ext cx="741426" cy="6774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585459" y="3901440"/>
            <a:ext cx="1300734" cy="6774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32277" y="2163826"/>
            <a:ext cx="6137275" cy="22047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“)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elif	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x&lt;0: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f”{x}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“)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cero“)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Pavilion</dc:creator>
  <dc:title>This is your presentation title</dc:title>
  <dcterms:created xsi:type="dcterms:W3CDTF">2019-07-18T13:32:30Z</dcterms:created>
  <dcterms:modified xsi:type="dcterms:W3CDTF">2019-07-18T13:32:30Z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