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43" r:id="rId3"/>
    <p:sldId id="284" r:id="rId4"/>
    <p:sldId id="259" r:id="rId5"/>
    <p:sldId id="283" r:id="rId6"/>
    <p:sldId id="285" r:id="rId7"/>
    <p:sldId id="258" r:id="rId8"/>
    <p:sldId id="298" r:id="rId9"/>
    <p:sldId id="300" r:id="rId10"/>
    <p:sldId id="301" r:id="rId11"/>
    <p:sldId id="262" r:id="rId12"/>
    <p:sldId id="288" r:id="rId13"/>
    <p:sldId id="289" r:id="rId14"/>
    <p:sldId id="290" r:id="rId15"/>
    <p:sldId id="302" r:id="rId16"/>
    <p:sldId id="303" r:id="rId17"/>
    <p:sldId id="305" r:id="rId18"/>
    <p:sldId id="291" r:id="rId19"/>
    <p:sldId id="292" r:id="rId20"/>
    <p:sldId id="293" r:id="rId21"/>
    <p:sldId id="344" r:id="rId22"/>
    <p:sldId id="345" r:id="rId23"/>
    <p:sldId id="295" r:id="rId24"/>
    <p:sldId id="296" r:id="rId25"/>
    <p:sldId id="282" r:id="rId26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97" autoAdjust="0"/>
  </p:normalViewPr>
  <p:slideViewPr>
    <p:cSldViewPr>
      <p:cViewPr varScale="1">
        <p:scale>
          <a:sx n="98" d="100"/>
          <a:sy n="98" d="100"/>
        </p:scale>
        <p:origin x="49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CFDD-039F-4F49-853B-F5C19F23CF75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662DF-BC41-459C-91F2-8BDB7DA00AE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726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63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91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260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980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3156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761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305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355" y="1306957"/>
            <a:ext cx="8273288" cy="14729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1563368" y="2076706"/>
            <a:ext cx="6337935" cy="1266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20" dirty="0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sz="4800" spc="-3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ucturas</a:t>
            </a:r>
            <a:r>
              <a:rPr sz="4800" spc="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condici</a:t>
            </a:r>
            <a:r>
              <a:rPr sz="4800" spc="5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nales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 dirty="0"/>
          </a:p>
          <a:p>
            <a:pPr marL="411480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Simples,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lt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BBC8D6D7-BAE4-4157-808B-3F212D5AF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794" y="1698400"/>
            <a:ext cx="5827639" cy="1559149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06" y="2726354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578478" y="2285490"/>
            <a:ext cx="4965322" cy="591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l compuesta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430625" y="1075469"/>
            <a:ext cx="721045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Otra versión del condicional if incluye una alternativa de ejecución si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no se cumple. En la que además de especificar el bloque de código que se desea ejecutar cuando la solución de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(Expresión Lógica) es verdadera (True), se especifica también un bloque de código a ejecutar cuando la solución es falsa (False).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8511DF-6B6D-48DB-8EB7-96678188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751" y="2571750"/>
            <a:ext cx="5895975" cy="24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la condicional compuesta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752599" y="2193038"/>
            <a:ext cx="3108187" cy="202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 lvl="0"/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32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DD4DD73-824F-4D79-8002-0251F953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418" y="2303930"/>
            <a:ext cx="4358082" cy="18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791200" cy="205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298192" y="319706"/>
            <a:ext cx="5941071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compuesta: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2304" y="2311640"/>
            <a:ext cx="5070495" cy="15555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if x % 2 == 0: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	print (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x es un número par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else: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	print ("x es un número impar")</a:t>
            </a:r>
          </a:p>
        </p:txBody>
      </p:sp>
      <p:sp>
        <p:nvSpPr>
          <p:cNvPr id="20" name="object 20"/>
          <p:cNvSpPr/>
          <p:nvPr/>
        </p:nvSpPr>
        <p:spPr>
          <a:xfrm>
            <a:off x="3733800" y="237492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4486435" y="2346960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17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5758405" cy="25189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donde diga si un alumno aprobó o reprobó un curso.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El usuario introduce las calificaciones de sus dos parciales. Las calificaciones van en el rango de 0 a 100.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La calificación final mínima aprobatoria es 70 y es el resultado del promedio de los dos parciales.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240" y="148948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1482852"/>
            <a:ext cx="497268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Introduce el parcial 1 (p1)</a:t>
            </a:r>
          </a:p>
          <a:p>
            <a:pPr marL="342900" indent="-342900">
              <a:buAutoNum type="arabicPeriod"/>
            </a:pPr>
            <a:r>
              <a:rPr lang="es-MX" sz="2400" dirty="0"/>
              <a:t>Introduce el parcial 2 (p2)</a:t>
            </a:r>
          </a:p>
          <a:p>
            <a:pPr marL="342900" indent="-342900">
              <a:buAutoNum type="arabicPeriod"/>
            </a:pPr>
            <a:r>
              <a:rPr lang="es-MX" sz="2400" dirty="0"/>
              <a:t>promedio = (p1+p2)/2</a:t>
            </a:r>
          </a:p>
          <a:p>
            <a:pPr marL="342900" indent="-342900">
              <a:buAutoNum type="arabicPeriod"/>
            </a:pPr>
            <a:r>
              <a:rPr lang="es-MX" sz="2400" dirty="0"/>
              <a:t>Si (promedio &gt;= 70)</a:t>
            </a:r>
          </a:p>
          <a:p>
            <a:r>
              <a:rPr lang="es-MX" sz="2400" dirty="0"/>
              <a:t>    	Escribir(“Aprobado”)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	Escribir(“Reprobado”)</a:t>
            </a:r>
          </a:p>
        </p:txBody>
      </p:sp>
    </p:spTree>
    <p:extLst>
      <p:ext uri="{BB962C8B-B14F-4D97-AF65-F5344CB8AC3E}">
        <p14:creationId xmlns:p14="http://schemas.microsoft.com/office/powerpoint/2010/main" val="210044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D35E8957-E4C9-4A65-B3C9-52D2EE4A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00" y="1633727"/>
            <a:ext cx="4915200" cy="2083264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E5724D4-90AE-4787-A1E3-FF116C9F13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130295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7570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47770" y="2265426"/>
            <a:ext cx="4457574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1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430625" y="1045464"/>
            <a:ext cx="7210456" cy="13757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Anidamiento: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Es la acción de que una estructura de decisión forme parte del código controlado de otra estructura.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Puede ser que dentro de una estructura condicional exista otra y dentro de ésta otra más, etc. No hay límites en el anidamiento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10912" y="113609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A4BA28A-85E1-4ACA-BB6B-2AFDB2B20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366727"/>
            <a:ext cx="6172200" cy="24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5750"/>
            <a:ext cx="6683220" cy="110251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2800" dirty="0">
                <a:solidFill>
                  <a:srgbClr val="FFC000"/>
                </a:solidFill>
                <a:latin typeface="+mn-lt"/>
              </a:rPr>
              <a:t>TC1028 </a:t>
            </a:r>
            <a:br>
              <a:rPr lang="es-MX" sz="2800" dirty="0">
                <a:solidFill>
                  <a:srgbClr val="FFC000"/>
                </a:solidFill>
                <a:latin typeface="+mn-lt"/>
              </a:rPr>
            </a:br>
            <a:r>
              <a:rPr lang="es-MX" sz="2800" dirty="0">
                <a:solidFill>
                  <a:srgbClr val="FFC000"/>
                </a:solidFill>
                <a:latin typeface="+mn-lt"/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352550"/>
            <a:ext cx="6019800" cy="1447800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s-MX" sz="3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Estructuras condicionales</a:t>
            </a:r>
          </a:p>
          <a:p>
            <a:pPr>
              <a:defRPr/>
            </a:pPr>
            <a:r>
              <a:rPr lang="es-MX" sz="2400" dirty="0">
                <a:solidFill>
                  <a:schemeClr val="bg1"/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0A23FE-B55A-4AD5-89DD-142724C5D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787999"/>
            <a:ext cx="1959053" cy="191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0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39024" y="1096532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una condicional anidada en Python puede tener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40954" y="2009791"/>
            <a:ext cx="2674864" cy="231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 1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elif 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 2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3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CEBC3-07FD-4932-936F-C637B38C6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18" y="2203284"/>
            <a:ext cx="4549290" cy="18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7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4691605" cy="11473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que diga si un número dado por el usuario es positivo, negativo o cero.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3240121"/>
            <a:ext cx="2316453" cy="14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88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1482852"/>
            <a:ext cx="4972686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un número (</a:t>
            </a:r>
            <a:r>
              <a:rPr lang="es-MX" sz="2400" dirty="0" err="1"/>
              <a:t>num</a:t>
            </a:r>
            <a:r>
              <a:rPr lang="es-MX" sz="2400" dirty="0"/>
              <a:t>)</a:t>
            </a:r>
          </a:p>
          <a:p>
            <a:pPr marL="342900" indent="-342900">
              <a:buAutoNum type="arabicPeriod"/>
            </a:pPr>
            <a:r>
              <a:rPr lang="es-MX" sz="2400" dirty="0"/>
              <a:t>Si </a:t>
            </a:r>
            <a:r>
              <a:rPr lang="es-MX" sz="2400" dirty="0" err="1"/>
              <a:t>num</a:t>
            </a:r>
            <a:r>
              <a:rPr lang="es-MX" sz="2400" dirty="0"/>
              <a:t> &gt; 0</a:t>
            </a:r>
          </a:p>
          <a:p>
            <a:r>
              <a:rPr lang="es-MX" sz="2400" dirty="0"/>
              <a:t>    	Escribir(“</a:t>
            </a:r>
            <a:r>
              <a:rPr lang="es-MX" sz="2400" dirty="0" err="1"/>
              <a:t>num</a:t>
            </a:r>
            <a:r>
              <a:rPr lang="es-MX" sz="2400" dirty="0"/>
              <a:t> es positivo”)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    Si </a:t>
            </a:r>
            <a:r>
              <a:rPr lang="es-MX" sz="2400" dirty="0" err="1"/>
              <a:t>num</a:t>
            </a:r>
            <a:r>
              <a:rPr lang="es-MX" sz="2400" dirty="0"/>
              <a:t> &lt; 0</a:t>
            </a:r>
          </a:p>
          <a:p>
            <a:r>
              <a:rPr lang="es-MX" sz="2400" dirty="0"/>
              <a:t>             Escribir(“</a:t>
            </a:r>
            <a:r>
              <a:rPr lang="es-MX" sz="2400" dirty="0" err="1"/>
              <a:t>num</a:t>
            </a:r>
            <a:r>
              <a:rPr lang="es-MX" sz="2400" dirty="0"/>
              <a:t> es negativo”)</a:t>
            </a:r>
          </a:p>
          <a:p>
            <a:r>
              <a:rPr lang="es-MX" sz="2400" dirty="0"/>
              <a:t>        SiNo</a:t>
            </a:r>
          </a:p>
          <a:p>
            <a:r>
              <a:rPr lang="es-MX" sz="2400" dirty="0"/>
              <a:t>    	Escribir(“</a:t>
            </a:r>
            <a:r>
              <a:rPr lang="es-MX" sz="2400" dirty="0" err="1"/>
              <a:t>num</a:t>
            </a:r>
            <a:r>
              <a:rPr lang="es-MX" sz="2400" dirty="0"/>
              <a:t> es cero”)</a:t>
            </a:r>
          </a:p>
        </p:txBody>
      </p:sp>
    </p:spTree>
    <p:extLst>
      <p:ext uri="{BB962C8B-B14F-4D97-AF65-F5344CB8AC3E}">
        <p14:creationId xmlns:p14="http://schemas.microsoft.com/office/powerpoint/2010/main" val="3462819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6" name="object 40">
            <a:extLst>
              <a:ext uri="{FF2B5EF4-FFF2-40B4-BE49-F238E27FC236}">
                <a16:creationId xmlns:a16="http://schemas.microsoft.com/office/drawing/2014/main" id="{1079DBFA-D193-48A1-B13C-A53F8DA4328A}"/>
              </a:ext>
            </a:extLst>
          </p:cNvPr>
          <p:cNvSpPr/>
          <p:nvPr/>
        </p:nvSpPr>
        <p:spPr>
          <a:xfrm>
            <a:off x="4316678" y="3179826"/>
            <a:ext cx="858774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49">
            <a:extLst>
              <a:ext uri="{FF2B5EF4-FFF2-40B4-BE49-F238E27FC236}">
                <a16:creationId xmlns:a16="http://schemas.microsoft.com/office/drawing/2014/main" id="{1DA0AFE1-4300-4AAB-BE71-0CE3275A38E6}"/>
              </a:ext>
            </a:extLst>
          </p:cNvPr>
          <p:cNvSpPr txBox="1"/>
          <p:nvPr/>
        </p:nvSpPr>
        <p:spPr>
          <a:xfrm>
            <a:off x="1677427" y="2102113"/>
            <a:ext cx="6137275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x &gt;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0:</a:t>
            </a:r>
            <a:endParaRPr sz="2400" dirty="0">
              <a:latin typeface="Arial"/>
              <a:cs typeface="Arial"/>
            </a:endParaRPr>
          </a:p>
          <a:p>
            <a:pPr marL="12700" marR="95885" indent="914400">
              <a:lnSpc>
                <a:spcPct val="100000"/>
              </a:lnSpc>
              <a:tabLst>
                <a:tab pos="62230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positiv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 elif	x&lt;0: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-5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else: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304419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cero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1427706" y="1922292"/>
            <a:ext cx="6328615" cy="256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2950855" y="2222160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3703489" y="2194193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3169329" y="2976286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3921963" y="2948319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F7EFDFB-916F-4B20-B558-AEFA0ABE787C}"/>
              </a:ext>
            </a:extLst>
          </p:cNvPr>
          <p:cNvSpPr txBox="1"/>
          <p:nvPr/>
        </p:nvSpPr>
        <p:spPr>
          <a:xfrm>
            <a:off x="2787752" y="266191"/>
            <a:ext cx="3649700" cy="10731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EA8F986F-5BA0-4441-9CCA-5688A99A74E9}"/>
              </a:ext>
            </a:extLst>
          </p:cNvPr>
          <p:cNvSpPr txBox="1"/>
          <p:nvPr/>
        </p:nvSpPr>
        <p:spPr>
          <a:xfrm>
            <a:off x="772668" y="438150"/>
            <a:ext cx="294132" cy="4526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394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726" y="4889650"/>
            <a:ext cx="218741" cy="2035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989979" y="1783384"/>
            <a:ext cx="7130654" cy="315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4297478" y="206945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5050112" y="2041491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4520263" y="2491379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5272897" y="2463412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430415" y="1253369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Otro e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anidada: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38AB52DC-E9F4-41A5-82E5-103F8EF73AFA}"/>
              </a:ext>
            </a:extLst>
          </p:cNvPr>
          <p:cNvSpPr txBox="1"/>
          <p:nvPr/>
        </p:nvSpPr>
        <p:spPr>
          <a:xfrm>
            <a:off x="2570744" y="1896047"/>
            <a:ext cx="2118995" cy="345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x==0: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y&gt;25: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z=10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z=-10</a:t>
            </a:r>
            <a:endParaRPr sz="2800" dirty="0">
              <a:latin typeface="Consolas"/>
              <a:cs typeface="Consolas"/>
            </a:endParaRPr>
          </a:p>
          <a:p>
            <a:pPr marL="2159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z=y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AFD7B74F-4E89-4303-941A-E393E40D3949}"/>
              </a:ext>
            </a:extLst>
          </p:cNvPr>
          <p:cNvSpPr/>
          <p:nvPr/>
        </p:nvSpPr>
        <p:spPr>
          <a:xfrm rot="10800000">
            <a:off x="2570744" y="2337781"/>
            <a:ext cx="142070" cy="1646379"/>
          </a:xfrm>
          <a:custGeom>
            <a:avLst/>
            <a:gdLst/>
            <a:ahLst/>
            <a:cxnLst/>
            <a:rect l="l" t="t" r="r" b="b"/>
            <a:pathLst>
              <a:path w="154594" h="2054050">
                <a:moveTo>
                  <a:pt x="0" y="0"/>
                </a:moveTo>
                <a:lnTo>
                  <a:pt x="38471" y="1519"/>
                </a:lnTo>
                <a:lnTo>
                  <a:pt x="78102" y="8326"/>
                </a:lnTo>
                <a:lnTo>
                  <a:pt x="86105" y="1012825"/>
                </a:lnTo>
                <a:lnTo>
                  <a:pt x="88466" y="1016157"/>
                </a:lnTo>
                <a:lnTo>
                  <a:pt x="135955" y="1025835"/>
                </a:lnTo>
                <a:lnTo>
                  <a:pt x="154594" y="1026872"/>
                </a:lnTo>
                <a:lnTo>
                  <a:pt x="137761" y="1027618"/>
                </a:lnTo>
                <a:lnTo>
                  <a:pt x="93864" y="1035453"/>
                </a:lnTo>
                <a:lnTo>
                  <a:pt x="86105" y="2040001"/>
                </a:lnTo>
                <a:lnTo>
                  <a:pt x="83745" y="2043349"/>
                </a:lnTo>
                <a:lnTo>
                  <a:pt x="77031" y="2046416"/>
                </a:lnTo>
                <a:lnTo>
                  <a:pt x="66512" y="2049111"/>
                </a:lnTo>
                <a:lnTo>
                  <a:pt x="52738" y="2051342"/>
                </a:lnTo>
                <a:lnTo>
                  <a:pt x="36256" y="2053019"/>
                </a:lnTo>
                <a:lnTo>
                  <a:pt x="17617" y="205405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D265C6CE-66D9-4493-AFCD-CFABD1FA028E}"/>
              </a:ext>
            </a:extLst>
          </p:cNvPr>
          <p:cNvSpPr txBox="1"/>
          <p:nvPr/>
        </p:nvSpPr>
        <p:spPr>
          <a:xfrm>
            <a:off x="696690" y="2693950"/>
            <a:ext cx="1859607" cy="8613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Un if dentro de las acciones</a:t>
            </a:r>
          </a:p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si la condición es verdadera</a:t>
            </a: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84B858B0-BFF8-4F12-87C3-9E7389D5526D}"/>
              </a:ext>
            </a:extLst>
          </p:cNvPr>
          <p:cNvSpPr txBox="1"/>
          <p:nvPr/>
        </p:nvSpPr>
        <p:spPr>
          <a:xfrm>
            <a:off x="4666403" y="4445584"/>
            <a:ext cx="2817019" cy="5146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También puede ir un if dentro de las acciones del else.</a:t>
            </a:r>
          </a:p>
          <a:p>
            <a:pPr marL="12700" algn="r">
              <a:lnSpc>
                <a:spcPct val="100000"/>
              </a:lnSpc>
            </a:pPr>
            <a:endParaRPr sz="1400" b="1" dirty="0">
              <a:solidFill>
                <a:srgbClr val="00AFEF"/>
              </a:solidFill>
              <a:latin typeface="Arial"/>
              <a:cs typeface="Arial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AA182FCE-A8DD-4157-9F5F-D953A1147B6C}"/>
              </a:ext>
            </a:extLst>
          </p:cNvPr>
          <p:cNvSpPr/>
          <p:nvPr/>
        </p:nvSpPr>
        <p:spPr>
          <a:xfrm>
            <a:off x="3883359" y="457775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88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25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124200" y="260236"/>
            <a:ext cx="3289618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if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8299" y="1228497"/>
            <a:ext cx="6577867" cy="29876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la estructura de código en la cual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condición </a:t>
            </a:r>
            <a:r>
              <a:rPr lang="es-MX" sz="2000" b="1" i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(expresión lógica)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determina la ejecución de un bloque de código por única vez.</a:t>
            </a:r>
          </a:p>
          <a:p>
            <a:pPr marL="12700" marR="12700" algn="just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Esta estructura puede ser de tres tipos: 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simple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compuesta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anidada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70379" y="2255271"/>
            <a:ext cx="5829174" cy="68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161288"/>
            <a:ext cx="691208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Toma una decisión referente a la acción de ejecutar un bloque de código, basándose en el resultado (verdadero o falso) de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Cuando se ejecuta la condicional simple, primero se evalúa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), si el resultado es verdadero (true) entonces se ejecutan las instrucciones del Código del if.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3B862AD-C940-46C1-A0C5-13F297C83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803963"/>
            <a:ext cx="4724399" cy="21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básica de la condicional simple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11645" y="2111950"/>
            <a:ext cx="4673636" cy="149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DCA369E-85A1-4EA3-A25B-5F1ED5112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786" y="3150246"/>
            <a:ext cx="4283214" cy="19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562600" cy="2234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sentencia if en su forma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más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simple: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0660" y="2256524"/>
            <a:ext cx="69215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8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chemeClr val="bg1"/>
                </a:solidFill>
                <a:latin typeface="Arial"/>
                <a:cs typeface="Arial"/>
              </a:rPr>
              <a:t>x&gt;0: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5060" y="2805519"/>
            <a:ext cx="3923029" cy="3803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núme</a:t>
            </a:r>
            <a:r>
              <a:rPr b="1" spc="-10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b="1" spc="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siti</a:t>
            </a:r>
            <a:r>
              <a:rPr b="1" spc="-40" dirty="0" err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b="1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20" name="object 20"/>
          <p:cNvSpPr/>
          <p:nvPr/>
        </p:nvSpPr>
        <p:spPr>
          <a:xfrm>
            <a:off x="2756537" y="2314352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621788" y="2285618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5920" y="3136379"/>
            <a:ext cx="171152" cy="436880"/>
          </a:xfrm>
          <a:custGeom>
            <a:avLst/>
            <a:gdLst/>
            <a:ahLst/>
            <a:cxnLst/>
            <a:rect l="l" t="t" r="r" b="b"/>
            <a:pathLst>
              <a:path w="171152" h="436879">
                <a:moveTo>
                  <a:pt x="17930" y="266740"/>
                </a:moveTo>
                <a:lnTo>
                  <a:pt x="4846" y="271900"/>
                </a:lnTo>
                <a:lnTo>
                  <a:pt x="0" y="282609"/>
                </a:lnTo>
                <a:lnTo>
                  <a:pt x="2411" y="294360"/>
                </a:lnTo>
                <a:lnTo>
                  <a:pt x="85596" y="436880"/>
                </a:lnTo>
                <a:lnTo>
                  <a:pt x="107664" y="399072"/>
                </a:lnTo>
                <a:lnTo>
                  <a:pt x="66546" y="399072"/>
                </a:lnTo>
                <a:lnTo>
                  <a:pt x="66546" y="328510"/>
                </a:lnTo>
                <a:lnTo>
                  <a:pt x="35431" y="275170"/>
                </a:lnTo>
                <a:lnTo>
                  <a:pt x="28619" y="268547"/>
                </a:lnTo>
                <a:lnTo>
                  <a:pt x="17930" y="266740"/>
                </a:lnTo>
                <a:close/>
              </a:path>
              <a:path w="171152" h="436879">
                <a:moveTo>
                  <a:pt x="66546" y="328510"/>
                </a:moveTo>
                <a:lnTo>
                  <a:pt x="66546" y="399072"/>
                </a:lnTo>
                <a:lnTo>
                  <a:pt x="104646" y="399072"/>
                </a:lnTo>
                <a:lnTo>
                  <a:pt x="104646" y="389470"/>
                </a:lnTo>
                <a:lnTo>
                  <a:pt x="69086" y="389470"/>
                </a:lnTo>
                <a:lnTo>
                  <a:pt x="85596" y="361168"/>
                </a:lnTo>
                <a:lnTo>
                  <a:pt x="66546" y="328510"/>
                </a:lnTo>
                <a:close/>
              </a:path>
              <a:path w="171152" h="436879">
                <a:moveTo>
                  <a:pt x="156419" y="266161"/>
                </a:moveTo>
                <a:lnTo>
                  <a:pt x="144740" y="267257"/>
                </a:lnTo>
                <a:lnTo>
                  <a:pt x="135761" y="275170"/>
                </a:lnTo>
                <a:lnTo>
                  <a:pt x="104646" y="328510"/>
                </a:lnTo>
                <a:lnTo>
                  <a:pt x="104646" y="399072"/>
                </a:lnTo>
                <a:lnTo>
                  <a:pt x="107664" y="399072"/>
                </a:lnTo>
                <a:lnTo>
                  <a:pt x="168781" y="294360"/>
                </a:lnTo>
                <a:lnTo>
                  <a:pt x="171152" y="285693"/>
                </a:lnTo>
                <a:lnTo>
                  <a:pt x="167595" y="275251"/>
                </a:lnTo>
                <a:lnTo>
                  <a:pt x="156419" y="266161"/>
                </a:lnTo>
                <a:close/>
              </a:path>
              <a:path w="171152" h="436879">
                <a:moveTo>
                  <a:pt x="85596" y="361168"/>
                </a:moveTo>
                <a:lnTo>
                  <a:pt x="69086" y="389470"/>
                </a:lnTo>
                <a:lnTo>
                  <a:pt x="102106" y="389470"/>
                </a:lnTo>
                <a:lnTo>
                  <a:pt x="85596" y="361168"/>
                </a:lnTo>
                <a:close/>
              </a:path>
              <a:path w="171152" h="436879">
                <a:moveTo>
                  <a:pt x="104646" y="328510"/>
                </a:moveTo>
                <a:lnTo>
                  <a:pt x="85596" y="361168"/>
                </a:lnTo>
                <a:lnTo>
                  <a:pt x="102106" y="389470"/>
                </a:lnTo>
                <a:lnTo>
                  <a:pt x="104646" y="389470"/>
                </a:lnTo>
                <a:lnTo>
                  <a:pt x="104646" y="328510"/>
                </a:lnTo>
                <a:close/>
              </a:path>
              <a:path w="171152" h="436879">
                <a:moveTo>
                  <a:pt x="104646" y="0"/>
                </a:moveTo>
                <a:lnTo>
                  <a:pt x="66546" y="0"/>
                </a:lnTo>
                <a:lnTo>
                  <a:pt x="66546" y="328510"/>
                </a:lnTo>
                <a:lnTo>
                  <a:pt x="85596" y="361168"/>
                </a:lnTo>
                <a:lnTo>
                  <a:pt x="104646" y="328510"/>
                </a:lnTo>
                <a:lnTo>
                  <a:pt x="10464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935354" y="3608566"/>
            <a:ext cx="3717289" cy="591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/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Si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la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ondi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ión</a:t>
            </a:r>
            <a:r>
              <a:rPr lang="es-MX" sz="14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lang="es-MX" sz="1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cu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ple s</a:t>
            </a: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eje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utan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las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nstruc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nes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el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00" y="4869178"/>
            <a:ext cx="239268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5609718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Si edad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o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18 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le</a:t>
            </a:r>
            <a:r>
              <a:rPr sz="20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de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68154"/>
            <a:ext cx="2065020" cy="1386444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E5043-8BD4-4BD1-A2E4-E4D8C11F4763}"/>
              </a:ext>
            </a:extLst>
          </p:cNvPr>
          <p:cNvSpPr txBox="1"/>
          <p:nvPr/>
        </p:nvSpPr>
        <p:spPr>
          <a:xfrm>
            <a:off x="2747770" y="1713140"/>
            <a:ext cx="497268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buAutoNum type="arabicPeriod"/>
            </a:pPr>
            <a:r>
              <a:rPr lang="es-MX" sz="2400" dirty="0"/>
              <a:t>Dame tu edad</a:t>
            </a:r>
          </a:p>
          <a:p>
            <a:pPr marL="342900" indent="-342900">
              <a:buAutoNum type="arabicPeriod"/>
            </a:pPr>
            <a:r>
              <a:rPr lang="es-MX" sz="2400" dirty="0"/>
              <a:t>Si edad &gt;= 18</a:t>
            </a:r>
          </a:p>
          <a:p>
            <a:r>
              <a:rPr lang="es-MX" sz="2400" dirty="0"/>
              <a:t>           Escribir(“Eres mayor de edad”)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8581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</TotalTime>
  <Words>721</Words>
  <Application>Microsoft Office PowerPoint</Application>
  <PresentationFormat>Presentación en pantalla (16:9)</PresentationFormat>
  <Paragraphs>156</Paragraphs>
  <Slides>25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Office Theme</vt:lpstr>
      <vt:lpstr>Presentación de PowerPoint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Pavilion</dc:creator>
  <cp:lastModifiedBy>Lizethe Pérez Fuertes</cp:lastModifiedBy>
  <cp:revision>46</cp:revision>
  <dcterms:created xsi:type="dcterms:W3CDTF">2019-07-18T13:32:30Z</dcterms:created>
  <dcterms:modified xsi:type="dcterms:W3CDTF">2019-08-29T20:49:30Z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