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20.jpg" ContentType="image/jpg"/>
  <Override PartName="/ppt/media/image21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43" r:id="rId3"/>
    <p:sldId id="284" r:id="rId4"/>
    <p:sldId id="259" r:id="rId5"/>
    <p:sldId id="283" r:id="rId6"/>
    <p:sldId id="285" r:id="rId7"/>
    <p:sldId id="258" r:id="rId8"/>
    <p:sldId id="298" r:id="rId9"/>
    <p:sldId id="300" r:id="rId10"/>
    <p:sldId id="301" r:id="rId11"/>
    <p:sldId id="262" r:id="rId12"/>
    <p:sldId id="288" r:id="rId13"/>
    <p:sldId id="289" r:id="rId14"/>
    <p:sldId id="290" r:id="rId15"/>
    <p:sldId id="302" r:id="rId16"/>
    <p:sldId id="303" r:id="rId17"/>
    <p:sldId id="305" r:id="rId18"/>
    <p:sldId id="291" r:id="rId19"/>
    <p:sldId id="292" r:id="rId20"/>
    <p:sldId id="293" r:id="rId21"/>
    <p:sldId id="295" r:id="rId22"/>
    <p:sldId id="296" r:id="rId23"/>
    <p:sldId id="306" r:id="rId24"/>
    <p:sldId id="307" r:id="rId25"/>
    <p:sldId id="308" r:id="rId26"/>
    <p:sldId id="309" r:id="rId27"/>
    <p:sldId id="265" r:id="rId28"/>
    <p:sldId id="297" r:id="rId29"/>
    <p:sldId id="267" r:id="rId30"/>
    <p:sldId id="269" r:id="rId31"/>
    <p:sldId id="270" r:id="rId32"/>
    <p:sldId id="271" r:id="rId33"/>
    <p:sldId id="282" r:id="rId34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97" autoAdjust="0"/>
  </p:normalViewPr>
  <p:slideViewPr>
    <p:cSldViewPr>
      <p:cViewPr varScale="1">
        <p:scale>
          <a:sx n="87" d="100"/>
          <a:sy n="87" d="100"/>
        </p:scale>
        <p:origin x="102" y="2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FCFDD-039F-4F49-853B-F5C19F23CF75}" type="datetimeFigureOut">
              <a:rPr lang="es-MX" smtClean="0"/>
              <a:t>29/08/2019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662DF-BC41-459C-91F2-8BDB7DA00A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7261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186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133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9411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7315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0634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9205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1497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6910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2609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7617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7679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285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29/08/2019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305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5025" y="186182"/>
            <a:ext cx="4933950" cy="58427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5355" y="1306957"/>
            <a:ext cx="8273288" cy="147297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563368" y="2076706"/>
            <a:ext cx="6337935" cy="1266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spc="-20" dirty="0">
                <a:solidFill>
                  <a:srgbClr val="18BAD4"/>
                </a:solidFill>
                <a:latin typeface="Calibri"/>
                <a:cs typeface="Calibri"/>
              </a:rPr>
              <a:t>Est</a:t>
            </a:r>
            <a:r>
              <a:rPr sz="4800" spc="-3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800" spc="0" dirty="0">
                <a:solidFill>
                  <a:srgbClr val="18BAD4"/>
                </a:solidFill>
                <a:latin typeface="Calibri"/>
                <a:cs typeface="Calibri"/>
              </a:rPr>
              <a:t>ucturas</a:t>
            </a:r>
            <a:r>
              <a:rPr sz="4800" spc="3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18BAD4"/>
                </a:solidFill>
                <a:latin typeface="Calibri"/>
                <a:cs typeface="Calibri"/>
              </a:rPr>
              <a:t>condici</a:t>
            </a:r>
            <a:r>
              <a:rPr sz="4800" spc="5" dirty="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sz="4800" spc="0" dirty="0">
                <a:solidFill>
                  <a:srgbClr val="18BAD4"/>
                </a:solidFill>
                <a:latin typeface="Calibri"/>
                <a:cs typeface="Calibri"/>
              </a:rPr>
              <a:t>nales</a:t>
            </a:r>
            <a:endParaRPr sz="4800" dirty="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26"/>
              </a:spcBef>
            </a:pPr>
            <a:endParaRPr sz="750" dirty="0"/>
          </a:p>
          <a:p>
            <a:pPr marL="411480">
              <a:lnSpc>
                <a:spcPct val="100000"/>
              </a:lnSpc>
            </a:pP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Simples,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s,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ú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lt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s,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0835" y="4493869"/>
            <a:ext cx="2709545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574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 Ins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itu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1111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A525328C-784D-4E43-B52C-66C9899CC64E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BBC8D6D7-BAE4-4157-808B-3F212D5AF5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3794" y="1698400"/>
            <a:ext cx="5827639" cy="1559149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92CAD75B-0586-4CEB-A051-AE58F6A7B6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706" y="2726354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  <p:sp>
        <p:nvSpPr>
          <p:cNvPr id="41" name="object 26">
            <a:extLst>
              <a:ext uri="{FF2B5EF4-FFF2-40B4-BE49-F238E27FC236}">
                <a16:creationId xmlns:a16="http://schemas.microsoft.com/office/drawing/2014/main" id="{D13731EE-52D3-4A63-BB6D-961F6EE871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9307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78478" y="2285490"/>
            <a:ext cx="4965322" cy="591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Condiciona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l compuesta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30625" y="1075469"/>
            <a:ext cx="7210456" cy="15628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Otra versión del condicional </a:t>
            </a:r>
            <a:r>
              <a:rPr lang="es-MX" dirty="0" err="1">
                <a:solidFill>
                  <a:srgbClr val="C5DAEB"/>
                </a:solidFill>
                <a:cs typeface="Calibri"/>
              </a:rPr>
              <a:t>if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incluye una alternativa de ejecución si la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no se cumple. En la que además de especificar el bloque de código que se desea ejecutar cuando la solución de la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(Expresión Lógica) es verdadera (True), se especifica también un bloque de código a ejecutar cuando la solución es falsa (False).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9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539945" y="223237"/>
            <a:ext cx="5782619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 err="1">
                <a:solidFill>
                  <a:srgbClr val="18BAD4"/>
                </a:solidFill>
                <a:latin typeface="Calibri"/>
                <a:cs typeface="Calibri"/>
              </a:rPr>
              <a:t>if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 compuesta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B8511DF-6B6D-48DB-8EB7-966781881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751" y="2571750"/>
            <a:ext cx="5895975" cy="245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54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11645" y="1257500"/>
            <a:ext cx="6846555" cy="594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estructura de la condicional compuesta en Python tiene la siguiente forma: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5" y="4869178"/>
            <a:ext cx="244349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472846" y="259651"/>
            <a:ext cx="6070655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 err="1">
                <a:solidFill>
                  <a:srgbClr val="18BAD4"/>
                </a:solidFill>
                <a:latin typeface="Calibri"/>
                <a:cs typeface="Calibri"/>
              </a:rPr>
              <a:t>if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 compuesta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9" name="Google Shape;65;p9">
            <a:extLst>
              <a:ext uri="{FF2B5EF4-FFF2-40B4-BE49-F238E27FC236}">
                <a16:creationId xmlns:a16="http://schemas.microsoft.com/office/drawing/2014/main" id="{DD55D289-0BCE-4A13-8697-AACC8060C7AC}"/>
              </a:ext>
            </a:extLst>
          </p:cNvPr>
          <p:cNvSpPr txBox="1"/>
          <p:nvPr/>
        </p:nvSpPr>
        <p:spPr>
          <a:xfrm>
            <a:off x="1752599" y="2193038"/>
            <a:ext cx="3108187" cy="2023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 marR="0" lvl="0" indent="0" algn="l" rtl="0">
              <a:buNone/>
            </a:pPr>
            <a:r>
              <a:rPr lang="en-US" sz="32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condición</a:t>
            </a:r>
            <a:r>
              <a:rPr lang="en-US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3200" b="1" dirty="0">
              <a:solidFill>
                <a:schemeClr val="bg1"/>
              </a:solidFill>
            </a:endParaRPr>
          </a:p>
          <a:p>
            <a:pPr marL="745490" marR="0" lvl="0" indent="0" algn="l" rtl="0">
              <a:buNone/>
            </a:pPr>
            <a:r>
              <a:rPr lang="en-US" sz="32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r>
              <a:rPr lang="en-US" sz="3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</a:p>
          <a:p>
            <a:pPr marL="21590" lvl="0"/>
            <a:r>
              <a:rPr lang="en-US" sz="32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lang="en-US" sz="3200" b="1" dirty="0">
              <a:solidFill>
                <a:srgbClr val="92D050"/>
              </a:solidFill>
            </a:endParaRPr>
          </a:p>
          <a:p>
            <a:pPr marL="745490" lvl="0"/>
            <a:r>
              <a:rPr lang="en-US" sz="32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r>
              <a:rPr lang="en-US" sz="3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2 </a:t>
            </a:r>
            <a:endParaRPr lang="en-US" sz="32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1DD4DD73-824F-4D79-8002-0251F9532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418" y="2303930"/>
            <a:ext cx="4358082" cy="181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26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27">
            <a:extLst>
              <a:ext uri="{FF2B5EF4-FFF2-40B4-BE49-F238E27FC236}">
                <a16:creationId xmlns:a16="http://schemas.microsoft.com/office/drawing/2014/main" id="{A0381DFF-E6A5-492B-ABFE-F1384AC64533}"/>
              </a:ext>
            </a:extLst>
          </p:cNvPr>
          <p:cNvSpPr/>
          <p:nvPr/>
        </p:nvSpPr>
        <p:spPr>
          <a:xfrm>
            <a:off x="1828800" y="2038350"/>
            <a:ext cx="5791200" cy="205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98192" y="319706"/>
            <a:ext cx="5941071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 err="1">
                <a:solidFill>
                  <a:srgbClr val="18BAD4"/>
                </a:solidFill>
                <a:latin typeface="Calibri"/>
                <a:cs typeface="Calibri"/>
              </a:rPr>
              <a:t>if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 compuesta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70851" y="1408851"/>
            <a:ext cx="7130654" cy="338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sz="2000" dirty="0" err="1">
                <a:solidFill>
                  <a:srgbClr val="C5DAEB"/>
                </a:solidFill>
                <a:cs typeface="Calibri"/>
              </a:rPr>
              <a:t>Ejemplo</a:t>
            </a:r>
            <a:r>
              <a:rPr sz="2000" dirty="0">
                <a:solidFill>
                  <a:srgbClr val="C5DAEB"/>
                </a:solidFill>
                <a:cs typeface="Calibri"/>
              </a:rPr>
              <a:t> de 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condicional compuesta: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92304" y="2311640"/>
            <a:ext cx="5070495" cy="15555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lang="es-MX" b="1" dirty="0" err="1">
                <a:solidFill>
                  <a:schemeClr val="bg1"/>
                </a:solidFill>
                <a:latin typeface="Arial"/>
                <a:cs typeface="Arial"/>
              </a:rPr>
              <a:t>if</a:t>
            </a: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 x % 2 == 0:</a:t>
            </a:r>
          </a:p>
          <a:p>
            <a:pPr marL="12700">
              <a:lnSpc>
                <a:spcPts val="3000"/>
              </a:lnSpc>
            </a:pP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lang="es-MX" b="1" dirty="0" err="1">
                <a:solidFill>
                  <a:schemeClr val="bg1"/>
                </a:solidFill>
                <a:latin typeface="Arial"/>
                <a:cs typeface="Arial"/>
              </a:rPr>
              <a:t>print</a:t>
            </a: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 (</a:t>
            </a:r>
            <a:r>
              <a:rPr lang="es-MX" b="1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x es un número par</a:t>
            </a:r>
            <a:r>
              <a:rPr lang="es-MX" b="1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  <a:p>
            <a:pPr marL="12700">
              <a:lnSpc>
                <a:spcPts val="3000"/>
              </a:lnSpc>
            </a:pPr>
            <a:r>
              <a:rPr lang="es-MX" b="1" dirty="0" err="1">
                <a:solidFill>
                  <a:schemeClr val="bg1"/>
                </a:solidFill>
                <a:latin typeface="Arial"/>
                <a:cs typeface="Arial"/>
              </a:rPr>
              <a:t>else</a:t>
            </a: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</a:p>
          <a:p>
            <a:pPr marL="12700">
              <a:lnSpc>
                <a:spcPts val="3000"/>
              </a:lnSpc>
            </a:pPr>
            <a:r>
              <a:rPr lang="es-MX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s-MX" b="1" dirty="0" err="1">
                <a:solidFill>
                  <a:srgbClr val="FFFFFF"/>
                </a:solidFill>
                <a:latin typeface="Arial"/>
                <a:cs typeface="Arial"/>
              </a:rPr>
              <a:t>print</a:t>
            </a:r>
            <a:r>
              <a:rPr lang="es-MX" b="1" dirty="0">
                <a:solidFill>
                  <a:srgbClr val="FFFFFF"/>
                </a:solidFill>
                <a:latin typeface="Arial"/>
                <a:cs typeface="Arial"/>
              </a:rPr>
              <a:t> ("x es un número impar")</a:t>
            </a:r>
          </a:p>
        </p:txBody>
      </p:sp>
      <p:sp>
        <p:nvSpPr>
          <p:cNvPr id="20" name="object 20"/>
          <p:cNvSpPr/>
          <p:nvPr/>
        </p:nvSpPr>
        <p:spPr>
          <a:xfrm>
            <a:off x="3733800" y="2374927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486435" y="2346960"/>
            <a:ext cx="2663190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4869178"/>
            <a:ext cx="223012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11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9173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77610" y="45923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2110232"/>
            <a:ext cx="5758405" cy="25189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Despliega un mensaje donde diga si un alumno aprobó o reprobó un curso.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El usuario introduce las calificaciones de sus dos parciales. Las calificaciones van en el rango de 0 a 100.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La calificación final mínima aprobatoria es 70 y es el resultado del promedio de los dos parciales. 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7" y="1551999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Definir el algoritmo</a:t>
            </a:r>
            <a:r>
              <a:rPr lang="es-MX"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y el programa en </a:t>
            </a:r>
            <a:r>
              <a:rPr lang="es-MX" sz="2000" b="1" spc="-20" dirty="0">
                <a:solidFill>
                  <a:srgbClr val="FFC000"/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5240" y="148948"/>
            <a:ext cx="1835102" cy="11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74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D7317DB9-0440-474B-A9B5-A5549D54AC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3173249-7DF8-43BA-AE83-E97EF105511C}"/>
              </a:ext>
            </a:extLst>
          </p:cNvPr>
          <p:cNvSpPr txBox="1"/>
          <p:nvPr/>
        </p:nvSpPr>
        <p:spPr>
          <a:xfrm>
            <a:off x="2736389" y="1482852"/>
            <a:ext cx="4972686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2400" dirty="0"/>
              <a:t>Introduce el parcial 1 (p1)</a:t>
            </a:r>
          </a:p>
          <a:p>
            <a:pPr marL="342900" indent="-342900">
              <a:buAutoNum type="arabicPeriod"/>
            </a:pPr>
            <a:r>
              <a:rPr lang="es-MX" sz="2400" dirty="0"/>
              <a:t>Introduce el parcial 2 (p2)</a:t>
            </a:r>
          </a:p>
          <a:p>
            <a:pPr marL="342900" indent="-342900">
              <a:buAutoNum type="arabicPeriod"/>
            </a:pPr>
            <a:r>
              <a:rPr lang="es-MX" sz="2400" dirty="0"/>
              <a:t>promedio = (p1+p2)/2</a:t>
            </a:r>
          </a:p>
          <a:p>
            <a:pPr marL="342900" indent="-342900">
              <a:buAutoNum type="arabicPeriod"/>
            </a:pPr>
            <a:r>
              <a:rPr lang="es-MX" sz="2400" dirty="0"/>
              <a:t>Si (promedio &gt;= 70)</a:t>
            </a:r>
          </a:p>
          <a:p>
            <a:r>
              <a:rPr lang="es-MX" sz="2400" dirty="0"/>
              <a:t>    	Escribir(“Aprobado”)</a:t>
            </a:r>
          </a:p>
          <a:p>
            <a:r>
              <a:rPr lang="es-MX" sz="2400" dirty="0"/>
              <a:t>    </a:t>
            </a:r>
            <a:r>
              <a:rPr lang="es-MX" sz="2400" dirty="0" err="1"/>
              <a:t>SiNo</a:t>
            </a:r>
            <a:endParaRPr lang="es-MX" sz="2400" dirty="0"/>
          </a:p>
          <a:p>
            <a:r>
              <a:rPr lang="es-MX" sz="2400" dirty="0"/>
              <a:t>    	Escribir(“Reprobado”)</a:t>
            </a:r>
          </a:p>
        </p:txBody>
      </p:sp>
    </p:spTree>
    <p:extLst>
      <p:ext uri="{BB962C8B-B14F-4D97-AF65-F5344CB8AC3E}">
        <p14:creationId xmlns:p14="http://schemas.microsoft.com/office/powerpoint/2010/main" val="2100447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>
            <a:extLst>
              <a:ext uri="{FF2B5EF4-FFF2-40B4-BE49-F238E27FC236}">
                <a16:creationId xmlns:a16="http://schemas.microsoft.com/office/drawing/2014/main" id="{D35E8957-E4C9-4A65-B3C9-52D2EE4A4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000" y="1633727"/>
            <a:ext cx="4915200" cy="2083264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D7317DB9-0440-474B-A9B5-A5549D54AC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4E5724D4-90AE-4787-A1E3-FF116C9F13E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130295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475704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2265426"/>
            <a:ext cx="4457574" cy="571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Condicional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anidada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6812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30625" y="1045464"/>
            <a:ext cx="7210456" cy="13757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Anidamiento: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Es la acción de que una estructura de decisión forme parte del código controlado de otra estructura.</a:t>
            </a:r>
          </a:p>
          <a:p>
            <a:pPr marL="12700" marR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Puede ser que dentro de una estructura condicional exista otra y dentro de ésta otra más, etc. No hay límites en el anidamiento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8"/>
            <a:ext cx="223012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13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410912" y="113609"/>
            <a:ext cx="5782619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 err="1">
                <a:solidFill>
                  <a:srgbClr val="18BAD4"/>
                </a:solidFill>
                <a:latin typeface="Calibri"/>
                <a:cs typeface="Calibri"/>
              </a:rPr>
              <a:t>if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 anidada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5A4BA28A-85E1-4ACA-BB6B-2AFDB2B20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2366727"/>
            <a:ext cx="6172200" cy="249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3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85750"/>
            <a:ext cx="6683220" cy="1102519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s-MX" sz="2800" dirty="0">
                <a:solidFill>
                  <a:srgbClr val="FFC000"/>
                </a:solidFill>
                <a:latin typeface="+mn-lt"/>
              </a:rPr>
              <a:t>TC1028 </a:t>
            </a:r>
            <a:br>
              <a:rPr lang="es-MX" sz="2800" dirty="0">
                <a:solidFill>
                  <a:srgbClr val="FFC000"/>
                </a:solidFill>
                <a:latin typeface="+mn-lt"/>
              </a:rPr>
            </a:br>
            <a:r>
              <a:rPr lang="es-MX" sz="2800" dirty="0">
                <a:solidFill>
                  <a:srgbClr val="FFC000"/>
                </a:solidFill>
                <a:latin typeface="+mn-lt"/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1352550"/>
            <a:ext cx="6019800" cy="1447800"/>
          </a:xfrm>
        </p:spPr>
        <p:txBody>
          <a:bodyPr rtlCol="0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s-MX" sz="3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Estructuras condicionales</a:t>
            </a:r>
          </a:p>
          <a:p>
            <a:pPr>
              <a:defRPr/>
            </a:pPr>
            <a:r>
              <a:rPr lang="es-MX" sz="2400" dirty="0">
                <a:solidFill>
                  <a:schemeClr val="accent6">
                    <a:lumMod val="75000"/>
                  </a:schemeClr>
                </a:solidFill>
              </a:rPr>
              <a:t>Tecnológico de Monterrey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90A23FE-B55A-4AD5-89DD-142724C5D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787999"/>
            <a:ext cx="1959053" cy="191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90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39024" y="1096532"/>
            <a:ext cx="6846555" cy="594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estructura de una condicional anidada en Python puede tener la siguiente forma: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5" y="4869178"/>
            <a:ext cx="244349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472846" y="259651"/>
            <a:ext cx="6070655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 err="1">
                <a:solidFill>
                  <a:srgbClr val="18BAD4"/>
                </a:solidFill>
                <a:latin typeface="Calibri"/>
                <a:cs typeface="Calibri"/>
              </a:rPr>
              <a:t>if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 anidada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9" name="Google Shape;65;p9">
            <a:extLst>
              <a:ext uri="{FF2B5EF4-FFF2-40B4-BE49-F238E27FC236}">
                <a16:creationId xmlns:a16="http://schemas.microsoft.com/office/drawing/2014/main" id="{DD55D289-0BCE-4A13-8697-AACC8060C7AC}"/>
              </a:ext>
            </a:extLst>
          </p:cNvPr>
          <p:cNvSpPr txBox="1"/>
          <p:nvPr/>
        </p:nvSpPr>
        <p:spPr>
          <a:xfrm>
            <a:off x="1640954" y="2009791"/>
            <a:ext cx="2674864" cy="2314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 marR="0" lvl="0" indent="0" algn="l" rtl="0">
              <a:buNone/>
            </a:pPr>
            <a:r>
              <a:rPr lang="en-US" sz="24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condición</a:t>
            </a:r>
            <a:r>
              <a:rPr lang="en-US" sz="2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r>
              <a:rPr lang="en-US" sz="2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0" b="1" dirty="0">
              <a:solidFill>
                <a:schemeClr val="bg1"/>
              </a:solidFill>
            </a:endParaRPr>
          </a:p>
          <a:p>
            <a:pPr marL="745490" marR="0" lvl="0" indent="0" algn="l" rtl="0">
              <a:buNone/>
            </a:pPr>
            <a:r>
              <a:rPr lang="en-US" sz="24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</a:p>
          <a:p>
            <a:pPr marL="21590" lvl="0"/>
            <a:r>
              <a:rPr lang="en-US" sz="2400" b="1" dirty="0" err="1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lang="en-US" sz="24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condición</a:t>
            </a:r>
            <a:r>
              <a:rPr lang="en-US" sz="2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r>
              <a:rPr lang="en-US" sz="2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n-US" sz="2400" b="1" dirty="0">
              <a:solidFill>
                <a:srgbClr val="92D050"/>
              </a:solidFill>
            </a:endParaRPr>
          </a:p>
          <a:p>
            <a:pPr marL="745490" lvl="0"/>
            <a:r>
              <a:rPr lang="en-US" sz="24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2 </a:t>
            </a:r>
          </a:p>
          <a:p>
            <a:pPr marL="21590" lvl="0"/>
            <a:r>
              <a:rPr lang="en-US" sz="24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lang="en-US" sz="2400" b="1" dirty="0">
              <a:solidFill>
                <a:srgbClr val="92D050"/>
              </a:solidFill>
            </a:endParaRPr>
          </a:p>
          <a:p>
            <a:pPr marL="745490" lvl="0"/>
            <a:r>
              <a:rPr lang="en-US" sz="24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3 </a:t>
            </a:r>
            <a:endParaRPr lang="en-US" sz="24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47CEBC3-07FD-4932-936F-C637B38C6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818" y="2203284"/>
            <a:ext cx="4549290" cy="183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07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82660" y="210029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 err="1">
                <a:solidFill>
                  <a:srgbClr val="18BAD4"/>
                </a:solidFill>
                <a:latin typeface="Calibri"/>
                <a:cs typeface="Calibri"/>
              </a:rPr>
              <a:t>if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 anidada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5" y="4869178"/>
            <a:ext cx="244349" cy="2453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6" name="object 40">
            <a:extLst>
              <a:ext uri="{FF2B5EF4-FFF2-40B4-BE49-F238E27FC236}">
                <a16:creationId xmlns:a16="http://schemas.microsoft.com/office/drawing/2014/main" id="{1079DBFA-D193-48A1-B13C-A53F8DA4328A}"/>
              </a:ext>
            </a:extLst>
          </p:cNvPr>
          <p:cNvSpPr/>
          <p:nvPr/>
        </p:nvSpPr>
        <p:spPr>
          <a:xfrm>
            <a:off x="4316678" y="3179826"/>
            <a:ext cx="858774" cy="6774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49">
            <a:extLst>
              <a:ext uri="{FF2B5EF4-FFF2-40B4-BE49-F238E27FC236}">
                <a16:creationId xmlns:a16="http://schemas.microsoft.com/office/drawing/2014/main" id="{1DA0AFE1-4300-4AAB-BE71-0CE3275A38E6}"/>
              </a:ext>
            </a:extLst>
          </p:cNvPr>
          <p:cNvSpPr txBox="1"/>
          <p:nvPr/>
        </p:nvSpPr>
        <p:spPr>
          <a:xfrm>
            <a:off x="1677427" y="2102113"/>
            <a:ext cx="6137275" cy="2204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x &gt;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0:</a:t>
            </a:r>
            <a:endParaRPr sz="2400" dirty="0">
              <a:latin typeface="Arial"/>
              <a:cs typeface="Arial"/>
            </a:endParaRPr>
          </a:p>
          <a:p>
            <a:pPr marL="12700" marR="95885" indent="914400">
              <a:lnSpc>
                <a:spcPct val="100000"/>
              </a:lnSpc>
              <a:tabLst>
                <a:tab pos="622300" algn="l"/>
              </a:tabLst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print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MX" sz="2400" b="1" spc="5" dirty="0">
                <a:solidFill>
                  <a:srgbClr val="FFFFFF"/>
                </a:solidFill>
                <a:latin typeface="Arial"/>
                <a:cs typeface="Arial"/>
              </a:rPr>
              <a:t>"x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número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positiv</a:t>
            </a:r>
            <a:r>
              <a:rPr sz="2400" b="1" spc="-5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es-MX" sz="2400" b="1" spc="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) elif	x&lt;0:</a:t>
            </a:r>
            <a:endParaRPr sz="2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print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MX" sz="2400" b="1" spc="0" dirty="0">
                <a:solidFill>
                  <a:srgbClr val="FFFFFF"/>
                </a:solidFill>
                <a:latin typeface="Arial"/>
                <a:cs typeface="Arial"/>
              </a:rPr>
              <a:t>"x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número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10" dirty="0" err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b="1" spc="-10" dirty="0" err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tiv</a:t>
            </a:r>
            <a:r>
              <a:rPr sz="2400" b="1" spc="-5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es-MX" sz="2400" b="1" spc="-5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else:</a:t>
            </a:r>
            <a:endParaRPr sz="2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tabLst>
                <a:tab pos="3044190" algn="l"/>
              </a:tabLst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print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MX" sz="2400" b="1" spc="5" dirty="0">
                <a:solidFill>
                  <a:srgbClr val="FFFFFF"/>
                </a:solidFill>
                <a:latin typeface="Arial"/>
                <a:cs typeface="Arial"/>
              </a:rPr>
              <a:t>"x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s-MX" sz="2400" b="1" spc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cero</a:t>
            </a:r>
            <a:r>
              <a:rPr lang="es-MX" sz="2400" b="1" spc="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6D1B845-2AC6-4F1D-B137-9CC8A293170C}"/>
              </a:ext>
            </a:extLst>
          </p:cNvPr>
          <p:cNvSpPr/>
          <p:nvPr/>
        </p:nvSpPr>
        <p:spPr>
          <a:xfrm>
            <a:off x="1427706" y="1922292"/>
            <a:ext cx="6328615" cy="2564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34630863-6A00-4F5A-ACE3-0B4AC532ED72}"/>
              </a:ext>
            </a:extLst>
          </p:cNvPr>
          <p:cNvSpPr/>
          <p:nvPr/>
        </p:nvSpPr>
        <p:spPr>
          <a:xfrm>
            <a:off x="2950855" y="2222160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22">
            <a:extLst>
              <a:ext uri="{FF2B5EF4-FFF2-40B4-BE49-F238E27FC236}">
                <a16:creationId xmlns:a16="http://schemas.microsoft.com/office/drawing/2014/main" id="{BDEFE7D2-5487-4381-9B5B-707F174CACB1}"/>
              </a:ext>
            </a:extLst>
          </p:cNvPr>
          <p:cNvSpPr txBox="1"/>
          <p:nvPr/>
        </p:nvSpPr>
        <p:spPr>
          <a:xfrm>
            <a:off x="3703489" y="2194193"/>
            <a:ext cx="2953333" cy="199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 err="1">
                <a:solidFill>
                  <a:srgbClr val="FFC000"/>
                </a:solidFill>
                <a:latin typeface="Arial"/>
                <a:cs typeface="Arial"/>
              </a:rPr>
              <a:t>co</a:t>
            </a:r>
            <a:r>
              <a:rPr sz="1400" b="1" spc="-10" dirty="0" err="1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b="1" spc="0" dirty="0" err="1">
                <a:solidFill>
                  <a:srgbClr val="FFC000"/>
                </a:solidFill>
                <a:latin typeface="Arial"/>
                <a:cs typeface="Arial"/>
              </a:rPr>
              <a:t>dic</a:t>
            </a:r>
            <a:r>
              <a:rPr sz="1400" b="1" spc="5" dirty="0" err="1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1400" b="1" spc="0" dirty="0" err="1">
                <a:solidFill>
                  <a:srgbClr val="FFC000"/>
                </a:solidFill>
                <a:latin typeface="Arial"/>
                <a:cs typeface="Arial"/>
              </a:rPr>
              <a:t>ón</a:t>
            </a:r>
            <a:r>
              <a:rPr lang="es-MX" sz="1400" b="1" spc="0" dirty="0">
                <a:solidFill>
                  <a:srgbClr val="FFC000"/>
                </a:solidFill>
                <a:latin typeface="Arial"/>
                <a:cs typeface="Arial"/>
              </a:rPr>
              <a:t> 1</a:t>
            </a:r>
            <a:endParaRPr sz="14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1C4F8A90-8501-402A-80D7-289BAAC073D8}"/>
              </a:ext>
            </a:extLst>
          </p:cNvPr>
          <p:cNvSpPr/>
          <p:nvPr/>
        </p:nvSpPr>
        <p:spPr>
          <a:xfrm>
            <a:off x="3169329" y="2976286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22">
            <a:extLst>
              <a:ext uri="{FF2B5EF4-FFF2-40B4-BE49-F238E27FC236}">
                <a16:creationId xmlns:a16="http://schemas.microsoft.com/office/drawing/2014/main" id="{576B8C73-FAC2-4EE2-80B5-572E9B3684B8}"/>
              </a:ext>
            </a:extLst>
          </p:cNvPr>
          <p:cNvSpPr txBox="1"/>
          <p:nvPr/>
        </p:nvSpPr>
        <p:spPr>
          <a:xfrm>
            <a:off x="3921963" y="2948319"/>
            <a:ext cx="2953333" cy="199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 err="1">
                <a:solidFill>
                  <a:srgbClr val="FFC000"/>
                </a:solidFill>
                <a:latin typeface="Arial"/>
                <a:cs typeface="Arial"/>
              </a:rPr>
              <a:t>co</a:t>
            </a:r>
            <a:r>
              <a:rPr sz="1400" b="1" spc="-10" dirty="0" err="1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b="1" spc="0" dirty="0" err="1">
                <a:solidFill>
                  <a:srgbClr val="FFC000"/>
                </a:solidFill>
                <a:latin typeface="Arial"/>
                <a:cs typeface="Arial"/>
              </a:rPr>
              <a:t>dic</a:t>
            </a:r>
            <a:r>
              <a:rPr sz="1400" b="1" spc="5" dirty="0" err="1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1400" b="1" spc="0" dirty="0" err="1">
                <a:solidFill>
                  <a:srgbClr val="FFC000"/>
                </a:solidFill>
                <a:latin typeface="Arial"/>
                <a:cs typeface="Arial"/>
              </a:rPr>
              <a:t>ón</a:t>
            </a:r>
            <a:r>
              <a:rPr lang="es-MX" sz="1400" b="1" spc="0" dirty="0">
                <a:solidFill>
                  <a:srgbClr val="FFC000"/>
                </a:solidFill>
                <a:latin typeface="Arial"/>
                <a:cs typeface="Arial"/>
              </a:rPr>
              <a:t> 2</a:t>
            </a:r>
            <a:endParaRPr sz="14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34" name="object 15">
            <a:extLst>
              <a:ext uri="{FF2B5EF4-FFF2-40B4-BE49-F238E27FC236}">
                <a16:creationId xmlns:a16="http://schemas.microsoft.com/office/drawing/2014/main" id="{B8266518-765F-4826-BF48-BD687919E094}"/>
              </a:ext>
            </a:extLst>
          </p:cNvPr>
          <p:cNvSpPr txBox="1"/>
          <p:nvPr/>
        </p:nvSpPr>
        <p:spPr>
          <a:xfrm>
            <a:off x="1430415" y="1253369"/>
            <a:ext cx="7130654" cy="338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sz="2000" dirty="0" err="1">
                <a:solidFill>
                  <a:srgbClr val="C5DAEB"/>
                </a:solidFill>
                <a:cs typeface="Calibri"/>
              </a:rPr>
              <a:t>Ejemplo</a:t>
            </a:r>
            <a:r>
              <a:rPr sz="2000" dirty="0">
                <a:solidFill>
                  <a:srgbClr val="C5DAEB"/>
                </a:solidFill>
                <a:cs typeface="Calibri"/>
              </a:rPr>
              <a:t> de 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condicional anidada: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7394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82660" y="210029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 err="1">
                <a:solidFill>
                  <a:srgbClr val="18BAD4"/>
                </a:solidFill>
                <a:latin typeface="Calibri"/>
                <a:cs typeface="Calibri"/>
              </a:rPr>
              <a:t>if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 anidada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6726" y="4889650"/>
            <a:ext cx="218741" cy="2035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16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6D1B845-2AC6-4F1D-B137-9CC8A293170C}"/>
              </a:ext>
            </a:extLst>
          </p:cNvPr>
          <p:cNvSpPr/>
          <p:nvPr/>
        </p:nvSpPr>
        <p:spPr>
          <a:xfrm>
            <a:off x="989979" y="1783384"/>
            <a:ext cx="7130654" cy="3150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34630863-6A00-4F5A-ACE3-0B4AC532ED72}"/>
              </a:ext>
            </a:extLst>
          </p:cNvPr>
          <p:cNvSpPr/>
          <p:nvPr/>
        </p:nvSpPr>
        <p:spPr>
          <a:xfrm>
            <a:off x="4297478" y="2069458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22">
            <a:extLst>
              <a:ext uri="{FF2B5EF4-FFF2-40B4-BE49-F238E27FC236}">
                <a16:creationId xmlns:a16="http://schemas.microsoft.com/office/drawing/2014/main" id="{BDEFE7D2-5487-4381-9B5B-707F174CACB1}"/>
              </a:ext>
            </a:extLst>
          </p:cNvPr>
          <p:cNvSpPr txBox="1"/>
          <p:nvPr/>
        </p:nvSpPr>
        <p:spPr>
          <a:xfrm>
            <a:off x="5050112" y="2041491"/>
            <a:ext cx="2953333" cy="199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 err="1">
                <a:solidFill>
                  <a:srgbClr val="FFC000"/>
                </a:solidFill>
                <a:latin typeface="Arial"/>
                <a:cs typeface="Arial"/>
              </a:rPr>
              <a:t>co</a:t>
            </a:r>
            <a:r>
              <a:rPr sz="1400" b="1" spc="-10" dirty="0" err="1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b="1" spc="0" dirty="0" err="1">
                <a:solidFill>
                  <a:srgbClr val="FFC000"/>
                </a:solidFill>
                <a:latin typeface="Arial"/>
                <a:cs typeface="Arial"/>
              </a:rPr>
              <a:t>dic</a:t>
            </a:r>
            <a:r>
              <a:rPr sz="1400" b="1" spc="5" dirty="0" err="1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1400" b="1" spc="0" dirty="0" err="1">
                <a:solidFill>
                  <a:srgbClr val="FFC000"/>
                </a:solidFill>
                <a:latin typeface="Arial"/>
                <a:cs typeface="Arial"/>
              </a:rPr>
              <a:t>ón</a:t>
            </a:r>
            <a:r>
              <a:rPr lang="es-MX" sz="1400" b="1" spc="0" dirty="0">
                <a:solidFill>
                  <a:srgbClr val="FFC000"/>
                </a:solidFill>
                <a:latin typeface="Arial"/>
                <a:cs typeface="Arial"/>
              </a:rPr>
              <a:t> 1</a:t>
            </a:r>
            <a:endParaRPr sz="14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1C4F8A90-8501-402A-80D7-289BAAC073D8}"/>
              </a:ext>
            </a:extLst>
          </p:cNvPr>
          <p:cNvSpPr/>
          <p:nvPr/>
        </p:nvSpPr>
        <p:spPr>
          <a:xfrm>
            <a:off x="4520263" y="2491379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22">
            <a:extLst>
              <a:ext uri="{FF2B5EF4-FFF2-40B4-BE49-F238E27FC236}">
                <a16:creationId xmlns:a16="http://schemas.microsoft.com/office/drawing/2014/main" id="{576B8C73-FAC2-4EE2-80B5-572E9B3684B8}"/>
              </a:ext>
            </a:extLst>
          </p:cNvPr>
          <p:cNvSpPr txBox="1"/>
          <p:nvPr/>
        </p:nvSpPr>
        <p:spPr>
          <a:xfrm>
            <a:off x="5272897" y="2463412"/>
            <a:ext cx="2953333" cy="199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 err="1">
                <a:solidFill>
                  <a:srgbClr val="FFC000"/>
                </a:solidFill>
                <a:latin typeface="Arial"/>
                <a:cs typeface="Arial"/>
              </a:rPr>
              <a:t>co</a:t>
            </a:r>
            <a:r>
              <a:rPr sz="1400" b="1" spc="-10" dirty="0" err="1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b="1" spc="0" dirty="0" err="1">
                <a:solidFill>
                  <a:srgbClr val="FFC000"/>
                </a:solidFill>
                <a:latin typeface="Arial"/>
                <a:cs typeface="Arial"/>
              </a:rPr>
              <a:t>dic</a:t>
            </a:r>
            <a:r>
              <a:rPr sz="1400" b="1" spc="5" dirty="0" err="1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1400" b="1" spc="0" dirty="0" err="1">
                <a:solidFill>
                  <a:srgbClr val="FFC000"/>
                </a:solidFill>
                <a:latin typeface="Arial"/>
                <a:cs typeface="Arial"/>
              </a:rPr>
              <a:t>ón</a:t>
            </a:r>
            <a:r>
              <a:rPr lang="es-MX" sz="1400" b="1" spc="0" dirty="0">
                <a:solidFill>
                  <a:srgbClr val="FFC000"/>
                </a:solidFill>
                <a:latin typeface="Arial"/>
                <a:cs typeface="Arial"/>
              </a:rPr>
              <a:t> 2</a:t>
            </a:r>
            <a:endParaRPr sz="14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34" name="object 15">
            <a:extLst>
              <a:ext uri="{FF2B5EF4-FFF2-40B4-BE49-F238E27FC236}">
                <a16:creationId xmlns:a16="http://schemas.microsoft.com/office/drawing/2014/main" id="{B8266518-765F-4826-BF48-BD687919E094}"/>
              </a:ext>
            </a:extLst>
          </p:cNvPr>
          <p:cNvSpPr txBox="1"/>
          <p:nvPr/>
        </p:nvSpPr>
        <p:spPr>
          <a:xfrm>
            <a:off x="1430415" y="1253369"/>
            <a:ext cx="7130654" cy="338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Otro e</a:t>
            </a:r>
            <a:r>
              <a:rPr sz="2000" dirty="0" err="1">
                <a:solidFill>
                  <a:srgbClr val="C5DAEB"/>
                </a:solidFill>
                <a:cs typeface="Calibri"/>
              </a:rPr>
              <a:t>jemplo</a:t>
            </a:r>
            <a:r>
              <a:rPr sz="2000" dirty="0">
                <a:solidFill>
                  <a:srgbClr val="C5DAEB"/>
                </a:solidFill>
                <a:cs typeface="Calibri"/>
              </a:rPr>
              <a:t> de 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condicional anidada: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4" name="object 27">
            <a:extLst>
              <a:ext uri="{FF2B5EF4-FFF2-40B4-BE49-F238E27FC236}">
                <a16:creationId xmlns:a16="http://schemas.microsoft.com/office/drawing/2014/main" id="{38AB52DC-E9F4-41A5-82E5-103F8EF73AFA}"/>
              </a:ext>
            </a:extLst>
          </p:cNvPr>
          <p:cNvSpPr txBox="1"/>
          <p:nvPr/>
        </p:nvSpPr>
        <p:spPr>
          <a:xfrm>
            <a:off x="2570744" y="1896047"/>
            <a:ext cx="2118995" cy="34512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if x==0:</a:t>
            </a:r>
            <a:endParaRPr sz="2800" dirty="0">
              <a:latin typeface="Consolas"/>
              <a:cs typeface="Consolas"/>
            </a:endParaRPr>
          </a:p>
          <a:p>
            <a:pPr marL="314325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if y&gt;25:</a:t>
            </a:r>
            <a:endParaRPr sz="2800" dirty="0">
              <a:latin typeface="Consolas"/>
              <a:cs typeface="Consolas"/>
            </a:endParaRPr>
          </a:p>
          <a:p>
            <a:pPr marL="817244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z=10</a:t>
            </a:r>
            <a:endParaRPr sz="2800" dirty="0">
              <a:latin typeface="Consolas"/>
              <a:cs typeface="Consolas"/>
            </a:endParaRPr>
          </a:p>
          <a:p>
            <a:pPr marL="314325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else:</a:t>
            </a:r>
            <a:endParaRPr sz="2800" dirty="0">
              <a:latin typeface="Consolas"/>
              <a:cs typeface="Consolas"/>
            </a:endParaRPr>
          </a:p>
          <a:p>
            <a:pPr marL="817244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z=-10</a:t>
            </a:r>
            <a:endParaRPr sz="2800" dirty="0">
              <a:latin typeface="Consolas"/>
              <a:cs typeface="Consolas"/>
            </a:endParaRPr>
          </a:p>
          <a:p>
            <a:pPr marL="2159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else:</a:t>
            </a:r>
            <a:endParaRPr sz="2800" dirty="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z=y</a:t>
            </a:r>
            <a:endParaRPr sz="2800" dirty="0">
              <a:latin typeface="Consolas"/>
              <a:cs typeface="Consolas"/>
            </a:endParaRPr>
          </a:p>
        </p:txBody>
      </p:sp>
      <p:sp>
        <p:nvSpPr>
          <p:cNvPr id="28" name="object 29">
            <a:extLst>
              <a:ext uri="{FF2B5EF4-FFF2-40B4-BE49-F238E27FC236}">
                <a16:creationId xmlns:a16="http://schemas.microsoft.com/office/drawing/2014/main" id="{AFD7B74F-4E89-4303-941A-E393E40D3949}"/>
              </a:ext>
            </a:extLst>
          </p:cNvPr>
          <p:cNvSpPr/>
          <p:nvPr/>
        </p:nvSpPr>
        <p:spPr>
          <a:xfrm rot="10800000">
            <a:off x="2570744" y="2337781"/>
            <a:ext cx="142070" cy="1646379"/>
          </a:xfrm>
          <a:custGeom>
            <a:avLst/>
            <a:gdLst/>
            <a:ahLst/>
            <a:cxnLst/>
            <a:rect l="l" t="t" r="r" b="b"/>
            <a:pathLst>
              <a:path w="154594" h="2054050">
                <a:moveTo>
                  <a:pt x="0" y="0"/>
                </a:moveTo>
                <a:lnTo>
                  <a:pt x="38471" y="1519"/>
                </a:lnTo>
                <a:lnTo>
                  <a:pt x="78102" y="8326"/>
                </a:lnTo>
                <a:lnTo>
                  <a:pt x="86105" y="1012825"/>
                </a:lnTo>
                <a:lnTo>
                  <a:pt x="88466" y="1016157"/>
                </a:lnTo>
                <a:lnTo>
                  <a:pt x="135955" y="1025835"/>
                </a:lnTo>
                <a:lnTo>
                  <a:pt x="154594" y="1026872"/>
                </a:lnTo>
                <a:lnTo>
                  <a:pt x="137761" y="1027618"/>
                </a:lnTo>
                <a:lnTo>
                  <a:pt x="93864" y="1035453"/>
                </a:lnTo>
                <a:lnTo>
                  <a:pt x="86105" y="2040001"/>
                </a:lnTo>
                <a:lnTo>
                  <a:pt x="83745" y="2043349"/>
                </a:lnTo>
                <a:lnTo>
                  <a:pt x="77031" y="2046416"/>
                </a:lnTo>
                <a:lnTo>
                  <a:pt x="66512" y="2049111"/>
                </a:lnTo>
                <a:lnTo>
                  <a:pt x="52738" y="2051342"/>
                </a:lnTo>
                <a:lnTo>
                  <a:pt x="36256" y="2053019"/>
                </a:lnTo>
                <a:lnTo>
                  <a:pt x="17617" y="2054050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0">
            <a:extLst>
              <a:ext uri="{FF2B5EF4-FFF2-40B4-BE49-F238E27FC236}">
                <a16:creationId xmlns:a16="http://schemas.microsoft.com/office/drawing/2014/main" id="{D265C6CE-66D9-4493-AFCD-CFABD1FA028E}"/>
              </a:ext>
            </a:extLst>
          </p:cNvPr>
          <p:cNvSpPr txBox="1"/>
          <p:nvPr/>
        </p:nvSpPr>
        <p:spPr>
          <a:xfrm>
            <a:off x="696690" y="2693950"/>
            <a:ext cx="1859607" cy="8613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r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Un if dentro de las acciones</a:t>
            </a:r>
          </a:p>
          <a:p>
            <a:pPr marL="12700" algn="r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si la condición es verdadera</a:t>
            </a:r>
          </a:p>
        </p:txBody>
      </p:sp>
      <p:sp>
        <p:nvSpPr>
          <p:cNvPr id="37" name="object 30">
            <a:extLst>
              <a:ext uri="{FF2B5EF4-FFF2-40B4-BE49-F238E27FC236}">
                <a16:creationId xmlns:a16="http://schemas.microsoft.com/office/drawing/2014/main" id="{84B858B0-BFF8-4F12-87C3-9E7389D5526D}"/>
              </a:ext>
            </a:extLst>
          </p:cNvPr>
          <p:cNvSpPr txBox="1"/>
          <p:nvPr/>
        </p:nvSpPr>
        <p:spPr>
          <a:xfrm>
            <a:off x="4666403" y="4445584"/>
            <a:ext cx="2817019" cy="5146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También puede ir un </a:t>
            </a:r>
            <a:r>
              <a:rPr lang="es-MX" sz="1400" b="1" dirty="0" err="1">
                <a:solidFill>
                  <a:srgbClr val="00AFEF"/>
                </a:solidFill>
                <a:latin typeface="Arial"/>
                <a:cs typeface="Arial"/>
              </a:rPr>
              <a:t>if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 dentro de las acciones del </a:t>
            </a:r>
            <a:r>
              <a:rPr lang="es-MX" sz="1400" b="1" dirty="0" err="1">
                <a:solidFill>
                  <a:srgbClr val="00AFEF"/>
                </a:solidFill>
                <a:latin typeface="Arial"/>
                <a:cs typeface="Arial"/>
              </a:rPr>
              <a:t>else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.</a:t>
            </a:r>
          </a:p>
          <a:p>
            <a:pPr marL="12700" algn="r">
              <a:lnSpc>
                <a:spcPct val="100000"/>
              </a:lnSpc>
            </a:pPr>
            <a:endParaRPr sz="1400" b="1" dirty="0">
              <a:solidFill>
                <a:srgbClr val="00AFEF"/>
              </a:solidFill>
              <a:latin typeface="Arial"/>
              <a:cs typeface="Arial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AA182FCE-A8DD-4157-9F5F-D953A1147B6C}"/>
              </a:ext>
            </a:extLst>
          </p:cNvPr>
          <p:cNvSpPr/>
          <p:nvPr/>
        </p:nvSpPr>
        <p:spPr>
          <a:xfrm>
            <a:off x="3883359" y="4577757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4882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67000" y="6090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2108199"/>
            <a:ext cx="5609718" cy="13573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Pedir al usuario dos números.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Determina la relación existente entre dos números (mayor, menor o igual).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7" y="1549966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Definir el algoritmo</a:t>
            </a:r>
            <a:r>
              <a:rPr lang="es-MX"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y el programa en </a:t>
            </a:r>
            <a:r>
              <a:rPr lang="es-MX" sz="2000" b="1" spc="-20" dirty="0">
                <a:solidFill>
                  <a:srgbClr val="FFC000"/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73101BA-B388-4F9F-B373-137255051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9769" y="3409950"/>
            <a:ext cx="2929744" cy="128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44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E5B47BF-EC9F-44E5-B2FD-6171D138C54B}"/>
              </a:ext>
            </a:extLst>
          </p:cNvPr>
          <p:cNvSpPr txBox="1"/>
          <p:nvPr/>
        </p:nvSpPr>
        <p:spPr>
          <a:xfrm>
            <a:off x="2747770" y="1395248"/>
            <a:ext cx="6320030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2400" dirty="0"/>
              <a:t>Introduce el primer número (n1)</a:t>
            </a:r>
          </a:p>
          <a:p>
            <a:pPr marL="342900" indent="-342900">
              <a:buAutoNum type="arabicPeriod"/>
            </a:pPr>
            <a:r>
              <a:rPr lang="es-MX" sz="2400" dirty="0"/>
              <a:t>Introduce el segundo número (n2)</a:t>
            </a:r>
          </a:p>
          <a:p>
            <a:pPr marL="342900" indent="-342900">
              <a:buAutoNum type="arabicPeriod"/>
            </a:pPr>
            <a:r>
              <a:rPr lang="es-MX" sz="2400" dirty="0"/>
              <a:t>Si n1 &gt; n2</a:t>
            </a:r>
          </a:p>
          <a:p>
            <a:pPr lvl="1"/>
            <a:r>
              <a:rPr lang="es-MX" sz="2400" dirty="0"/>
              <a:t>   Escribir(“n1 es mayor que n2”)</a:t>
            </a:r>
          </a:p>
          <a:p>
            <a:pPr lvl="1"/>
            <a:r>
              <a:rPr lang="es-MX" sz="2400" dirty="0" err="1"/>
              <a:t>SiNo</a:t>
            </a:r>
            <a:r>
              <a:rPr lang="es-MX" sz="2400" dirty="0"/>
              <a:t> </a:t>
            </a:r>
          </a:p>
          <a:p>
            <a:pPr lvl="1"/>
            <a:r>
              <a:rPr lang="es-MX" sz="2400" dirty="0"/>
              <a:t>    Si n2 &gt; n1</a:t>
            </a:r>
          </a:p>
          <a:p>
            <a:pPr lvl="1"/>
            <a:r>
              <a:rPr lang="es-MX" sz="2400" dirty="0"/>
              <a:t>         Escribir(“n2 es mayor que n1”)</a:t>
            </a:r>
          </a:p>
          <a:p>
            <a:pPr lvl="1"/>
            <a:r>
              <a:rPr lang="es-MX" sz="2400" dirty="0"/>
              <a:t>    </a:t>
            </a:r>
            <a:r>
              <a:rPr lang="es-MX" sz="2400" dirty="0" err="1"/>
              <a:t>SiNo</a:t>
            </a:r>
            <a:endParaRPr lang="es-MX" sz="2400" dirty="0"/>
          </a:p>
          <a:p>
            <a:pPr lvl="1"/>
            <a:r>
              <a:rPr lang="es-MX" sz="2400" dirty="0"/>
              <a:t>         Escribir(“n1 es igual a n2”)</a:t>
            </a:r>
          </a:p>
        </p:txBody>
      </p:sp>
    </p:spTree>
    <p:extLst>
      <p:ext uri="{BB962C8B-B14F-4D97-AF65-F5344CB8AC3E}">
        <p14:creationId xmlns:p14="http://schemas.microsoft.com/office/powerpoint/2010/main" val="1799513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1111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A525328C-784D-4E43-B52C-66C9899CC64E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26">
            <a:extLst>
              <a:ext uri="{FF2B5EF4-FFF2-40B4-BE49-F238E27FC236}">
                <a16:creationId xmlns:a16="http://schemas.microsoft.com/office/drawing/2014/main" id="{D13731EE-52D3-4A63-BB6D-961F6EE871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41A07FA-D004-4079-96C2-96B69CB87E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7751" y="1588008"/>
            <a:ext cx="5702408" cy="2355342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92CAD75B-0586-4CEB-A051-AE58F6A7B6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421" y="3299378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910133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1795452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429308" y="313085"/>
            <a:ext cx="6697330" cy="7101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colaborativa e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28851" y="1193291"/>
            <a:ext cx="6324446" cy="36371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Junto con tus compañeros de equipo, analiza cada uno de los ejercicios que se presentan a continuación. Identifiquen, en equipo, cual sería el </a:t>
            </a:r>
            <a:r>
              <a:rPr lang="es-MX" b="1" spc="-10" dirty="0">
                <a:solidFill>
                  <a:srgbClr val="FFC000"/>
                </a:solidFill>
                <a:cs typeface="Calibri"/>
              </a:rPr>
              <a:t>algoritmo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para la solución de cada uno de los ejercicios. </a:t>
            </a:r>
          </a:p>
          <a:p>
            <a:pPr marL="298450" marR="12700" indent="-285750" algn="just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De manera individual escribe un </a:t>
            </a:r>
            <a:r>
              <a:rPr lang="es-MX" b="1" spc="-10" dirty="0">
                <a:solidFill>
                  <a:srgbClr val="FFC000"/>
                </a:solidFill>
                <a:cs typeface="Calibri"/>
              </a:rPr>
              <a:t>programa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 en </a:t>
            </a:r>
            <a:r>
              <a:rPr lang="es-MX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Python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 para cada uno de los ejercicios. Recuerda basarte en el pseudocódigo que se generó en equipo. </a:t>
            </a:r>
          </a:p>
          <a:p>
            <a:pPr marL="298450" marR="12700" indent="-285750" algn="just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Una vez que hayas terminado tu programa, es tu responsabilidad ayudar a tus compañeros de equipo a que terminen su programa.</a:t>
            </a:r>
          </a:p>
          <a:p>
            <a:pPr marL="298450" marR="12700" indent="-285750" algn="just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Entrega, vía la plataforma, los archivos *.</a:t>
            </a:r>
            <a:r>
              <a:rPr lang="es-MX" spc="-10" dirty="0" err="1">
                <a:solidFill>
                  <a:srgbClr val="C5DAEB"/>
                </a:solidFill>
                <a:cs typeface="Calibri"/>
              </a:rPr>
              <a:t>py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 que contengan los programas en Python.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9115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79851" y="584327"/>
            <a:ext cx="214934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1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23771" y="1655064"/>
            <a:ext cx="5899606" cy="227177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di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usuario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dos nú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meros a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y b </a:t>
            </a:r>
            <a:endParaRPr lang="es-MX" sz="1800" spc="-10" dirty="0">
              <a:solidFill>
                <a:srgbClr val="C5DAEB"/>
              </a:solidFill>
              <a:latin typeface="Calibri"/>
              <a:cs typeface="Calibri"/>
            </a:endParaRPr>
          </a:p>
          <a:p>
            <a:pPr marL="298450" marR="1270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sz="1800" spc="-20" dirty="0" err="1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-5" dirty="0" err="1">
                <a:solidFill>
                  <a:srgbClr val="C5DAEB"/>
                </a:solidFill>
                <a:latin typeface="Calibri"/>
                <a:cs typeface="Calibri"/>
              </a:rPr>
              <a:t>di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usuario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operador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(* 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/ 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+ </a:t>
            </a:r>
            <a:r>
              <a:rPr sz="1800" spc="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-)</a:t>
            </a:r>
            <a:endParaRPr lang="es-MX" sz="1800" spc="0" dirty="0">
              <a:solidFill>
                <a:srgbClr val="C5DAEB"/>
              </a:solidFill>
              <a:latin typeface="Calibri"/>
              <a:cs typeface="Calibri"/>
            </a:endParaRPr>
          </a:p>
          <a:p>
            <a:pPr marL="755650" marR="12700" lvl="1" indent="-285750">
              <a:lnSpc>
                <a:spcPts val="2500"/>
              </a:lnSpc>
              <a:buFont typeface="Wingdings" panose="05000000000000000000" pitchFamily="2" charset="2"/>
              <a:buChar char="q"/>
            </a:pPr>
            <a:r>
              <a:rPr lang="es-MX" dirty="0">
                <a:solidFill>
                  <a:srgbClr val="C5DAEB"/>
                </a:solidFill>
                <a:cs typeface="Calibri"/>
              </a:rPr>
              <a:t>Si el</a:t>
            </a:r>
            <a:r>
              <a:rPr lang="es-MX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operador</a:t>
            </a:r>
            <a:r>
              <a:rPr lang="es-MX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es </a:t>
            </a:r>
            <a:r>
              <a:rPr lang="es-MX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* mostrar a*b</a:t>
            </a:r>
          </a:p>
          <a:p>
            <a:pPr marL="755650" marR="12700" lvl="1" indent="-285750">
              <a:lnSpc>
                <a:spcPts val="2500"/>
              </a:lnSpc>
              <a:buFont typeface="Wingdings" panose="05000000000000000000" pitchFamily="2" charset="2"/>
              <a:buChar char="q"/>
            </a:pPr>
            <a:r>
              <a:rPr lang="es-MX" dirty="0">
                <a:solidFill>
                  <a:srgbClr val="C5DAEB"/>
                </a:solidFill>
                <a:cs typeface="Calibri"/>
              </a:rPr>
              <a:t>Si</a:t>
            </a:r>
            <a:r>
              <a:rPr lang="es-MX" spc="-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el</a:t>
            </a:r>
            <a:r>
              <a:rPr lang="es-MX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operador es </a:t>
            </a:r>
            <a:r>
              <a:rPr lang="es-MX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/ mostrar a/b</a:t>
            </a:r>
          </a:p>
          <a:p>
            <a:pPr marL="755650" marR="12700" lvl="1" indent="-285750">
              <a:lnSpc>
                <a:spcPts val="2500"/>
              </a:lnSpc>
              <a:buFont typeface="Wingdings" panose="05000000000000000000" pitchFamily="2" charset="2"/>
              <a:buChar char="q"/>
            </a:pPr>
            <a:r>
              <a:rPr lang="es-MX" dirty="0">
                <a:solidFill>
                  <a:srgbClr val="C5DAEB"/>
                </a:solidFill>
                <a:cs typeface="Calibri"/>
              </a:rPr>
              <a:t>Si el</a:t>
            </a:r>
            <a:r>
              <a:rPr lang="es-MX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operador</a:t>
            </a:r>
            <a:r>
              <a:rPr lang="es-MX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es </a:t>
            </a:r>
            <a:r>
              <a:rPr lang="es-MX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+ mostrar </a:t>
            </a:r>
            <a:r>
              <a:rPr lang="es-MX" dirty="0" err="1">
                <a:solidFill>
                  <a:srgbClr val="C5DAEB"/>
                </a:solidFill>
                <a:cs typeface="Calibri"/>
              </a:rPr>
              <a:t>a+b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755650" marR="12700" lvl="1" indent="-285750">
              <a:lnSpc>
                <a:spcPts val="2500"/>
              </a:lnSpc>
              <a:buFont typeface="Wingdings" panose="05000000000000000000" pitchFamily="2" charset="2"/>
              <a:buChar char="q"/>
            </a:pPr>
            <a:r>
              <a:rPr lang="es-MX" dirty="0">
                <a:solidFill>
                  <a:srgbClr val="C5DAEB"/>
                </a:solidFill>
                <a:cs typeface="Calibri"/>
              </a:rPr>
              <a:t>Si el</a:t>
            </a:r>
            <a:r>
              <a:rPr lang="es-MX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operador</a:t>
            </a:r>
            <a:r>
              <a:rPr lang="es-MX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es -</a:t>
            </a:r>
            <a:r>
              <a:rPr lang="es-MX" spc="1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mostrar a-b</a:t>
            </a:r>
          </a:p>
          <a:p>
            <a:pPr marL="755650" marR="12700" lvl="1" indent="-285750">
              <a:lnSpc>
                <a:spcPts val="2500"/>
              </a:lnSpc>
              <a:buFont typeface="Wingdings" panose="05000000000000000000" pitchFamily="2" charset="2"/>
              <a:buChar char="q"/>
            </a:pPr>
            <a:r>
              <a:rPr lang="es-MX" dirty="0">
                <a:solidFill>
                  <a:srgbClr val="C5DAEB"/>
                </a:solidFill>
                <a:cs typeface="Calibri"/>
              </a:rPr>
              <a:t>Si el</a:t>
            </a:r>
            <a:r>
              <a:rPr lang="es-MX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operador</a:t>
            </a:r>
            <a:r>
              <a:rPr lang="es-MX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es</a:t>
            </a:r>
            <a:r>
              <a:rPr lang="es-MX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difere</a:t>
            </a:r>
            <a:r>
              <a:rPr lang="es-MX" spc="5" dirty="0">
                <a:solidFill>
                  <a:srgbClr val="C5DAEB"/>
                </a:solidFill>
                <a:cs typeface="Calibri"/>
              </a:rPr>
              <a:t>n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te</a:t>
            </a:r>
            <a:r>
              <a:rPr lang="es-MX" spc="10" dirty="0">
                <a:solidFill>
                  <a:srgbClr val="C5DAEB"/>
                </a:solidFill>
                <a:cs typeface="Calibri"/>
              </a:rPr>
              <a:t> 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mostrar operador</a:t>
            </a:r>
            <a:r>
              <a:rPr lang="es-MX" spc="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no</a:t>
            </a:r>
            <a:r>
              <a:rPr lang="es-MX" spc="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vál</a:t>
            </a:r>
            <a:r>
              <a:rPr lang="es-MX" spc="-5" dirty="0">
                <a:solidFill>
                  <a:srgbClr val="C5DAEB"/>
                </a:solidFill>
                <a:cs typeface="Calibri"/>
              </a:rPr>
              <a:t>i</a:t>
            </a:r>
            <a:r>
              <a:rPr lang="es-MX" dirty="0">
                <a:solidFill>
                  <a:srgbClr val="C5DAEB"/>
                </a:solidFill>
                <a:cs typeface="Calibri"/>
              </a:rPr>
              <a:t>do</a:t>
            </a:r>
            <a:endParaRPr lang="es-MX" dirty="0">
              <a:cs typeface="Calibri"/>
            </a:endParaRPr>
          </a:p>
          <a:p>
            <a:pPr marL="298450" marR="12700" indent="-285750">
              <a:buFont typeface="Wingdings" panose="05000000000000000000" pitchFamily="2" charset="2"/>
              <a:buChar char="v"/>
            </a:pPr>
            <a:endParaRPr lang="es-MX" dirty="0">
              <a:cs typeface="Calibri"/>
            </a:endParaRPr>
          </a:p>
          <a:p>
            <a:pPr marL="298450" marR="1270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s-MX" sz="1800" spc="0" dirty="0">
              <a:solidFill>
                <a:srgbClr val="C5DAEB"/>
              </a:solidFill>
              <a:latin typeface="Calibri"/>
              <a:cs typeface="Calibri"/>
            </a:endParaRPr>
          </a:p>
          <a:p>
            <a:pPr marL="298450" marR="1270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628940A3-00D3-4B7E-ACE7-55C9493A3931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09053" y="223428"/>
            <a:ext cx="214934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1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42056" y="994773"/>
            <a:ext cx="6481607" cy="39842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Debes simular las operaciones de suma, resta y multiplicación de una calculadora.</a:t>
            </a:r>
          </a:p>
          <a:p>
            <a:pPr marL="298450" marR="1270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Las operaciones se realizan preguntando dos números y un </a:t>
            </a:r>
            <a:r>
              <a:rPr lang="es-MX" sz="1600" spc="-10" dirty="0" err="1">
                <a:solidFill>
                  <a:srgbClr val="C5DAEB"/>
                </a:solidFill>
                <a:cs typeface="Calibri"/>
              </a:rPr>
              <a:t>caracter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que representa la operación a efectuar.</a:t>
            </a:r>
          </a:p>
          <a:p>
            <a:pPr marL="298450" marR="1270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Si el </a:t>
            </a:r>
            <a:r>
              <a:rPr lang="es-MX" sz="1600" spc="-10" dirty="0" err="1">
                <a:solidFill>
                  <a:srgbClr val="C5DAEB"/>
                </a:solidFill>
                <a:cs typeface="Calibri"/>
              </a:rPr>
              <a:t>caracter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es ‘+’ , se debe desplegar la suma de los dos valores</a:t>
            </a:r>
          </a:p>
          <a:p>
            <a:pPr marL="298450" marR="1270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Si el </a:t>
            </a:r>
            <a:r>
              <a:rPr lang="es-MX" sz="1600" spc="-10" dirty="0" err="1">
                <a:solidFill>
                  <a:srgbClr val="C5DAEB"/>
                </a:solidFill>
                <a:cs typeface="Calibri"/>
              </a:rPr>
              <a:t>caracter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es ‘-’ , se deber desplegar la resta de los dos valores</a:t>
            </a:r>
          </a:p>
          <a:p>
            <a:pPr marL="298450" marR="1270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Si el </a:t>
            </a:r>
            <a:r>
              <a:rPr lang="es-MX" sz="1600" spc="-10" dirty="0" err="1">
                <a:solidFill>
                  <a:srgbClr val="C5DAEB"/>
                </a:solidFill>
                <a:cs typeface="Calibri"/>
              </a:rPr>
              <a:t>caracter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es ‘*’ , se debe desplegar la multiplicación de los dos valores</a:t>
            </a:r>
          </a:p>
          <a:p>
            <a:pPr marL="298450" marR="1270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Si es cualquier otro valor, se debe desplegar: ¡Operación Inválida! </a:t>
            </a:r>
          </a:p>
          <a:p>
            <a:pPr marL="12700" marR="12700"/>
            <a:endParaRPr lang="es-MX" sz="1600" spc="-10" dirty="0">
              <a:solidFill>
                <a:srgbClr val="C5DAEB"/>
              </a:solidFill>
              <a:cs typeface="Calibri"/>
            </a:endParaRPr>
          </a:p>
          <a:p>
            <a:pPr marL="12700" marR="12700">
              <a:lnSpc>
                <a:spcPts val="2500"/>
              </a:lnSpc>
            </a:pP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Ejemplos:</a:t>
            </a:r>
          </a:p>
          <a:p>
            <a:pPr marL="298450" marR="12700" indent="-285750">
              <a:lnSpc>
                <a:spcPts val="2500"/>
              </a:lnSpc>
              <a:buFont typeface="Wingdings" panose="05000000000000000000" pitchFamily="2" charset="2"/>
              <a:buChar char="q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Si los números son 2 y 3 y el operador + el resultado será un 5</a:t>
            </a:r>
          </a:p>
          <a:p>
            <a:pPr marL="298450" marR="12700" indent="-285750">
              <a:lnSpc>
                <a:spcPts val="2500"/>
              </a:lnSpc>
              <a:buFont typeface="Wingdings" panose="05000000000000000000" pitchFamily="2" charset="2"/>
              <a:buChar char="q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Si los números son 3 y 2 y el operador * el resultado será un 6</a:t>
            </a:r>
          </a:p>
          <a:p>
            <a:pPr marL="298450" marR="1270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endParaRPr lang="es-MX" sz="1600" spc="-10" dirty="0">
              <a:solidFill>
                <a:srgbClr val="C5DAEB"/>
              </a:solidFill>
              <a:cs typeface="Calibri"/>
            </a:endParaRPr>
          </a:p>
          <a:p>
            <a:pPr marL="298450" marR="12700" indent="-285750">
              <a:buFont typeface="Wingdings" panose="05000000000000000000" pitchFamily="2" charset="2"/>
              <a:buChar char="v"/>
            </a:pPr>
            <a:endParaRPr lang="es-MX" sz="1600" dirty="0">
              <a:cs typeface="Calibri"/>
            </a:endParaRPr>
          </a:p>
          <a:p>
            <a:pPr marL="298450" marR="1270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s-MX" sz="1600" spc="0" dirty="0">
              <a:solidFill>
                <a:srgbClr val="C5DAEB"/>
              </a:solidFill>
              <a:latin typeface="Calibri"/>
              <a:cs typeface="Calibri"/>
            </a:endParaRPr>
          </a:p>
          <a:p>
            <a:pPr marL="298450" marR="1270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sz="1600" dirty="0">
              <a:latin typeface="Calibri"/>
              <a:cs typeface="Calibri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9DCD7DF5-5F4C-4C96-B437-9D78AF7121B8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8908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298192" y="357846"/>
            <a:ext cx="4933950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79233" y="1164423"/>
            <a:ext cx="6628089" cy="1333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rgbClr val="C5DAEB"/>
                </a:solidFill>
                <a:latin typeface="Calibri"/>
                <a:cs typeface="Calibri"/>
              </a:rPr>
              <a:t>Pedir al usuario un</a:t>
            </a:r>
            <a:r>
              <a:rPr sz="200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dirty="0" err="1">
                <a:solidFill>
                  <a:srgbClr val="C5DAEB"/>
                </a:solidFill>
                <a:latin typeface="Calibri"/>
                <a:cs typeface="Calibri"/>
              </a:rPr>
              <a:t>número</a:t>
            </a:r>
            <a:r>
              <a:rPr lang="es-MX" sz="200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</a:p>
          <a:p>
            <a:pPr marL="298450" marR="1270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rgbClr val="C5DAEB"/>
                </a:solidFill>
                <a:latin typeface="Calibri"/>
                <a:cs typeface="Calibri"/>
              </a:rPr>
              <a:t>Determinar si el número </a:t>
            </a:r>
            <a:r>
              <a:rPr sz="2000" dirty="0">
                <a:solidFill>
                  <a:srgbClr val="C5DAEB"/>
                </a:solidFill>
                <a:latin typeface="Calibri"/>
                <a:cs typeface="Calibri"/>
              </a:rPr>
              <a:t>es positivo, negativo o cero.</a:t>
            </a:r>
          </a:p>
          <a:p>
            <a:pPr marL="298450" marR="6604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2000" dirty="0">
                <a:solidFill>
                  <a:srgbClr val="C5DAEB"/>
                </a:solidFill>
                <a:latin typeface="Calibri"/>
                <a:cs typeface="Calibri"/>
              </a:rPr>
              <a:t>La </a:t>
            </a:r>
            <a:r>
              <a:rPr sz="2000" dirty="0" err="1">
                <a:solidFill>
                  <a:srgbClr val="C5DAEB"/>
                </a:solidFill>
                <a:latin typeface="Calibri"/>
                <a:cs typeface="Calibri"/>
              </a:rPr>
              <a:t>salida</a:t>
            </a:r>
            <a:r>
              <a:rPr sz="2000" dirty="0">
                <a:solidFill>
                  <a:srgbClr val="C5DAEB"/>
                </a:solidFill>
                <a:latin typeface="Calibri"/>
                <a:cs typeface="Calibri"/>
              </a:rPr>
              <a:t> de</a:t>
            </a:r>
            <a:r>
              <a:rPr lang="es-MX" sz="200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C5DAEB"/>
                </a:solidFill>
                <a:latin typeface="Calibri"/>
                <a:cs typeface="Calibri"/>
              </a:rPr>
              <a:t> programa debe quedar de la siguiente manera:</a:t>
            </a:r>
          </a:p>
        </p:txBody>
      </p: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186728"/>
              </p:ext>
            </p:extLst>
          </p:nvPr>
        </p:nvGraphicFramePr>
        <p:xfrm>
          <a:off x="79757" y="3105150"/>
          <a:ext cx="8139174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8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964">
                <a:tc>
                  <a:txBody>
                    <a:bodyPr/>
                    <a:lstStyle/>
                    <a:p>
                      <a:pPr marL="146050" marR="93980" algn="ctr">
                        <a:lnSpc>
                          <a:spcPts val="2000"/>
                        </a:lnSpc>
                      </a:pPr>
                      <a:r>
                        <a:rPr sz="1400" b="1" i="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uando</a:t>
                      </a:r>
                      <a:r>
                        <a:rPr sz="1400" b="1" i="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el</a:t>
                      </a:r>
                      <a:r>
                        <a:rPr sz="1400" b="1" i="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nú</a:t>
                      </a:r>
                      <a:r>
                        <a:rPr sz="1400" b="1" i="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ero es</a:t>
                      </a:r>
                      <a:r>
                        <a:rPr sz="1400" b="1" i="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positivo</a:t>
                      </a:r>
                      <a:endParaRPr sz="1400" b="1" i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93980" algn="ctr">
                        <a:lnSpc>
                          <a:spcPts val="2000"/>
                        </a:lnSpc>
                      </a:pPr>
                      <a:r>
                        <a:rPr sz="1400" b="1" i="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uando</a:t>
                      </a:r>
                      <a:r>
                        <a:rPr sz="1400" b="1" i="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el</a:t>
                      </a:r>
                      <a:r>
                        <a:rPr sz="1400" b="1" i="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nú</a:t>
                      </a:r>
                      <a:r>
                        <a:rPr sz="1400" b="1" i="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ero es</a:t>
                      </a:r>
                      <a:r>
                        <a:rPr sz="1400" b="1" i="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negati</a:t>
                      </a:r>
                      <a:r>
                        <a:rPr sz="1400" b="1" i="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400" b="1" i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146050" algn="ctr">
                        <a:lnSpc>
                          <a:spcPts val="2000"/>
                        </a:lnSpc>
                      </a:pPr>
                      <a:r>
                        <a:rPr sz="1400" b="1" i="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uando</a:t>
                      </a:r>
                      <a:r>
                        <a:rPr sz="1400" b="1" i="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el</a:t>
                      </a:r>
                      <a:r>
                        <a:rPr sz="1400" b="1" i="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nú</a:t>
                      </a:r>
                      <a:r>
                        <a:rPr sz="1400" b="1" i="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ero es</a:t>
                      </a:r>
                      <a:r>
                        <a:rPr sz="1400" b="1" i="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cero</a:t>
                      </a:r>
                      <a:endParaRPr sz="1400" b="1" i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036">
                <a:tc>
                  <a:txBody>
                    <a:bodyPr/>
                    <a:lstStyle/>
                    <a:p>
                      <a:pPr marL="146050" marR="132715">
                        <a:lnSpc>
                          <a:spcPts val="2000"/>
                        </a:lnSpc>
                      </a:pPr>
                      <a:r>
                        <a:rPr sz="1400" i="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i="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i="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</a:t>
                      </a:r>
                      <a:r>
                        <a:rPr sz="1400" i="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nú</a:t>
                      </a:r>
                      <a:r>
                        <a:rPr sz="1400" i="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ero: 5</a:t>
                      </a:r>
                      <a:endParaRPr sz="1400" i="0" dirty="0">
                        <a:latin typeface="Arial"/>
                        <a:cs typeface="Arial"/>
                      </a:endParaRPr>
                    </a:p>
                    <a:p>
                      <a:pPr marL="146050">
                        <a:lnSpc>
                          <a:spcPts val="2000"/>
                        </a:lnSpc>
                      </a:pPr>
                      <a:r>
                        <a:rPr sz="1400" i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El</a:t>
                      </a:r>
                      <a:r>
                        <a:rPr sz="1400" i="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nú</a:t>
                      </a:r>
                      <a:r>
                        <a:rPr sz="1400" i="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ero</a:t>
                      </a:r>
                      <a:r>
                        <a:rPr sz="1400" i="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400" i="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es</a:t>
                      </a:r>
                      <a:r>
                        <a:rPr lang="es-MX"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i="0" dirty="0" err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positivo</a:t>
                      </a:r>
                      <a:endParaRPr sz="1400" i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647065">
                        <a:lnSpc>
                          <a:spcPts val="2000"/>
                        </a:lnSpc>
                      </a:pPr>
                      <a:r>
                        <a:rPr sz="1400" i="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i="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i="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 nú</a:t>
                      </a:r>
                      <a:r>
                        <a:rPr sz="1400" i="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ero: -3</a:t>
                      </a:r>
                      <a:endParaRPr sz="1400" i="0" dirty="0">
                        <a:latin typeface="Arial"/>
                        <a:cs typeface="Arial"/>
                      </a:endParaRPr>
                    </a:p>
                    <a:p>
                      <a:pPr marL="93980">
                        <a:lnSpc>
                          <a:spcPts val="2000"/>
                        </a:lnSpc>
                      </a:pPr>
                      <a:r>
                        <a:rPr sz="1400" i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El</a:t>
                      </a:r>
                      <a:r>
                        <a:rPr sz="1400" i="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nú</a:t>
                      </a:r>
                      <a:r>
                        <a:rPr sz="1400" i="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ero</a:t>
                      </a:r>
                      <a:r>
                        <a:rPr sz="1400" i="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i="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400" i="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es</a:t>
                      </a:r>
                      <a:r>
                        <a:rPr lang="es-MX"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n</a:t>
                      </a:r>
                      <a:r>
                        <a:rPr sz="1400" i="0" dirty="0" err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egati</a:t>
                      </a:r>
                      <a:r>
                        <a:rPr sz="1400" i="0" spc="5" dirty="0" err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400" i="0" spc="0" dirty="0" err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400" i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184785">
                        <a:lnSpc>
                          <a:spcPts val="2000"/>
                        </a:lnSpc>
                      </a:pPr>
                      <a:r>
                        <a:rPr sz="1400" i="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i="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i="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</a:t>
                      </a:r>
                      <a:r>
                        <a:rPr sz="1400" i="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nú</a:t>
                      </a:r>
                      <a:r>
                        <a:rPr sz="1400" i="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ero: 0</a:t>
                      </a:r>
                      <a:endParaRPr sz="1400" i="0" dirty="0">
                        <a:latin typeface="Arial"/>
                        <a:cs typeface="Arial"/>
                      </a:endParaRPr>
                    </a:p>
                    <a:p>
                      <a:pPr marL="93980">
                        <a:lnSpc>
                          <a:spcPts val="2000"/>
                        </a:lnSpc>
                      </a:pPr>
                      <a:r>
                        <a:rPr sz="1400" i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El</a:t>
                      </a:r>
                      <a:r>
                        <a:rPr sz="1400" i="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nú</a:t>
                      </a:r>
                      <a:r>
                        <a:rPr sz="1400" i="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ero</a:t>
                      </a:r>
                      <a:r>
                        <a:rPr sz="1400" i="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400" i="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es</a:t>
                      </a:r>
                      <a:r>
                        <a:rPr lang="es-MX"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i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cero</a:t>
                      </a:r>
                      <a:endParaRPr sz="1400" i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object 26">
            <a:extLst>
              <a:ext uri="{FF2B5EF4-FFF2-40B4-BE49-F238E27FC236}">
                <a16:creationId xmlns:a16="http://schemas.microsoft.com/office/drawing/2014/main" id="{24750C4F-3627-448B-89A9-871940E9B52B}"/>
              </a:ext>
            </a:extLst>
          </p:cNvPr>
          <p:cNvSpPr txBox="1"/>
          <p:nvPr/>
        </p:nvSpPr>
        <p:spPr>
          <a:xfrm>
            <a:off x="732155" y="409956"/>
            <a:ext cx="334645" cy="4853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2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24200" y="260236"/>
            <a:ext cx="3289618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if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08299" y="1228497"/>
            <a:ext cx="6577867" cy="29876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Es </a:t>
            </a: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la estructura de código en la cual una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Georgia"/>
              </a:rPr>
              <a:t>condición </a:t>
            </a:r>
            <a:r>
              <a:rPr lang="es-MX" sz="2000" b="1" i="1" dirty="0">
                <a:solidFill>
                  <a:schemeClr val="accent6">
                    <a:lumMod val="75000"/>
                  </a:schemeClr>
                </a:solidFill>
                <a:cs typeface="Calibri"/>
                <a:sym typeface="Georgia"/>
              </a:rPr>
              <a:t>(expresión lógica)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Georgia"/>
              </a:rPr>
              <a:t> </a:t>
            </a: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determina la ejecución de un bloque de código por única vez.</a:t>
            </a:r>
          </a:p>
          <a:p>
            <a:pPr marL="12700" marR="12700" algn="just"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Esta estructura puede ser de tres tipos: </a:t>
            </a:r>
          </a:p>
          <a:p>
            <a:pPr marL="469900" marR="12700" indent="-457200" algn="just">
              <a:spcAft>
                <a:spcPts val="1200"/>
              </a:spcAft>
              <a:buFont typeface="+mj-lt"/>
              <a:buAutoNum type="arabicPeriod"/>
            </a:pP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Condicional simple</a:t>
            </a:r>
          </a:p>
          <a:p>
            <a:pPr marL="469900" marR="12700" indent="-457200" algn="just">
              <a:spcAft>
                <a:spcPts val="1200"/>
              </a:spcAft>
              <a:buFont typeface="+mj-lt"/>
              <a:buAutoNum type="arabicPeriod"/>
            </a:pP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Condicional compuesta</a:t>
            </a:r>
          </a:p>
          <a:p>
            <a:pPr marL="469900" marR="12700" indent="-457200" algn="just">
              <a:spcAft>
                <a:spcPts val="1200"/>
              </a:spcAft>
              <a:buFont typeface="+mj-lt"/>
              <a:buAutoNum type="arabicPeriod"/>
            </a:pP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Condicional anidada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8605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257425" y="370587"/>
            <a:ext cx="4933950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3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05000" y="1375100"/>
            <a:ext cx="6019800" cy="3025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sz="2000" dirty="0">
                <a:solidFill>
                  <a:srgbClr val="C5DAEB"/>
                </a:solidFill>
                <a:latin typeface="Calibri"/>
                <a:cs typeface="Calibri"/>
              </a:rPr>
              <a:t>Escribe un programa que pregunte primero si se quiere calcular el área de un triángulo o </a:t>
            </a:r>
            <a:r>
              <a:rPr lang="es-MX" sz="2000" dirty="0">
                <a:solidFill>
                  <a:srgbClr val="C5DAEB"/>
                </a:solidFill>
                <a:latin typeface="Calibri"/>
                <a:cs typeface="Calibri"/>
              </a:rPr>
              <a:t>el área </a:t>
            </a:r>
            <a:r>
              <a:rPr sz="2000" dirty="0">
                <a:solidFill>
                  <a:srgbClr val="C5DAEB"/>
                </a:solidFill>
                <a:latin typeface="Calibri"/>
                <a:cs typeface="Calibri"/>
              </a:rPr>
              <a:t>de un c</a:t>
            </a:r>
            <a:r>
              <a:rPr lang="es-MX" sz="2000" dirty="0">
                <a:solidFill>
                  <a:srgbClr val="C5DAEB"/>
                </a:solidFill>
                <a:latin typeface="Calibri"/>
                <a:cs typeface="Calibri"/>
              </a:rPr>
              <a:t>í</a:t>
            </a:r>
            <a:r>
              <a:rPr sz="2000" dirty="0" err="1">
                <a:solidFill>
                  <a:srgbClr val="C5DAEB"/>
                </a:solidFill>
                <a:latin typeface="Calibri"/>
                <a:cs typeface="Calibri"/>
              </a:rPr>
              <a:t>rculo</a:t>
            </a:r>
            <a:r>
              <a:rPr sz="2000" dirty="0">
                <a:solidFill>
                  <a:srgbClr val="C5DAEB"/>
                </a:solidFill>
                <a:latin typeface="Calibri"/>
                <a:cs typeface="Calibri"/>
              </a:rPr>
              <a:t>. </a:t>
            </a:r>
            <a:endParaRPr lang="es-MX" sz="2000" dirty="0">
              <a:solidFill>
                <a:srgbClr val="C5DAEB"/>
              </a:solidFill>
              <a:latin typeface="Calibri"/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sz="2000" dirty="0">
                <a:solidFill>
                  <a:srgbClr val="C5DAEB"/>
                </a:solidFill>
                <a:latin typeface="Calibri"/>
                <a:cs typeface="Calibri"/>
              </a:rPr>
              <a:t>Si se contesta que se quiere calcular el área de un triángulo, el programa tiene que pedir entonces la base y la altura y escribir el área. </a:t>
            </a:r>
            <a:endParaRPr lang="es-MX" sz="2000" dirty="0">
              <a:solidFill>
                <a:srgbClr val="C5DAEB"/>
              </a:solidFill>
              <a:latin typeface="Calibri"/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sz="2000" dirty="0">
                <a:solidFill>
                  <a:srgbClr val="C5DAEB"/>
                </a:solidFill>
                <a:latin typeface="Calibri"/>
                <a:cs typeface="Calibri"/>
              </a:rPr>
              <a:t>Si se contesta que se quiere calcular el área de un círculo, el programa tiene que pedir entonces el radio y escribir el área.</a:t>
            </a:r>
          </a:p>
        </p:txBody>
      </p:sp>
      <p:sp>
        <p:nvSpPr>
          <p:cNvPr id="18" name="object 26">
            <a:extLst>
              <a:ext uri="{FF2B5EF4-FFF2-40B4-BE49-F238E27FC236}">
                <a16:creationId xmlns:a16="http://schemas.microsoft.com/office/drawing/2014/main" id="{D405B4A4-1242-47E8-8F2E-D25C0BE3A07C}"/>
              </a:ext>
            </a:extLst>
          </p:cNvPr>
          <p:cNvSpPr txBox="1"/>
          <p:nvPr/>
        </p:nvSpPr>
        <p:spPr>
          <a:xfrm>
            <a:off x="732155" y="409956"/>
            <a:ext cx="334645" cy="4853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2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4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32404" y="1063204"/>
            <a:ext cx="7235953" cy="8648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sz="1600" dirty="0">
                <a:solidFill>
                  <a:srgbClr val="C5DAEB"/>
                </a:solidFill>
                <a:latin typeface="Calibri"/>
                <a:cs typeface="Calibri"/>
              </a:rPr>
              <a:t>Crea un programa que dado el valor de la estatura en metros y el peso en kilogramos de una persona, calcule su índice de masa corporal y luego nos indique a qué nivel corresponde de acuerdo a esta tabla:</a:t>
            </a:r>
          </a:p>
        </p:txBody>
      </p:sp>
      <p:sp>
        <p:nvSpPr>
          <p:cNvPr id="17" name="object 17"/>
          <p:cNvSpPr/>
          <p:nvPr/>
        </p:nvSpPr>
        <p:spPr>
          <a:xfrm>
            <a:off x="1405128" y="1965861"/>
            <a:ext cx="4838700" cy="3084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555009" y="3645804"/>
            <a:ext cx="1269365" cy="8648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Superio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igual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ponga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os si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ple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ente obesidad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19016" y="2180977"/>
            <a:ext cx="2031492" cy="1123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1" name="object 26">
            <a:extLst>
              <a:ext uri="{FF2B5EF4-FFF2-40B4-BE49-F238E27FC236}">
                <a16:creationId xmlns:a16="http://schemas.microsoft.com/office/drawing/2014/main" id="{5BE9146C-6B62-4AE3-BB76-6DBD7F4008CF}"/>
              </a:ext>
            </a:extLst>
          </p:cNvPr>
          <p:cNvSpPr txBox="1"/>
          <p:nvPr/>
        </p:nvSpPr>
        <p:spPr>
          <a:xfrm>
            <a:off x="732155" y="409956"/>
            <a:ext cx="334645" cy="4853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2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05025" y="344414"/>
            <a:ext cx="4933950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5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52600" y="1143123"/>
            <a:ext cx="5867400" cy="3637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998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rgbClr val="C5DAEB"/>
                </a:solidFill>
                <a:latin typeface="Calibri"/>
                <a:cs typeface="Calibri"/>
              </a:rPr>
              <a:t>Crea un programa que t</a:t>
            </a:r>
            <a:r>
              <a:rPr sz="2000" dirty="0" err="1">
                <a:solidFill>
                  <a:srgbClr val="C5DAEB"/>
                </a:solidFill>
                <a:latin typeface="Calibri"/>
                <a:cs typeface="Calibri"/>
              </a:rPr>
              <a:t>ome</a:t>
            </a:r>
            <a:r>
              <a:rPr sz="2000" dirty="0">
                <a:solidFill>
                  <a:srgbClr val="C5DAEB"/>
                </a:solidFill>
                <a:latin typeface="Calibri"/>
                <a:cs typeface="Calibri"/>
              </a:rPr>
              <a:t> el peso en libras de una cantidad de ropa a lavar en una lavadora y nos devuelva el nivel dependiendo del peso; además nos informe la cantidad de litros de agua que necesitamos. </a:t>
            </a:r>
            <a:endParaRPr lang="es-MX" sz="2000" dirty="0">
              <a:solidFill>
                <a:srgbClr val="C5DAEB"/>
              </a:solidFill>
              <a:latin typeface="Calibri"/>
              <a:cs typeface="Calibri"/>
            </a:endParaRPr>
          </a:p>
          <a:p>
            <a:pPr marL="355600" marR="12700" indent="-342900" algn="just">
              <a:lnSpc>
                <a:spcPct val="998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sz="2000" dirty="0">
                <a:solidFill>
                  <a:srgbClr val="C5DAEB"/>
                </a:solidFill>
                <a:latin typeface="Calibri"/>
                <a:cs typeface="Calibri"/>
              </a:rPr>
              <a:t>Se sabe que con más de 30 libras la lavadora no </a:t>
            </a:r>
            <a:r>
              <a:rPr sz="2000" dirty="0" err="1">
                <a:solidFill>
                  <a:srgbClr val="C5DAEB"/>
                </a:solidFill>
                <a:latin typeface="Calibri"/>
                <a:cs typeface="Calibri"/>
              </a:rPr>
              <a:t>funciona</a:t>
            </a:r>
            <a:r>
              <a:rPr lang="es-MX" sz="2000" dirty="0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sz="2000" dirty="0">
                <a:solidFill>
                  <a:srgbClr val="C5DAEB"/>
                </a:solidFill>
                <a:latin typeface="Calibri"/>
                <a:cs typeface="Calibri"/>
              </a:rPr>
              <a:t> ya que es demasiado peso. </a:t>
            </a:r>
            <a:endParaRPr lang="es-MX" sz="2000" dirty="0">
              <a:solidFill>
                <a:srgbClr val="C5DAEB"/>
              </a:solidFill>
              <a:latin typeface="Calibri"/>
              <a:cs typeface="Calibri"/>
            </a:endParaRPr>
          </a:p>
          <a:p>
            <a:pPr marL="355600" marR="12700" indent="-342900" algn="just">
              <a:lnSpc>
                <a:spcPct val="998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sz="2000" dirty="0">
                <a:solidFill>
                  <a:srgbClr val="C5DAEB"/>
                </a:solidFill>
                <a:latin typeface="Calibri"/>
                <a:cs typeface="Calibri"/>
              </a:rPr>
              <a:t>Si la ropa pesa 22 ó más libras, el nivel será de máximo; si pesa 15 ó más nivel será de alto; si pesa 8 ó más será un nivel medio o de lo contrario el nivel será minimo.</a:t>
            </a:r>
          </a:p>
        </p:txBody>
      </p:sp>
      <p:sp>
        <p:nvSpPr>
          <p:cNvPr id="18" name="object 26">
            <a:extLst>
              <a:ext uri="{FF2B5EF4-FFF2-40B4-BE49-F238E27FC236}">
                <a16:creationId xmlns:a16="http://schemas.microsoft.com/office/drawing/2014/main" id="{35BD418F-414C-4682-8BFC-DD9440CDF3BE}"/>
              </a:ext>
            </a:extLst>
          </p:cNvPr>
          <p:cNvSpPr txBox="1"/>
          <p:nvPr/>
        </p:nvSpPr>
        <p:spPr>
          <a:xfrm>
            <a:off x="732155" y="409956"/>
            <a:ext cx="334645" cy="4853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2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139570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5" y="4869178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33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70379" y="2255271"/>
            <a:ext cx="5829174" cy="6832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Condicional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simple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11645" y="1161288"/>
            <a:ext cx="6912086" cy="15628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Toma una decisión referente a la acción de ejecutar un bloque de código, basándose en el resultado (verdadero o falso) de una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700" marR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Cuando se ejecuta la condicional simple, primero se evalúa la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(</a:t>
            </a:r>
            <a:r>
              <a:rPr lang="es-MX" i="1" dirty="0">
                <a:solidFill>
                  <a:srgbClr val="C5DAEB"/>
                </a:solidFill>
                <a:cs typeface="Calibri"/>
              </a:rPr>
              <a:t>Expresión lógica</a:t>
            </a:r>
            <a:r>
              <a:rPr lang="es-MX" dirty="0">
                <a:solidFill>
                  <a:srgbClr val="C5DAEB"/>
                </a:solidFill>
                <a:cs typeface="Calibri"/>
              </a:rPr>
              <a:t>), si el resultado es verdadero (true) entonces se ejecutan las instrucciones del Código del </a:t>
            </a:r>
            <a:r>
              <a:rPr lang="es-MX" dirty="0" err="1">
                <a:solidFill>
                  <a:srgbClr val="C5DAEB"/>
                </a:solidFill>
                <a:cs typeface="Calibri"/>
              </a:rPr>
              <a:t>if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539945" y="223237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 err="1">
                <a:solidFill>
                  <a:srgbClr val="18BAD4"/>
                </a:solidFill>
                <a:latin typeface="Calibri"/>
                <a:cs typeface="Calibri"/>
              </a:rPr>
              <a:t>if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 simple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33B862AD-C940-46C1-A0C5-13F297C83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2803963"/>
            <a:ext cx="4724399" cy="219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2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11645" y="1257500"/>
            <a:ext cx="6846555" cy="594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estructura básica de la condicional simple en Python tiene la siguiente forma: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539945" y="223237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 err="1">
                <a:solidFill>
                  <a:srgbClr val="18BAD4"/>
                </a:solidFill>
                <a:latin typeface="Calibri"/>
                <a:cs typeface="Calibri"/>
              </a:rPr>
              <a:t>if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 simple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9" name="Google Shape;65;p9">
            <a:extLst>
              <a:ext uri="{FF2B5EF4-FFF2-40B4-BE49-F238E27FC236}">
                <a16:creationId xmlns:a16="http://schemas.microsoft.com/office/drawing/2014/main" id="{DD55D289-0BCE-4A13-8697-AACC8060C7AC}"/>
              </a:ext>
            </a:extLst>
          </p:cNvPr>
          <p:cNvSpPr txBox="1"/>
          <p:nvPr/>
        </p:nvSpPr>
        <p:spPr>
          <a:xfrm>
            <a:off x="1611645" y="2111950"/>
            <a:ext cx="4673636" cy="149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condición</a:t>
            </a:r>
            <a:r>
              <a:rPr lang="en-US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3200" b="1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endParaRPr lang="en-US" sz="32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DCA369E-85A1-4EA3-A25B-5F1ED5112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786" y="3150246"/>
            <a:ext cx="4283214" cy="19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7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27">
            <a:extLst>
              <a:ext uri="{FF2B5EF4-FFF2-40B4-BE49-F238E27FC236}">
                <a16:creationId xmlns:a16="http://schemas.microsoft.com/office/drawing/2014/main" id="{A0381DFF-E6A5-492B-ABFE-F1384AC64533}"/>
              </a:ext>
            </a:extLst>
          </p:cNvPr>
          <p:cNvSpPr/>
          <p:nvPr/>
        </p:nvSpPr>
        <p:spPr>
          <a:xfrm>
            <a:off x="1828800" y="2038350"/>
            <a:ext cx="5562600" cy="2234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82660" y="210029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 err="1">
                <a:solidFill>
                  <a:srgbClr val="18BAD4"/>
                </a:solidFill>
                <a:latin typeface="Calibri"/>
                <a:cs typeface="Calibri"/>
              </a:rPr>
              <a:t>if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 simple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70851" y="1408851"/>
            <a:ext cx="7130654" cy="338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sz="2000" dirty="0" err="1">
                <a:solidFill>
                  <a:srgbClr val="C5DAEB"/>
                </a:solidFill>
                <a:cs typeface="Calibri"/>
              </a:rPr>
              <a:t>Ejemplo</a:t>
            </a:r>
            <a:r>
              <a:rPr sz="2000" dirty="0">
                <a:solidFill>
                  <a:srgbClr val="C5DAEB"/>
                </a:solidFill>
                <a:cs typeface="Calibri"/>
              </a:rPr>
              <a:t> de sentencia if en su forma </a:t>
            </a:r>
            <a:r>
              <a:rPr sz="2000" dirty="0" err="1">
                <a:solidFill>
                  <a:srgbClr val="C5DAEB"/>
                </a:solidFill>
                <a:cs typeface="Calibri"/>
              </a:rPr>
              <a:t>más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simple: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70660" y="2256524"/>
            <a:ext cx="69215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chemeClr val="bg1"/>
                </a:solidFill>
                <a:latin typeface="Arial"/>
                <a:cs typeface="Arial"/>
              </a:rPr>
              <a:t>if</a:t>
            </a:r>
            <a:r>
              <a:rPr sz="1800" b="1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chemeClr val="bg1"/>
                </a:solidFill>
                <a:latin typeface="Arial"/>
                <a:cs typeface="Arial"/>
              </a:rPr>
              <a:t>x&gt;0: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85060" y="2805519"/>
            <a:ext cx="3923029" cy="3803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pri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MX" b="1" spc="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núme</a:t>
            </a:r>
            <a:r>
              <a:rPr b="1" spc="-10" dirty="0" err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b="1" spc="5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siti</a:t>
            </a:r>
            <a:r>
              <a:rPr b="1" spc="-40" dirty="0" err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es-MX" b="1" spc="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b="1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</p:txBody>
      </p:sp>
      <p:sp>
        <p:nvSpPr>
          <p:cNvPr id="20" name="object 20"/>
          <p:cNvSpPr/>
          <p:nvPr/>
        </p:nvSpPr>
        <p:spPr>
          <a:xfrm>
            <a:off x="2756537" y="2314352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621788" y="2285618"/>
            <a:ext cx="2663190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15920" y="3136379"/>
            <a:ext cx="171152" cy="436880"/>
          </a:xfrm>
          <a:custGeom>
            <a:avLst/>
            <a:gdLst/>
            <a:ahLst/>
            <a:cxnLst/>
            <a:rect l="l" t="t" r="r" b="b"/>
            <a:pathLst>
              <a:path w="171152" h="436879">
                <a:moveTo>
                  <a:pt x="17930" y="266740"/>
                </a:moveTo>
                <a:lnTo>
                  <a:pt x="4846" y="271900"/>
                </a:lnTo>
                <a:lnTo>
                  <a:pt x="0" y="282609"/>
                </a:lnTo>
                <a:lnTo>
                  <a:pt x="2411" y="294360"/>
                </a:lnTo>
                <a:lnTo>
                  <a:pt x="85596" y="436880"/>
                </a:lnTo>
                <a:lnTo>
                  <a:pt x="107664" y="399072"/>
                </a:lnTo>
                <a:lnTo>
                  <a:pt x="66546" y="399072"/>
                </a:lnTo>
                <a:lnTo>
                  <a:pt x="66546" y="328510"/>
                </a:lnTo>
                <a:lnTo>
                  <a:pt x="35431" y="275170"/>
                </a:lnTo>
                <a:lnTo>
                  <a:pt x="28619" y="268547"/>
                </a:lnTo>
                <a:lnTo>
                  <a:pt x="17930" y="266740"/>
                </a:lnTo>
                <a:close/>
              </a:path>
              <a:path w="171152" h="436879">
                <a:moveTo>
                  <a:pt x="66546" y="328510"/>
                </a:moveTo>
                <a:lnTo>
                  <a:pt x="66546" y="399072"/>
                </a:lnTo>
                <a:lnTo>
                  <a:pt x="104646" y="399072"/>
                </a:lnTo>
                <a:lnTo>
                  <a:pt x="104646" y="389470"/>
                </a:lnTo>
                <a:lnTo>
                  <a:pt x="69086" y="389470"/>
                </a:lnTo>
                <a:lnTo>
                  <a:pt x="85596" y="361168"/>
                </a:lnTo>
                <a:lnTo>
                  <a:pt x="66546" y="328510"/>
                </a:lnTo>
                <a:close/>
              </a:path>
              <a:path w="171152" h="436879">
                <a:moveTo>
                  <a:pt x="156419" y="266161"/>
                </a:moveTo>
                <a:lnTo>
                  <a:pt x="144740" y="267257"/>
                </a:lnTo>
                <a:lnTo>
                  <a:pt x="135761" y="275170"/>
                </a:lnTo>
                <a:lnTo>
                  <a:pt x="104646" y="328510"/>
                </a:lnTo>
                <a:lnTo>
                  <a:pt x="104646" y="399072"/>
                </a:lnTo>
                <a:lnTo>
                  <a:pt x="107664" y="399072"/>
                </a:lnTo>
                <a:lnTo>
                  <a:pt x="168781" y="294360"/>
                </a:lnTo>
                <a:lnTo>
                  <a:pt x="171152" y="285693"/>
                </a:lnTo>
                <a:lnTo>
                  <a:pt x="167595" y="275251"/>
                </a:lnTo>
                <a:lnTo>
                  <a:pt x="156419" y="266161"/>
                </a:lnTo>
                <a:close/>
              </a:path>
              <a:path w="171152" h="436879">
                <a:moveTo>
                  <a:pt x="85596" y="361168"/>
                </a:moveTo>
                <a:lnTo>
                  <a:pt x="69086" y="389470"/>
                </a:lnTo>
                <a:lnTo>
                  <a:pt x="102106" y="389470"/>
                </a:lnTo>
                <a:lnTo>
                  <a:pt x="85596" y="361168"/>
                </a:lnTo>
                <a:close/>
              </a:path>
              <a:path w="171152" h="436879">
                <a:moveTo>
                  <a:pt x="104646" y="328510"/>
                </a:moveTo>
                <a:lnTo>
                  <a:pt x="85596" y="361168"/>
                </a:lnTo>
                <a:lnTo>
                  <a:pt x="102106" y="389470"/>
                </a:lnTo>
                <a:lnTo>
                  <a:pt x="104646" y="389470"/>
                </a:lnTo>
                <a:lnTo>
                  <a:pt x="104646" y="328510"/>
                </a:lnTo>
                <a:close/>
              </a:path>
              <a:path w="171152" h="436879">
                <a:moveTo>
                  <a:pt x="104646" y="0"/>
                </a:moveTo>
                <a:lnTo>
                  <a:pt x="66546" y="0"/>
                </a:lnTo>
                <a:lnTo>
                  <a:pt x="66546" y="328510"/>
                </a:lnTo>
                <a:lnTo>
                  <a:pt x="85596" y="361168"/>
                </a:lnTo>
                <a:lnTo>
                  <a:pt x="104646" y="328510"/>
                </a:lnTo>
                <a:lnTo>
                  <a:pt x="104646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35354" y="3608566"/>
            <a:ext cx="3717289" cy="5911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/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Si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la 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ondi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ión</a:t>
            </a:r>
            <a:r>
              <a:rPr lang="es-MX" sz="1400" b="1" spc="-2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s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lang="es-MX" sz="1400" b="1" spc="-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cu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m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ple s</a:t>
            </a: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eje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utan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las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nstruc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nes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d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el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l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q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ue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200" y="4869178"/>
            <a:ext cx="239268" cy="2453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6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67000" y="6090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2108199"/>
            <a:ext cx="5609718" cy="13573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sz="2000" spc="-20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di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usuario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 err="1">
                <a:solidFill>
                  <a:srgbClr val="C5DAEB"/>
                </a:solidFill>
                <a:latin typeface="Calibri"/>
                <a:cs typeface="Calibri"/>
              </a:rPr>
              <a:t>su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5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spc="0" dirty="0" err="1">
                <a:solidFill>
                  <a:srgbClr val="C5DAEB"/>
                </a:solidFill>
                <a:latin typeface="Calibri"/>
                <a:cs typeface="Calibri"/>
              </a:rPr>
              <a:t>dad</a:t>
            </a:r>
            <a:r>
              <a:rPr lang="es-MX" sz="20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sz="2000" dirty="0">
                <a:solidFill>
                  <a:srgbClr val="C5DAEB"/>
                </a:solidFill>
                <a:latin typeface="Calibri"/>
                <a:cs typeface="Calibri"/>
              </a:rPr>
              <a:t>Si edad</a:t>
            </a:r>
            <a:r>
              <a:rPr sz="20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mayor o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18 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nd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2000" spc="-2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le</a:t>
            </a:r>
            <a:r>
              <a:rPr sz="20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qu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mayor de </a:t>
            </a:r>
            <a:r>
              <a:rPr sz="2000" spc="-5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spc="0" dirty="0" err="1">
                <a:solidFill>
                  <a:srgbClr val="C5DAEB"/>
                </a:solidFill>
                <a:latin typeface="Calibri"/>
                <a:cs typeface="Calibri"/>
              </a:rPr>
              <a:t>dad</a:t>
            </a:r>
            <a:r>
              <a:rPr lang="es-MX" sz="20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7" y="1549966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Definir el algoritmo</a:t>
            </a:r>
            <a:r>
              <a:rPr lang="es-MX"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y el programa en </a:t>
            </a:r>
            <a:r>
              <a:rPr lang="es-MX" sz="2000" b="1" spc="-20" dirty="0">
                <a:solidFill>
                  <a:srgbClr val="FFC000"/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8BBC9BD6-B05D-4DB3-BED2-301CAA8052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168154"/>
            <a:ext cx="2065020" cy="1386444"/>
          </a:xfrm>
          <a:prstGeom prst="rect">
            <a:avLst/>
          </a:prstGeom>
        </p:spPr>
      </p:pic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3454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B4E5043-8BD4-4BD1-A2E4-E4D8C11F4763}"/>
              </a:ext>
            </a:extLst>
          </p:cNvPr>
          <p:cNvSpPr txBox="1"/>
          <p:nvPr/>
        </p:nvSpPr>
        <p:spPr>
          <a:xfrm>
            <a:off x="2747770" y="1713140"/>
            <a:ext cx="4972686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s-MX" sz="2400" dirty="0"/>
          </a:p>
          <a:p>
            <a:pPr marL="342900" indent="-342900">
              <a:buAutoNum type="arabicPeriod"/>
            </a:pPr>
            <a:r>
              <a:rPr lang="es-MX" sz="2400" dirty="0"/>
              <a:t>Dame tu edad</a:t>
            </a:r>
          </a:p>
          <a:p>
            <a:pPr marL="342900" indent="-342900">
              <a:buAutoNum type="arabicPeriod"/>
            </a:pPr>
            <a:r>
              <a:rPr lang="es-MX" sz="2400" dirty="0"/>
              <a:t>Si edad &gt;= 18</a:t>
            </a:r>
          </a:p>
          <a:p>
            <a:r>
              <a:rPr lang="es-MX" sz="2400" dirty="0"/>
              <a:t>           Escribir(“Eres mayor de edad”)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185813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</TotalTime>
  <Words>1397</Words>
  <Application>Microsoft Office PowerPoint</Application>
  <PresentationFormat>Presentación en pantalla (16:9)</PresentationFormat>
  <Paragraphs>224</Paragraphs>
  <Slides>33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Office Theme</vt:lpstr>
      <vt:lpstr>Presentación de PowerPoint</vt:lpstr>
      <vt:lpstr>TC1028  Pensamiento Computacional para Ingeniería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 2</vt:lpstr>
      <vt:lpstr>Ejercicio 3</vt:lpstr>
      <vt:lpstr>Ejercicio 4</vt:lpstr>
      <vt:lpstr>Ejercicio 5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Pavilion</dc:creator>
  <cp:lastModifiedBy>Lizethe Pérez Fuertes</cp:lastModifiedBy>
  <cp:revision>38</cp:revision>
  <dcterms:created xsi:type="dcterms:W3CDTF">2019-07-18T13:32:30Z</dcterms:created>
  <dcterms:modified xsi:type="dcterms:W3CDTF">2019-08-29T16:49:00Z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2019-06-28T00:00:00Z</vt:filetime>
  </property>
  <property fmtid="{D5CDD505-2E9C-101B-9397-08002B2CF9AE}" pid="3" name="LastSaved">
    <vt:filetime>2019-07-18T00:00:00Z</vt:filetime>
  </property>
</Properties>
</file>