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11017" y="0"/>
            <a:ext cx="1110995" cy="790194"/>
          </a:xfrm>
          <a:custGeom>
            <a:avLst/>
            <a:gdLst/>
            <a:ahLst/>
            <a:cxnLst/>
            <a:rect l="l" t="t" r="r" b="b"/>
            <a:pathLst>
              <a:path w="1110996" h="790194">
                <a:moveTo>
                  <a:pt x="0" y="309372"/>
                </a:moveTo>
                <a:lnTo>
                  <a:pt x="275717" y="790194"/>
                </a:lnTo>
                <a:lnTo>
                  <a:pt x="835279" y="790194"/>
                </a:lnTo>
                <a:lnTo>
                  <a:pt x="1110995" y="309372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811017" y="0"/>
            <a:ext cx="177402" cy="309372"/>
          </a:xfrm>
          <a:custGeom>
            <a:avLst/>
            <a:gdLst/>
            <a:ahLst/>
            <a:cxnLst/>
            <a:rect l="l" t="t" r="r" b="b"/>
            <a:pathLst>
              <a:path w="177402" h="309372">
                <a:moveTo>
                  <a:pt x="177402" y="0"/>
                </a:moveTo>
                <a:lnTo>
                  <a:pt x="0" y="309372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5011673" y="5024628"/>
            <a:ext cx="68177" cy="118871"/>
          </a:xfrm>
          <a:custGeom>
            <a:avLst/>
            <a:gdLst/>
            <a:ahLst/>
            <a:cxnLst/>
            <a:rect l="l" t="t" r="r" b="b"/>
            <a:pathLst>
              <a:path w="68177" h="118871">
                <a:moveTo>
                  <a:pt x="0" y="0"/>
                </a:moveTo>
                <a:lnTo>
                  <a:pt x="68177" y="118871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5011673" y="4577334"/>
            <a:ext cx="1033272" cy="566165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6" y="275842"/>
                </a:lnTo>
                <a:lnTo>
                  <a:pt x="74461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8" y="275842"/>
                </a:lnTo>
                <a:lnTo>
                  <a:pt x="257043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4632" y="901953"/>
            <a:ext cx="7154735" cy="122417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3763" y="1960626"/>
            <a:ext cx="6316472" cy="27531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75276"/>
            <a:ext cx="148945" cy="1932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aYygoY9hc" TargetMode="External"/><Relationship Id="rId2" Type="http://schemas.openxmlformats.org/officeDocument/2006/relationships/hyperlink" Target="https://www.youtube.com/watch?v=e0TfIbZXPe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oNEoSARCh4" TargetMode="External"/><Relationship Id="rId5" Type="http://schemas.openxmlformats.org/officeDocument/2006/relationships/hyperlink" Target="https://www.youtube.com/watch?v=svIHgdX09Jc" TargetMode="External"/><Relationship Id="rId4" Type="http://schemas.openxmlformats.org/officeDocument/2006/relationships/hyperlink" Target="https://www.youtube.com/watch?v=VvIvINcn79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038350"/>
            <a:ext cx="8001000" cy="1676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00"/>
              </a:lnSpc>
            </a:pPr>
            <a:r>
              <a:rPr sz="4400" spc="370" dirty="0" err="1">
                <a:solidFill>
                  <a:srgbClr val="18BAD4"/>
                </a:solidFill>
                <a:latin typeface="Arial"/>
                <a:cs typeface="Arial"/>
              </a:rPr>
              <a:t>Introducció</a:t>
            </a:r>
            <a:r>
              <a:rPr lang="es-MX" sz="4400" spc="37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4400" spc="4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5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sz="4400" spc="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145" dirty="0">
                <a:solidFill>
                  <a:srgbClr val="18BAD4"/>
                </a:solidFill>
                <a:latin typeface="Arial"/>
                <a:cs typeface="Arial"/>
              </a:rPr>
              <a:t>la</a:t>
            </a:r>
            <a:r>
              <a:rPr sz="4400" spc="10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305" dirty="0">
                <a:solidFill>
                  <a:srgbClr val="18BAD4"/>
                </a:solidFill>
                <a:latin typeface="Arial"/>
                <a:cs typeface="Arial"/>
              </a:rPr>
              <a:t>manipulación</a:t>
            </a:r>
            <a:r>
              <a:rPr sz="4400" spc="2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185" dirty="0">
                <a:solidFill>
                  <a:srgbClr val="18BAD4"/>
                </a:solidFill>
                <a:latin typeface="Arial"/>
                <a:cs typeface="Arial"/>
              </a:rPr>
              <a:t>de</a:t>
            </a:r>
            <a:r>
              <a:rPr sz="4400" spc="9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280" dirty="0">
                <a:solidFill>
                  <a:srgbClr val="18BAD4"/>
                </a:solidFill>
                <a:latin typeface="Arial"/>
                <a:cs typeface="Arial"/>
              </a:rPr>
              <a:t>datos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1037562"/>
            <a:ext cx="5049520" cy="5422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65"/>
              </a:lnSpc>
            </a:pPr>
            <a:r>
              <a:rPr sz="3600" spc="30" dirty="0">
                <a:solidFill>
                  <a:srgbClr val="18BAD4"/>
                </a:solidFill>
                <a:latin typeface="Arial"/>
                <a:cs typeface="Arial"/>
              </a:rPr>
              <a:t>D</a:t>
            </a:r>
            <a:r>
              <a:rPr sz="3600" spc="2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sz="3600" spc="229" dirty="0">
                <a:solidFill>
                  <a:srgbClr val="18BAD4"/>
                </a:solidFill>
                <a:latin typeface="Arial"/>
                <a:cs typeface="Arial"/>
              </a:rPr>
              <a:t>p</a:t>
            </a:r>
            <a:r>
              <a:rPr sz="3600" spc="330" dirty="0">
                <a:solidFill>
                  <a:srgbClr val="18BAD4"/>
                </a:solidFill>
                <a:latin typeface="Arial"/>
                <a:cs typeface="Arial"/>
              </a:rPr>
              <a:t>u</a:t>
            </a:r>
            <a:r>
              <a:rPr sz="3600" spc="300" dirty="0">
                <a:solidFill>
                  <a:srgbClr val="18BAD4"/>
                </a:solidFill>
                <a:latin typeface="Arial"/>
                <a:cs typeface="Arial"/>
              </a:rPr>
              <a:t>rac</a:t>
            </a:r>
            <a:r>
              <a:rPr sz="3600" spc="145" dirty="0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sz="3600" spc="260" dirty="0">
                <a:solidFill>
                  <a:srgbClr val="18BAD4"/>
                </a:solidFill>
                <a:latin typeface="Arial"/>
                <a:cs typeface="Arial"/>
              </a:rPr>
              <a:t>ón</a:t>
            </a:r>
            <a:r>
              <a:rPr sz="3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600" spc="409" dirty="0">
                <a:solidFill>
                  <a:srgbClr val="18BAD4"/>
                </a:solidFill>
                <a:latin typeface="Arial"/>
                <a:cs typeface="Arial"/>
              </a:rPr>
              <a:t>y</a:t>
            </a:r>
            <a:r>
              <a:rPr sz="36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600" spc="200" dirty="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sz="3600" spc="425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sz="3600" spc="295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sz="3600" spc="77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sz="3600" spc="200" dirty="0">
                <a:solidFill>
                  <a:srgbClr val="18BAD4"/>
                </a:solidFill>
                <a:latin typeface="Arial"/>
                <a:cs typeface="Arial"/>
              </a:rPr>
              <a:t>ato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10838" y="1585654"/>
            <a:ext cx="5242560" cy="2580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33985">
              <a:lnSpc>
                <a:spcPct val="100099"/>
              </a:lnSpc>
            </a:pPr>
            <a:r>
              <a:rPr sz="3600" spc="140" dirty="0">
                <a:solidFill>
                  <a:srgbClr val="18BAD4"/>
                </a:solidFill>
                <a:latin typeface="Arial"/>
                <a:cs typeface="Arial"/>
              </a:rPr>
              <a:t>de</a:t>
            </a:r>
            <a:r>
              <a:rPr sz="3600" spc="2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600" spc="160" dirty="0">
                <a:solidFill>
                  <a:srgbClr val="18BAD4"/>
                </a:solidFill>
                <a:latin typeface="Arial"/>
                <a:cs typeface="Arial"/>
              </a:rPr>
              <a:t>d</a:t>
            </a:r>
            <a:r>
              <a:rPr sz="3600" spc="18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sz="3600" spc="45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sz="3600" spc="150" dirty="0">
                <a:solidFill>
                  <a:srgbClr val="18BAD4"/>
                </a:solidFill>
                <a:latin typeface="Arial"/>
                <a:cs typeface="Arial"/>
              </a:rPr>
              <a:t>os</a:t>
            </a:r>
            <a:r>
              <a:rPr sz="3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600" spc="17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sz="3600" spc="13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sz="3600" spc="40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3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600" spc="200" dirty="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sz="3600" spc="420" dirty="0">
                <a:solidFill>
                  <a:srgbClr val="18BAD4"/>
                </a:solidFill>
                <a:latin typeface="Arial"/>
                <a:cs typeface="Arial"/>
              </a:rPr>
              <a:t>ó</a:t>
            </a:r>
            <a:r>
              <a:rPr sz="3600" spc="295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sz="3600" spc="765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sz="3600" spc="180" dirty="0">
                <a:solidFill>
                  <a:srgbClr val="18BAD4"/>
                </a:solidFill>
                <a:latin typeface="Arial"/>
                <a:cs typeface="Arial"/>
              </a:rPr>
              <a:t>ulas</a:t>
            </a:r>
            <a:r>
              <a:rPr sz="3600" spc="1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600" spc="409" dirty="0">
                <a:solidFill>
                  <a:srgbClr val="18BAD4"/>
                </a:solidFill>
                <a:latin typeface="Arial"/>
                <a:cs typeface="Arial"/>
              </a:rPr>
              <a:t>y</a:t>
            </a:r>
            <a:r>
              <a:rPr sz="36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600" spc="270" dirty="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sz="3600" spc="560" dirty="0">
                <a:solidFill>
                  <a:srgbClr val="18BAD4"/>
                </a:solidFill>
                <a:latin typeface="Arial"/>
                <a:cs typeface="Arial"/>
              </a:rPr>
              <a:t>u</a:t>
            </a:r>
            <a:r>
              <a:rPr sz="3600" spc="30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3600" spc="29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sz="3600" spc="229" dirty="0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sz="3600" spc="26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sz="3600" spc="27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3600" spc="2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sz="3600" spc="180" dirty="0">
                <a:solidFill>
                  <a:srgbClr val="18BAD4"/>
                </a:solidFill>
                <a:latin typeface="Arial"/>
                <a:cs typeface="Arial"/>
              </a:rPr>
              <a:t>s</a:t>
            </a:r>
            <a:r>
              <a:rPr sz="3600" spc="-2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sz="3600" spc="40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3600" spc="20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600" spc="484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sz="3600" spc="229" dirty="0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sz="3600" spc="17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sz="3600" spc="300" dirty="0">
                <a:solidFill>
                  <a:srgbClr val="18BAD4"/>
                </a:solidFill>
                <a:latin typeface="Arial"/>
                <a:cs typeface="Arial"/>
              </a:rPr>
              <a:t>ro</a:t>
            </a:r>
            <a:r>
              <a:rPr sz="3600" spc="350" dirty="0">
                <a:solidFill>
                  <a:srgbClr val="18BAD4"/>
                </a:solidFill>
                <a:latin typeface="Arial"/>
                <a:cs typeface="Arial"/>
              </a:rPr>
              <a:t>s</a:t>
            </a:r>
            <a:r>
              <a:rPr sz="3600" spc="40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sz="3600" spc="210" dirty="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sz="3600" spc="440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sz="3600" spc="-3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600" spc="-190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sz="3600" spc="275" dirty="0">
                <a:solidFill>
                  <a:srgbClr val="18BAD4"/>
                </a:solidFill>
                <a:latin typeface="Arial"/>
                <a:cs typeface="Arial"/>
              </a:rPr>
              <a:t>x</a:t>
            </a:r>
            <a:r>
              <a:rPr sz="3600" spc="17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sz="3600" spc="2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sz="3600" spc="155" dirty="0">
                <a:solidFill>
                  <a:srgbClr val="18BAD4"/>
                </a:solidFill>
                <a:latin typeface="Arial"/>
                <a:cs typeface="Arial"/>
              </a:rPr>
              <a:t>l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1"/>
              </a:spcBef>
            </a:pPr>
            <a:endParaRPr sz="850" dirty="0"/>
          </a:p>
          <a:p>
            <a:pPr marL="12700" marR="12700">
              <a:lnSpc>
                <a:spcPct val="100099"/>
              </a:lnSpc>
            </a:pPr>
            <a:r>
              <a:rPr sz="1800" spc="-50" dirty="0">
                <a:solidFill>
                  <a:srgbClr val="C5DAEB"/>
                </a:solidFill>
                <a:latin typeface="Arial"/>
                <a:cs typeface="Arial"/>
              </a:rPr>
              <a:t>Re</a:t>
            </a:r>
            <a:r>
              <a:rPr sz="1800" spc="45" dirty="0">
                <a:solidFill>
                  <a:srgbClr val="C5DAEB"/>
                </a:solidFill>
                <a:latin typeface="Arial"/>
                <a:cs typeface="Arial"/>
              </a:rPr>
              <a:t>al</a:t>
            </a:r>
            <a:r>
              <a:rPr sz="1800" spc="30" dirty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sz="1800" spc="45" dirty="0">
                <a:solidFill>
                  <a:srgbClr val="C5DAEB"/>
                </a:solidFill>
                <a:latin typeface="Arial"/>
                <a:cs typeface="Arial"/>
              </a:rPr>
              <a:t>za</a:t>
            </a:r>
            <a:r>
              <a:rPr sz="1800" spc="-55" dirty="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C5DAEB"/>
                </a:solidFill>
                <a:latin typeface="Arial"/>
                <a:cs typeface="Arial"/>
              </a:rPr>
              <a:t>las</a:t>
            </a:r>
            <a:r>
              <a:rPr sz="1800" spc="-35" dirty="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sz="1800" spc="15" dirty="0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sz="1800" spc="114" dirty="0">
                <a:solidFill>
                  <a:srgbClr val="C5DAEB"/>
                </a:solidFill>
                <a:latin typeface="Arial"/>
                <a:cs typeface="Arial"/>
              </a:rPr>
              <a:t>t</a:t>
            </a:r>
            <a:r>
              <a:rPr sz="1800" spc="20" dirty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sz="1800" spc="55" dirty="0">
                <a:solidFill>
                  <a:srgbClr val="C5DAEB"/>
                </a:solidFill>
                <a:latin typeface="Arial"/>
                <a:cs typeface="Arial"/>
              </a:rPr>
              <a:t>v</a:t>
            </a:r>
            <a:r>
              <a:rPr sz="1800" spc="45" dirty="0">
                <a:solidFill>
                  <a:srgbClr val="C5DAEB"/>
                </a:solidFill>
                <a:latin typeface="Arial"/>
                <a:cs typeface="Arial"/>
              </a:rPr>
              <a:t>id</a:t>
            </a:r>
            <a:r>
              <a:rPr sz="1800" spc="60" dirty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sz="1800" spc="20" dirty="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sz="1800" spc="10" dirty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sz="1800" spc="-65" dirty="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sz="1800" spc="-40" dirty="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C5DAEB"/>
                </a:solidFill>
                <a:latin typeface="Arial"/>
                <a:cs typeface="Arial"/>
              </a:rPr>
              <a:t>au</a:t>
            </a:r>
            <a:r>
              <a:rPr sz="1800" spc="114" dirty="0">
                <a:solidFill>
                  <a:srgbClr val="C5DAEB"/>
                </a:solidFill>
                <a:latin typeface="Arial"/>
                <a:cs typeface="Arial"/>
              </a:rPr>
              <a:t>t</a:t>
            </a:r>
            <a:r>
              <a:rPr sz="1800" spc="0" dirty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sz="1800" spc="5" dirty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sz="1800" spc="70" dirty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sz="1800" spc="25" dirty="0">
                <a:solidFill>
                  <a:srgbClr val="C5DAEB"/>
                </a:solidFill>
                <a:latin typeface="Arial"/>
                <a:cs typeface="Arial"/>
              </a:rPr>
              <a:t>t</a:t>
            </a:r>
            <a:r>
              <a:rPr sz="1800" spc="50" dirty="0">
                <a:solidFill>
                  <a:srgbClr val="C5DAEB"/>
                </a:solidFill>
                <a:latin typeface="Arial"/>
                <a:cs typeface="Arial"/>
              </a:rPr>
              <a:t>ud</a:t>
            </a:r>
            <a:r>
              <a:rPr sz="1800" spc="15" dirty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sz="1800" spc="30" dirty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sz="1800" spc="-85" dirty="0">
                <a:solidFill>
                  <a:srgbClr val="C5DAEB"/>
                </a:solidFill>
                <a:latin typeface="Arial"/>
                <a:cs typeface="Arial"/>
              </a:rPr>
              <a:t>.</a:t>
            </a:r>
            <a:r>
              <a:rPr sz="1800" spc="-40" dirty="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C5DAEB"/>
                </a:solidFill>
                <a:latin typeface="Arial"/>
                <a:cs typeface="Arial"/>
              </a:rPr>
              <a:t>Re</a:t>
            </a:r>
            <a:r>
              <a:rPr sz="1800" spc="-5" dirty="0">
                <a:solidFill>
                  <a:srgbClr val="C5DAEB"/>
                </a:solidFill>
                <a:latin typeface="Arial"/>
                <a:cs typeface="Arial"/>
              </a:rPr>
              <a:t>v</a:t>
            </a:r>
            <a:r>
              <a:rPr sz="1800" spc="15" dirty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sz="1800" spc="25" dirty="0">
                <a:solidFill>
                  <a:srgbClr val="C5DAEB"/>
                </a:solidFill>
                <a:latin typeface="Arial"/>
                <a:cs typeface="Arial"/>
              </a:rPr>
              <a:t>sa</a:t>
            </a:r>
            <a:r>
              <a:rPr sz="1800" spc="-50" dirty="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C5DAEB"/>
                </a:solidFill>
                <a:latin typeface="Arial"/>
                <a:cs typeface="Arial"/>
              </a:rPr>
              <a:t>los</a:t>
            </a:r>
            <a:r>
              <a:rPr sz="1800" spc="10" dirty="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C5DAEB"/>
                </a:solidFill>
                <a:latin typeface="Arial"/>
                <a:cs typeface="Arial"/>
              </a:rPr>
              <a:t>vi</a:t>
            </a:r>
            <a:r>
              <a:rPr sz="1800" spc="15" dirty="0">
                <a:solidFill>
                  <a:srgbClr val="C5DAEB"/>
                </a:solidFill>
                <a:latin typeface="Arial"/>
                <a:cs typeface="Arial"/>
              </a:rPr>
              <a:t>deos</a:t>
            </a:r>
            <a:r>
              <a:rPr lang="es-MX" sz="1800" spc="15" dirty="0">
                <a:solidFill>
                  <a:srgbClr val="C5DAEB"/>
                </a:solidFill>
                <a:latin typeface="Arial"/>
                <a:cs typeface="Arial"/>
              </a:rPr>
              <a:t> y material</a:t>
            </a:r>
            <a:r>
              <a:rPr sz="1800" spc="15" dirty="0">
                <a:solidFill>
                  <a:srgbClr val="C5DAEB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/>
          <p:nvPr/>
        </p:nvSpPr>
        <p:spPr>
          <a:xfrm>
            <a:off x="228600" y="361950"/>
            <a:ext cx="8763000" cy="480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1"/>
              </a:spcBef>
            </a:pPr>
            <a:endParaRPr sz="850" dirty="0"/>
          </a:p>
          <a:p>
            <a:pPr marL="12700" marR="12700">
              <a:lnSpc>
                <a:spcPct val="100099"/>
              </a:lnSpc>
            </a:pPr>
            <a:r>
              <a:rPr lang="es-MX" sz="1600" kern="0" dirty="0">
                <a:solidFill>
                  <a:srgbClr val="18BAD4"/>
                </a:solidFill>
                <a:latin typeface="Arial"/>
                <a:cs typeface="Arial"/>
              </a:rPr>
              <a:t>Funciones útiles para limpiar datos en Excel 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(Depuración y formato)</a:t>
            </a:r>
          </a:p>
          <a:p>
            <a:pPr marL="12700" marR="12700">
              <a:lnSpc>
                <a:spcPct val="100099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(18:46min): </a:t>
            </a:r>
            <a:r>
              <a:rPr lang="es-MX" sz="1600" spc="15" dirty="0">
                <a:solidFill>
                  <a:srgbClr val="C5DAEB"/>
                </a:solidFill>
                <a:latin typeface="Arial"/>
                <a:cs typeface="Arial"/>
                <a:hlinkClick r:id="rId2"/>
              </a:rPr>
              <a:t>https://www.youtube.com/watch?v=e0TfIbZXPeA</a:t>
            </a: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endParaRPr lang="es-MX" sz="1600" spc="-50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spc="45" dirty="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lang="es-MX" sz="1600" spc="30" dirty="0">
                <a:solidFill>
                  <a:srgbClr val="18BAD4"/>
                </a:solidFill>
                <a:latin typeface="Arial"/>
                <a:cs typeface="Arial"/>
              </a:rPr>
              <a:t>u</a:t>
            </a:r>
            <a:r>
              <a:rPr lang="es-MX" sz="1600" spc="90" dirty="0">
                <a:solidFill>
                  <a:srgbClr val="18BAD4"/>
                </a:solidFill>
                <a:latin typeface="Arial"/>
                <a:cs typeface="Arial"/>
              </a:rPr>
              <a:t>ncion</a:t>
            </a:r>
            <a:r>
              <a:rPr lang="es-MX" sz="1600" spc="9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600" spc="80" dirty="0">
                <a:solidFill>
                  <a:srgbClr val="18BAD4"/>
                </a:solidFill>
                <a:latin typeface="Arial"/>
                <a:cs typeface="Arial"/>
              </a:rPr>
              <a:t>s</a:t>
            </a:r>
            <a:r>
              <a:rPr lang="es-MX" sz="1600" spc="4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-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600" spc="135" dirty="0">
                <a:solidFill>
                  <a:srgbClr val="18BAD4"/>
                </a:solidFill>
                <a:latin typeface="Arial"/>
                <a:cs typeface="Arial"/>
              </a:rPr>
              <a:t>st</a:t>
            </a:r>
            <a:r>
              <a:rPr lang="es-MX" sz="1600" spc="75" dirty="0">
                <a:solidFill>
                  <a:srgbClr val="18BAD4"/>
                </a:solidFill>
                <a:latin typeface="Arial"/>
                <a:cs typeface="Arial"/>
              </a:rPr>
              <a:t>adísticas</a:t>
            </a:r>
            <a:r>
              <a:rPr lang="es-MX" sz="1600" spc="3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50" dirty="0">
                <a:solidFill>
                  <a:srgbClr val="18BAD4"/>
                </a:solidFill>
                <a:latin typeface="Arial"/>
                <a:cs typeface="Arial"/>
              </a:rPr>
              <a:t>básicas</a:t>
            </a:r>
            <a:r>
              <a:rPr lang="es-MX" sz="1200" spc="50" dirty="0">
                <a:solidFill>
                  <a:srgbClr val="18BAD4"/>
                </a:solidFill>
                <a:latin typeface="Arial"/>
                <a:cs typeface="Arial"/>
              </a:rPr>
              <a:t>:</a:t>
            </a:r>
            <a:r>
              <a:rPr lang="es-MX" sz="1200" spc="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PROMEDI</a:t>
            </a:r>
            <a:r>
              <a:rPr lang="es-MX" sz="1100" spc="-30" dirty="0">
                <a:solidFill>
                  <a:srgbClr val="18BAD4"/>
                </a:solidFill>
                <a:latin typeface="Arial"/>
                <a:cs typeface="Arial"/>
              </a:rPr>
              <a:t>O,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 PROMEDI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O.SI,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45" dirty="0">
                <a:solidFill>
                  <a:srgbClr val="18BAD4"/>
                </a:solidFill>
                <a:latin typeface="Arial"/>
                <a:cs typeface="Arial"/>
              </a:rPr>
              <a:t>PRO</a:t>
            </a:r>
            <a:r>
              <a:rPr lang="es-MX" sz="1100" spc="40" dirty="0">
                <a:solidFill>
                  <a:srgbClr val="18BAD4"/>
                </a:solidFill>
                <a:latin typeface="Arial"/>
                <a:cs typeface="Arial"/>
              </a:rPr>
              <a:t>MEDI</a:t>
            </a:r>
            <a:r>
              <a:rPr lang="es-MX" sz="1100" spc="5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-25" dirty="0">
                <a:solidFill>
                  <a:srgbClr val="18BAD4"/>
                </a:solidFill>
                <a:latin typeface="Arial"/>
                <a:cs typeface="Arial"/>
              </a:rPr>
              <a:t>.SI.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55" dirty="0">
                <a:solidFill>
                  <a:srgbClr val="18BAD4"/>
                </a:solidFill>
                <a:latin typeface="Arial"/>
                <a:cs typeface="Arial"/>
              </a:rPr>
              <a:t>JUN</a:t>
            </a:r>
            <a:r>
              <a:rPr lang="es-MX" sz="1100" spc="-20" dirty="0">
                <a:solidFill>
                  <a:srgbClr val="18BAD4"/>
                </a:solidFill>
                <a:latin typeface="Arial"/>
                <a:cs typeface="Arial"/>
              </a:rPr>
              <a:t>TO,</a:t>
            </a:r>
            <a:r>
              <a:rPr lang="es-MX" sz="1100" spc="5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55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114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40" dirty="0">
                <a:solidFill>
                  <a:srgbClr val="18BAD4"/>
                </a:solidFill>
                <a:latin typeface="Arial"/>
                <a:cs typeface="Arial"/>
              </a:rPr>
              <a:t>X,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14" dirty="0">
                <a:solidFill>
                  <a:srgbClr val="18BAD4"/>
                </a:solidFill>
                <a:latin typeface="Arial"/>
                <a:cs typeface="Arial"/>
              </a:rPr>
              <a:t>MI</a:t>
            </a:r>
            <a:r>
              <a:rPr lang="es-MX" sz="1100" spc="14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3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100" spc="3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 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3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100" spc="3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25" dirty="0">
                <a:solidFill>
                  <a:srgbClr val="18BAD4"/>
                </a:solidFill>
                <a:latin typeface="Arial"/>
                <a:cs typeface="Arial"/>
              </a:rPr>
              <a:t>.SI.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55" dirty="0">
                <a:solidFill>
                  <a:srgbClr val="18BAD4"/>
                </a:solidFill>
                <a:latin typeface="Arial"/>
                <a:cs typeface="Arial"/>
              </a:rPr>
              <a:t>JUN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5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3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100" spc="3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5" dirty="0">
                <a:solidFill>
                  <a:srgbClr val="18BAD4"/>
                </a:solidFill>
                <a:latin typeface="Arial"/>
                <a:cs typeface="Arial"/>
              </a:rPr>
              <a:t>A,</a:t>
            </a:r>
            <a:r>
              <a:rPr lang="es-MX" sz="1100" spc="3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SUM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SUM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SI,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SUM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25" dirty="0">
                <a:solidFill>
                  <a:srgbClr val="18BAD4"/>
                </a:solidFill>
                <a:latin typeface="Arial"/>
                <a:cs typeface="Arial"/>
              </a:rPr>
              <a:t>.SI.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55" dirty="0">
                <a:solidFill>
                  <a:srgbClr val="18BAD4"/>
                </a:solidFill>
                <a:latin typeface="Arial"/>
                <a:cs typeface="Arial"/>
              </a:rPr>
              <a:t>JUN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TO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(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25" dirty="0">
                <a:solidFill>
                  <a:srgbClr val="18BAD4"/>
                </a:solidFill>
                <a:latin typeface="Arial"/>
                <a:cs typeface="Arial"/>
              </a:rPr>
              <a:t>VER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AGE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4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75" dirty="0">
                <a:solidFill>
                  <a:srgbClr val="18BAD4"/>
                </a:solidFill>
                <a:latin typeface="Arial"/>
                <a:cs typeface="Arial"/>
              </a:rPr>
              <a:t>V</a:t>
            </a:r>
            <a:r>
              <a:rPr lang="es-MX" sz="1100" spc="-7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100" spc="-8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AGEIF,</a:t>
            </a:r>
            <a:r>
              <a:rPr lang="es-MX" sz="1100" spc="4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75" dirty="0">
                <a:solidFill>
                  <a:srgbClr val="18BAD4"/>
                </a:solidFill>
                <a:latin typeface="Arial"/>
                <a:cs typeface="Arial"/>
              </a:rPr>
              <a:t>V</a:t>
            </a:r>
            <a:r>
              <a:rPr lang="es-MX" sz="1100" spc="-7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100" spc="-8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AGEIFS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 </a:t>
            </a:r>
            <a:r>
              <a:rPr lang="es-MX" sz="1100" spc="20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40" dirty="0">
                <a:solidFill>
                  <a:srgbClr val="18BAD4"/>
                </a:solidFill>
                <a:latin typeface="Arial"/>
                <a:cs typeface="Arial"/>
              </a:rPr>
              <a:t>X,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20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40" dirty="0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lang="es-MX" sz="1100" spc="11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OU</a:t>
            </a:r>
            <a:r>
              <a:rPr lang="es-MX" sz="1100" spc="4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30" dirty="0">
                <a:solidFill>
                  <a:srgbClr val="18BAD4"/>
                </a:solidFill>
                <a:latin typeface="Arial"/>
                <a:cs typeface="Arial"/>
              </a:rPr>
              <a:t>T,</a:t>
            </a:r>
            <a:r>
              <a:rPr lang="es-MX" sz="1100" spc="2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OU</a:t>
            </a:r>
            <a:r>
              <a:rPr lang="es-MX" sz="1100" spc="4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TIF,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OU</a:t>
            </a:r>
            <a:r>
              <a:rPr lang="es-MX" sz="1100" spc="4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20" dirty="0">
                <a:solidFill>
                  <a:srgbClr val="18BAD4"/>
                </a:solidFill>
                <a:latin typeface="Arial"/>
                <a:cs typeface="Arial"/>
              </a:rPr>
              <a:t>TIFS,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75" dirty="0">
                <a:solidFill>
                  <a:srgbClr val="18BAD4"/>
                </a:solidFill>
                <a:latin typeface="Arial"/>
                <a:cs typeface="Arial"/>
              </a:rPr>
              <a:t>SU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75" dirty="0">
                <a:solidFill>
                  <a:srgbClr val="18BAD4"/>
                </a:solidFill>
                <a:latin typeface="Arial"/>
                <a:cs typeface="Arial"/>
              </a:rPr>
              <a:t>SU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IF,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SUMIFS)</a:t>
            </a:r>
            <a:endParaRPr lang="es-MX" sz="1100" dirty="0"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(16:456min):</a:t>
            </a:r>
          </a:p>
          <a:p>
            <a:pPr marL="12700" marR="12700">
              <a:lnSpc>
                <a:spcPct val="100099"/>
              </a:lnSpc>
            </a:pPr>
            <a:endParaRPr lang="es-MX" sz="1600" spc="-50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kern="0" dirty="0">
                <a:solidFill>
                  <a:srgbClr val="18BAD4"/>
                </a:solidFill>
                <a:latin typeface="Arial"/>
                <a:cs typeface="Arial"/>
              </a:rPr>
              <a:t>Funciones condicionales: 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(IF, AND, OR (SI, Y, O)</a:t>
            </a:r>
          </a:p>
          <a:p>
            <a:pPr marL="12700" marR="12700">
              <a:lnSpc>
                <a:spcPct val="100099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(7:33min): </a:t>
            </a:r>
            <a:r>
              <a:rPr lang="es-MX" sz="1600" spc="15" dirty="0">
                <a:solidFill>
                  <a:srgbClr val="C5DAEB"/>
                </a:solidFill>
                <a:latin typeface="Arial"/>
                <a:cs typeface="Arial"/>
                <a:hlinkClick r:id="rId3"/>
              </a:rPr>
              <a:t>https://www.youtube.com/watch?v=IeaYygoY9hc</a:t>
            </a: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s-MX" sz="1600" spc="90" dirty="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lang="es-MX" sz="1600" spc="85" dirty="0">
                <a:solidFill>
                  <a:srgbClr val="18BAD4"/>
                </a:solidFill>
                <a:latin typeface="Arial"/>
                <a:cs typeface="Arial"/>
              </a:rPr>
              <a:t>u</a:t>
            </a:r>
            <a:r>
              <a:rPr lang="es-MX" sz="1600" spc="175" dirty="0">
                <a:solidFill>
                  <a:srgbClr val="18BAD4"/>
                </a:solidFill>
                <a:latin typeface="Arial"/>
                <a:cs typeface="Arial"/>
              </a:rPr>
              <a:t>nciones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70" dirty="0" err="1">
                <a:solidFill>
                  <a:srgbClr val="18BAD4"/>
                </a:solidFill>
                <a:latin typeface="Arial"/>
                <a:cs typeface="Arial"/>
              </a:rPr>
              <a:t>Year</a:t>
            </a:r>
            <a:r>
              <a:rPr lang="es-MX" sz="1600" spc="70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6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225" dirty="0" err="1">
                <a:solidFill>
                  <a:srgbClr val="18BAD4"/>
                </a:solidFill>
                <a:latin typeface="Arial"/>
                <a:cs typeface="Arial"/>
              </a:rPr>
              <a:t>Month</a:t>
            </a:r>
            <a:r>
              <a:rPr lang="es-MX" sz="1600" spc="22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75" dirty="0">
                <a:solidFill>
                  <a:srgbClr val="18BAD4"/>
                </a:solidFill>
                <a:latin typeface="Arial"/>
                <a:cs typeface="Arial"/>
              </a:rPr>
              <a:t>Day,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190" dirty="0" err="1">
                <a:solidFill>
                  <a:srgbClr val="18BAD4"/>
                </a:solidFill>
                <a:latin typeface="Arial"/>
                <a:cs typeface="Arial"/>
              </a:rPr>
              <a:t>Hour,</a:t>
            </a:r>
            <a:r>
              <a:rPr lang="es-MX" sz="1600" spc="15" dirty="0" err="1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600" spc="20" dirty="0" err="1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600" spc="300" dirty="0" err="1">
                <a:solidFill>
                  <a:srgbClr val="18BAD4"/>
                </a:solidFill>
                <a:latin typeface="Arial"/>
                <a:cs typeface="Arial"/>
              </a:rPr>
              <a:t>xt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(Año, Mes, Día, Hora, Texto)</a:t>
            </a:r>
          </a:p>
          <a:p>
            <a:pPr marL="12700">
              <a:lnSpc>
                <a:spcPct val="100000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1 (Ver hasta el minuto 3:35): </a:t>
            </a:r>
            <a:r>
              <a:rPr lang="es-MX" sz="1600" dirty="0">
                <a:latin typeface="Arial"/>
                <a:cs typeface="Arial"/>
                <a:hlinkClick r:id="rId4"/>
              </a:rPr>
              <a:t>https://www.youtube.com/watch?v=VvIvINcn79I</a:t>
            </a:r>
            <a:endParaRPr lang="es-MX" sz="1600" dirty="0">
              <a:latin typeface="Arial"/>
              <a:cs typeface="Arial"/>
            </a:endParaRPr>
          </a:p>
          <a:p>
            <a:pPr marL="12700"/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2 (Ver hasta el minuto 6:13): </a:t>
            </a:r>
            <a:r>
              <a:rPr lang="es-MX" sz="1600" dirty="0">
                <a:latin typeface="Arial"/>
                <a:cs typeface="Arial"/>
                <a:hlinkClick r:id="rId5"/>
              </a:rPr>
              <a:t>https://www.youtube.com/watch?v=svIHgdX09Jc</a:t>
            </a:r>
            <a:endParaRPr lang="es-MX" sz="1600" dirty="0">
              <a:latin typeface="Arial"/>
              <a:cs typeface="Arial"/>
            </a:endParaRPr>
          </a:p>
          <a:p>
            <a:pPr marL="12700"/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kern="0" dirty="0">
                <a:solidFill>
                  <a:srgbClr val="18BAD4"/>
                </a:solidFill>
                <a:latin typeface="Arial"/>
                <a:cs typeface="Arial"/>
              </a:rPr>
              <a:t>Función VLOOKUP (BUSCARV)</a:t>
            </a:r>
          </a:p>
          <a:p>
            <a:pPr marL="12700" marR="12700">
              <a:lnSpc>
                <a:spcPct val="100099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(7:09min): </a:t>
            </a:r>
            <a:r>
              <a:rPr lang="es-MX" sz="1600" spc="15" dirty="0">
                <a:solidFill>
                  <a:srgbClr val="C5DAEB"/>
                </a:solidFill>
                <a:latin typeface="Arial"/>
                <a:cs typeface="Arial"/>
                <a:hlinkClick r:id="rId6"/>
              </a:rPr>
              <a:t>https://www.youtube.com/watch?v=OoNEoSARCh4</a:t>
            </a: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689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246</Words>
  <Application>Microsoft Office PowerPoint</Application>
  <PresentationFormat>Presentación en pantalla (16:9)</PresentationFormat>
  <Paragraphs>21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JFR</dc:creator>
  <cp:lastModifiedBy>Lizethe Pérez Fuertes</cp:lastModifiedBy>
  <cp:revision>7</cp:revision>
  <dcterms:created xsi:type="dcterms:W3CDTF">2019-11-19T11:43:25Z</dcterms:created>
  <dcterms:modified xsi:type="dcterms:W3CDTF">2019-11-25T20:01:25Z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2019-10-05T00:00:00Z</vt:filetime>
  </property>
  <property fmtid="{D5CDD505-2E9C-101B-9397-08002B2CF9AE}" pid="3" name="LastSaved">
    <vt:filetime>2019-11-19T00:00:00Z</vt:filetime>
  </property>
</Properties>
</file>