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78" y="6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4632" y="901953"/>
            <a:ext cx="7154735" cy="122417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763" y="1960626"/>
            <a:ext cx="6316472" cy="27531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75276"/>
            <a:ext cx="148945" cy="19327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‹Nº›</a:t>
            </a:fld>
            <a:endParaRPr sz="12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port.office.com/en-us/article/excel-for-windows-training-9bc05390-e94c-46af-a5b3-d7c22f6990bb" TargetMode="External"/><Relationship Id="rId4" Type="http://schemas.openxmlformats.org/officeDocument/2006/relationships/hyperlink" Target="https://itunes.apple.com/mx/book/tecnologias-la-informacion/id943079199%3Fmt%3D11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aYygoY9hc" TargetMode="External"/><Relationship Id="rId2" Type="http://schemas.openxmlformats.org/officeDocument/2006/relationships/hyperlink" Target="https://www.youtube.com/watch?v=e0TfIbZXPe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%3Fv%3De0TfIbZXPe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%3Fv%3De0TfIbZXPeA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%3Fv%3DIeaYygoY9hc" TargetMode="External"/><Relationship Id="rId2" Type="http://schemas.openxmlformats.org/officeDocument/2006/relationships/hyperlink" Target="https://www.youtube.com/watch%3Fv%3De0TfIbZXPe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%3Fv%3De0TfIbZXPe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%3Fv%3DVvIvINcn79I" TargetMode="External"/><Relationship Id="rId2" Type="http://schemas.openxmlformats.org/officeDocument/2006/relationships/hyperlink" Target="https://www.youtube.com/watch%3Fv%3De0TfIbZXPeA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%3Fv%3DsvIHgdX09Jc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%3Fv%3DIeaYygoY9hc" TargetMode="External"/><Relationship Id="rId2" Type="http://schemas.openxmlformats.org/officeDocument/2006/relationships/hyperlink" Target="https://www.youtube.com/watch%3Fv%3De0TfIbZXPe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%3Fv%3DOoNEoSARCh4" TargetMode="External"/><Relationship Id="rId2" Type="http://schemas.openxmlformats.org/officeDocument/2006/relationships/hyperlink" Target="https://www.youtube.com/watch%3Fv%3De0TfIbZXPeA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2702" y="1461261"/>
            <a:ext cx="6040755" cy="2199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00"/>
              </a:lnSpc>
            </a:pPr>
            <a:r>
              <a:rPr sz="4800" spc="-335" dirty="0">
                <a:solidFill>
                  <a:srgbClr val="18BAD4"/>
                </a:solidFill>
                <a:latin typeface="Arial"/>
                <a:cs typeface="Arial"/>
              </a:rPr>
              <a:t>1.9</a:t>
            </a:r>
            <a:r>
              <a:rPr sz="48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800" spc="370" dirty="0">
                <a:solidFill>
                  <a:srgbClr val="18BAD4"/>
                </a:solidFill>
                <a:latin typeface="Arial"/>
                <a:cs typeface="Arial"/>
              </a:rPr>
              <a:t>Introducción</a:t>
            </a:r>
            <a:r>
              <a:rPr sz="48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800" spc="5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8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800" spc="14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4800" spc="10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800" spc="305" dirty="0">
                <a:solidFill>
                  <a:srgbClr val="18BAD4"/>
                </a:solidFill>
                <a:latin typeface="Arial"/>
                <a:cs typeface="Arial"/>
              </a:rPr>
              <a:t>manipulación</a:t>
            </a:r>
            <a:r>
              <a:rPr sz="48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800" spc="18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4800" spc="9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800" spc="280" dirty="0">
                <a:solidFill>
                  <a:srgbClr val="18BAD4"/>
                </a:solidFill>
                <a:latin typeface="Arial"/>
                <a:cs typeface="Arial"/>
              </a:rPr>
              <a:t>datos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9310">
              <a:lnSpc>
                <a:spcPts val="4740"/>
              </a:lnSpc>
            </a:pPr>
            <a:r>
              <a:rPr sz="4000" spc="210" dirty="0">
                <a:solidFill>
                  <a:srgbClr val="18BAD4"/>
                </a:solidFill>
                <a:latin typeface="Arial"/>
                <a:cs typeface="Arial"/>
              </a:rPr>
              <a:t>Referencias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10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13763" y="1960626"/>
            <a:ext cx="6160135" cy="27533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4450">
              <a:lnSpc>
                <a:spcPct val="100000"/>
              </a:lnSpc>
            </a:pPr>
            <a:r>
              <a:rPr sz="2000" spc="85" dirty="0">
                <a:solidFill>
                  <a:srgbClr val="18BAD4"/>
                </a:solidFill>
                <a:latin typeface="Arial"/>
                <a:cs typeface="Arial"/>
              </a:rPr>
              <a:t>Tec</a:t>
            </a:r>
            <a:r>
              <a:rPr sz="2000" spc="9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2000" spc="80" dirty="0">
                <a:solidFill>
                  <a:srgbClr val="18BAD4"/>
                </a:solidFill>
                <a:latin typeface="Arial"/>
                <a:cs typeface="Arial"/>
              </a:rPr>
              <a:t>olo</a:t>
            </a:r>
            <a:r>
              <a:rPr sz="2000" spc="40" dirty="0">
                <a:solidFill>
                  <a:srgbClr val="18BAD4"/>
                </a:solidFill>
                <a:latin typeface="Arial"/>
                <a:cs typeface="Arial"/>
              </a:rPr>
              <a:t>gí</a:t>
            </a:r>
            <a:r>
              <a:rPr sz="20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2000" spc="11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20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2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60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20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9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000" spc="25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2000" spc="190" dirty="0">
                <a:solidFill>
                  <a:srgbClr val="18BAD4"/>
                </a:solidFill>
                <a:latin typeface="Arial"/>
                <a:cs typeface="Arial"/>
              </a:rPr>
              <a:t>form</a:t>
            </a:r>
            <a:r>
              <a:rPr sz="2000" spc="21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2000" spc="105" dirty="0">
                <a:solidFill>
                  <a:srgbClr val="18BAD4"/>
                </a:solidFill>
                <a:latin typeface="Arial"/>
                <a:cs typeface="Arial"/>
              </a:rPr>
              <a:t>ci</a:t>
            </a:r>
            <a:r>
              <a:rPr sz="2000" spc="140" dirty="0">
                <a:solidFill>
                  <a:srgbClr val="18BAD4"/>
                </a:solidFill>
                <a:latin typeface="Arial"/>
                <a:cs typeface="Arial"/>
              </a:rPr>
              <a:t>ón</a:t>
            </a:r>
            <a:r>
              <a:rPr sz="2000" spc="-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18BAD4"/>
                </a:solidFill>
                <a:latin typeface="Arial"/>
                <a:cs typeface="Arial"/>
              </a:rPr>
              <a:t>Apl</a:t>
            </a:r>
            <a:r>
              <a:rPr sz="2000" spc="6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000" spc="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2000" spc="7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2000" spc="85" dirty="0">
                <a:solidFill>
                  <a:srgbClr val="18BAD4"/>
                </a:solidFill>
                <a:latin typeface="Arial"/>
                <a:cs typeface="Arial"/>
              </a:rPr>
              <a:t>da</a:t>
            </a:r>
            <a:r>
              <a:rPr sz="2000" spc="-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2000" spc="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8BAD4"/>
                </a:solidFill>
                <a:latin typeface="Arial"/>
                <a:cs typeface="Arial"/>
              </a:rPr>
              <a:t>los</a:t>
            </a:r>
            <a:r>
              <a:rPr sz="20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2000" spc="1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2000" spc="114" dirty="0">
                <a:solidFill>
                  <a:srgbClr val="18BAD4"/>
                </a:solidFill>
                <a:latin typeface="Arial"/>
                <a:cs typeface="Arial"/>
              </a:rPr>
              <a:t>goc</a:t>
            </a:r>
            <a:r>
              <a:rPr sz="2000" spc="5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000" spc="80" dirty="0">
                <a:solidFill>
                  <a:srgbClr val="18BAD4"/>
                </a:solidFill>
                <a:latin typeface="Arial"/>
                <a:cs typeface="Arial"/>
              </a:rPr>
              <a:t>os</a:t>
            </a:r>
            <a:r>
              <a:rPr sz="20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u="heavy" spc="20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https:</a:t>
            </a:r>
            <a:r>
              <a:rPr sz="2000" u="heavy" spc="14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33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27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i</a:t>
            </a:r>
            <a:r>
              <a:rPr sz="2000" u="heavy" spc="14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27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u</a:t>
            </a:r>
            <a:r>
              <a:rPr sz="2000" u="heavy" spc="21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n</a:t>
            </a:r>
            <a:r>
              <a:rPr sz="2000" u="heavy" spc="6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es</a:t>
            </a:r>
            <a:r>
              <a:rPr sz="2000" u="heavy" spc="6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.appl</a:t>
            </a:r>
            <a:r>
              <a:rPr sz="2000" u="heavy" spc="204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e.com/mx</a:t>
            </a:r>
            <a:r>
              <a:rPr sz="2000" u="heavy" spc="9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/</a:t>
            </a:r>
            <a:r>
              <a:rPr sz="2000" u="heavy" spc="19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book/</a:t>
            </a:r>
            <a:r>
              <a:rPr sz="2000" u="heavy" spc="10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t</a:t>
            </a:r>
            <a:r>
              <a:rPr sz="2000" u="heavy" spc="5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ec</a:t>
            </a:r>
            <a:r>
              <a:rPr sz="2000" u="heavy" spc="21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n</a:t>
            </a:r>
            <a:r>
              <a:rPr sz="2000" u="heavy" spc="8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olo</a:t>
            </a:r>
            <a:r>
              <a:rPr sz="2000" u="heavy" spc="7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gi</a:t>
            </a:r>
            <a:r>
              <a:rPr sz="2000" u="heavy" spc="10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a</a:t>
            </a:r>
            <a:r>
              <a:rPr sz="2000" u="heavy" spc="12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s</a:t>
            </a:r>
            <a:r>
              <a:rPr sz="2000" u="heavy" spc="47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-</a:t>
            </a:r>
            <a:r>
              <a:rPr sz="2000" spc="40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 </a:t>
            </a:r>
            <a:r>
              <a:rPr sz="2000" u="heavy" spc="3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l</a:t>
            </a:r>
            <a:r>
              <a:rPr sz="2000" u="heavy" spc="9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a</a:t>
            </a:r>
            <a:r>
              <a:rPr sz="2000" u="heavy" spc="48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-</a:t>
            </a:r>
            <a:r>
              <a:rPr sz="2000" u="heavy" spc="9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i</a:t>
            </a:r>
            <a:r>
              <a:rPr sz="2000" u="heavy" spc="24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n</a:t>
            </a:r>
            <a:r>
              <a:rPr sz="2000" u="heavy" spc="19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form</a:t>
            </a:r>
            <a:r>
              <a:rPr sz="2000" u="heavy" spc="21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a</a:t>
            </a:r>
            <a:r>
              <a:rPr sz="2000" u="heavy" spc="10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ci</a:t>
            </a:r>
            <a:r>
              <a:rPr sz="2000" u="heavy" spc="15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on/id94</a:t>
            </a:r>
            <a:r>
              <a:rPr sz="2000" u="heavy" spc="16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3</a:t>
            </a:r>
            <a:r>
              <a:rPr sz="2000" u="heavy" spc="-9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079</a:t>
            </a:r>
            <a:r>
              <a:rPr sz="2000" u="heavy" spc="-10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1</a:t>
            </a:r>
            <a:r>
              <a:rPr sz="2000" u="heavy" spc="7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9</a:t>
            </a:r>
            <a:r>
              <a:rPr sz="2000" u="heavy" spc="8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9</a:t>
            </a:r>
            <a:r>
              <a:rPr sz="2000" u="heavy" spc="8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?</a:t>
            </a:r>
            <a:r>
              <a:rPr sz="2000" u="heavy" spc="12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m</a:t>
            </a:r>
            <a:r>
              <a:rPr sz="2000" u="heavy" spc="-6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t=</a:t>
            </a:r>
            <a:r>
              <a:rPr sz="2000" u="heavy" spc="-9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1</a:t>
            </a:r>
            <a:r>
              <a:rPr sz="2000" u="heavy" spc="-42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1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85"/>
              </a:spcBef>
            </a:pPr>
            <a:endParaRPr sz="1300"/>
          </a:p>
          <a:p>
            <a:pPr marL="12700" marR="12700">
              <a:lnSpc>
                <a:spcPct val="100200"/>
              </a:lnSpc>
            </a:pPr>
            <a:r>
              <a:rPr sz="2000" spc="25" dirty="0">
                <a:solidFill>
                  <a:srgbClr val="18BAD4"/>
                </a:solidFill>
                <a:latin typeface="Arial"/>
                <a:cs typeface="Arial"/>
              </a:rPr>
              <a:t>Ex</a:t>
            </a:r>
            <a:r>
              <a:rPr sz="2000" spc="5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2000" spc="60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2000" spc="85" dirty="0">
                <a:solidFill>
                  <a:srgbClr val="18BAD4"/>
                </a:solidFill>
                <a:latin typeface="Arial"/>
                <a:cs typeface="Arial"/>
              </a:rPr>
              <a:t>l</a:t>
            </a:r>
            <a:r>
              <a:rPr sz="20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225" dirty="0">
                <a:solidFill>
                  <a:srgbClr val="18BAD4"/>
                </a:solidFill>
                <a:latin typeface="Arial"/>
                <a:cs typeface="Arial"/>
              </a:rPr>
              <a:t>for</a:t>
            </a:r>
            <a:r>
              <a:rPr sz="2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120" dirty="0">
                <a:solidFill>
                  <a:srgbClr val="18BAD4"/>
                </a:solidFill>
                <a:latin typeface="Arial"/>
                <a:cs typeface="Arial"/>
              </a:rPr>
              <a:t>W</a:t>
            </a:r>
            <a:r>
              <a:rPr sz="2000" spc="9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000" spc="2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2000" spc="155" dirty="0">
                <a:solidFill>
                  <a:srgbClr val="18BAD4"/>
                </a:solidFill>
                <a:latin typeface="Arial"/>
                <a:cs typeface="Arial"/>
              </a:rPr>
              <a:t>do</a:t>
            </a:r>
            <a:r>
              <a:rPr sz="2000" spc="190" dirty="0">
                <a:solidFill>
                  <a:srgbClr val="18BAD4"/>
                </a:solidFill>
                <a:latin typeface="Arial"/>
                <a:cs typeface="Arial"/>
              </a:rPr>
              <a:t>w</a:t>
            </a:r>
            <a:r>
              <a:rPr sz="2000" spc="11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2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spc="24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2000" spc="13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2000" spc="23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2000" spc="9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000" spc="2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2000" spc="9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000" spc="2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2000" spc="100" dirty="0">
                <a:solidFill>
                  <a:srgbClr val="18BAD4"/>
                </a:solidFill>
                <a:latin typeface="Arial"/>
                <a:cs typeface="Arial"/>
              </a:rPr>
              <a:t>g</a:t>
            </a:r>
            <a:r>
              <a:rPr sz="20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000" u="heavy" spc="20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https:</a:t>
            </a:r>
            <a:r>
              <a:rPr sz="2000" u="heavy" spc="14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/</a:t>
            </a:r>
            <a:r>
              <a:rPr sz="2000" u="heavy" spc="21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/</a:t>
            </a:r>
            <a:r>
              <a:rPr sz="2000" u="heavy" spc="39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17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u</a:t>
            </a:r>
            <a:r>
              <a:rPr sz="2000" u="heavy" spc="18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ppo</a:t>
            </a:r>
            <a:r>
              <a:rPr sz="2000" u="heavy" spc="114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r</a:t>
            </a:r>
            <a:r>
              <a:rPr sz="2000" u="heavy" spc="8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t</a:t>
            </a:r>
            <a:r>
              <a:rPr sz="2000" u="heavy" spc="7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.</a:t>
            </a:r>
            <a:r>
              <a:rPr sz="2000" u="heavy" spc="15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offi</a:t>
            </a:r>
            <a:r>
              <a:rPr sz="2000" u="heavy" spc="22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c</a:t>
            </a:r>
            <a:r>
              <a:rPr sz="2000" u="heavy" spc="13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e.com/en</a:t>
            </a:r>
            <a:r>
              <a:rPr sz="2000" u="heavy" spc="4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u="heavy" spc="17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u</a:t>
            </a:r>
            <a:r>
              <a:rPr sz="2000" u="heavy" spc="3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22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/</a:t>
            </a:r>
            <a:r>
              <a:rPr sz="2000" u="heavy" spc="2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a</a:t>
            </a:r>
            <a:r>
              <a:rPr sz="2000" u="heavy" spc="26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rt</a:t>
            </a:r>
            <a:r>
              <a:rPr sz="2000" u="heavy" spc="1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i</a:t>
            </a:r>
            <a:r>
              <a:rPr sz="2000" u="heavy" spc="9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cl</a:t>
            </a:r>
            <a:r>
              <a:rPr sz="2000" u="heavy" spc="13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e/exce</a:t>
            </a:r>
            <a:r>
              <a:rPr sz="2000" u="heavy" spc="6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l</a:t>
            </a:r>
            <a:r>
              <a:rPr sz="2000" u="heavy" spc="47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spc="40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 </a:t>
            </a:r>
            <a:r>
              <a:rPr sz="2000" u="heavy" spc="22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for</a:t>
            </a:r>
            <a:r>
              <a:rPr sz="2000" u="heavy" spc="4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u="heavy" spc="17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window</a:t>
            </a:r>
            <a:r>
              <a:rPr sz="2000" u="heavy" spc="16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s</a:t>
            </a:r>
            <a:r>
              <a:rPr sz="2000" u="heavy" spc="4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u="heavy" spc="17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trainin</a:t>
            </a:r>
            <a:r>
              <a:rPr sz="2000" u="heavy" spc="23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g</a:t>
            </a:r>
            <a:r>
              <a:rPr sz="2000" u="heavy" spc="4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u="heavy" spc="7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9</a:t>
            </a:r>
            <a:r>
              <a:rPr sz="2000" u="heavy" spc="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b</a:t>
            </a:r>
            <a:r>
              <a:rPr sz="2000" u="heavy" spc="10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c</a:t>
            </a:r>
            <a:r>
              <a:rPr sz="2000" u="heavy" spc="11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0</a:t>
            </a:r>
            <a:r>
              <a:rPr sz="2000" u="heavy" spc="114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5</a:t>
            </a:r>
            <a:r>
              <a:rPr sz="2000" u="heavy" spc="12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39</a:t>
            </a:r>
            <a:r>
              <a:rPr sz="2000" u="heavy" spc="11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0</a:t>
            </a:r>
            <a:r>
              <a:rPr sz="2000" u="heavy" spc="4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u="heavy" spc="4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e</a:t>
            </a:r>
            <a:r>
              <a:rPr sz="2000" u="heavy" spc="4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9</a:t>
            </a:r>
            <a:r>
              <a:rPr sz="2000" u="heavy" spc="3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4</a:t>
            </a:r>
            <a:r>
              <a:rPr sz="2000" u="heavy" spc="9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c</a:t>
            </a:r>
            <a:r>
              <a:rPr sz="2000" u="heavy" spc="4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u="heavy" spc="3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4</a:t>
            </a:r>
            <a:r>
              <a:rPr sz="2000" u="heavy" spc="5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6</a:t>
            </a:r>
            <a:r>
              <a:rPr sz="2000" u="heavy" spc="6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a</a:t>
            </a:r>
            <a:r>
              <a:rPr sz="2000" u="heavy" spc="26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f</a:t>
            </a:r>
            <a:r>
              <a:rPr sz="2000" u="heavy" spc="47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spc="40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 </a:t>
            </a:r>
            <a:r>
              <a:rPr sz="2000" u="heavy" spc="3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a</a:t>
            </a:r>
            <a:r>
              <a:rPr sz="2000" u="heavy" spc="4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5</a:t>
            </a:r>
            <a:r>
              <a:rPr sz="2000" u="heavy" spc="8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b</a:t>
            </a:r>
            <a:r>
              <a:rPr sz="2000" u="heavy" spc="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3</a:t>
            </a:r>
            <a:r>
              <a:rPr sz="2000" u="heavy" spc="48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-</a:t>
            </a:r>
            <a:r>
              <a:rPr sz="2000" u="heavy" spc="4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d7c2</a:t>
            </a:r>
            <a:r>
              <a:rPr sz="2000" u="heavy" spc="3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2</a:t>
            </a:r>
            <a:r>
              <a:rPr sz="2000" u="heavy" spc="12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f69</a:t>
            </a:r>
            <a:r>
              <a:rPr sz="2000" u="heavy" spc="145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9</a:t>
            </a:r>
            <a:r>
              <a:rPr sz="2000" u="heavy" spc="120" dirty="0">
                <a:solidFill>
                  <a:srgbClr val="6611CC"/>
                </a:solidFill>
                <a:latin typeface="Arial"/>
                <a:cs typeface="Arial"/>
                <a:hlinkClick r:id="rId5"/>
              </a:rPr>
              <a:t>0bb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1895" y="1182242"/>
            <a:ext cx="3893820" cy="1216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9580"/>
              </a:lnSpc>
            </a:pPr>
            <a:r>
              <a:rPr sz="8000" spc="390" dirty="0">
                <a:solidFill>
                  <a:srgbClr val="18BAD4"/>
                </a:solidFill>
                <a:latin typeface="Arial"/>
                <a:cs typeface="Arial"/>
              </a:rPr>
              <a:t>Gracias</a:t>
            </a:r>
            <a:endParaRPr sz="8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456" y="4875276"/>
            <a:ext cx="179070" cy="1936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18BAD4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037562"/>
            <a:ext cx="5049520" cy="5422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4265"/>
              </a:lnSpc>
            </a:pPr>
            <a:r>
              <a:rPr sz="3600" spc="30" dirty="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p</a:t>
            </a:r>
            <a:r>
              <a:rPr sz="3600" spc="3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rac</a:t>
            </a:r>
            <a:r>
              <a:rPr sz="3600" spc="14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260" dirty="0">
                <a:solidFill>
                  <a:srgbClr val="18BAD4"/>
                </a:solidFill>
                <a:latin typeface="Arial"/>
                <a:cs typeface="Arial"/>
              </a:rPr>
              <a:t>ón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09" dirty="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sz="3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25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3600" spc="77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ato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10838" y="1585654"/>
            <a:ext cx="5242560" cy="2580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33985">
              <a:lnSpc>
                <a:spcPct val="100099"/>
              </a:lnSpc>
            </a:pPr>
            <a:r>
              <a:rPr sz="3600" spc="140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160" dirty="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3600" spc="45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3600" spc="150" dirty="0">
                <a:solidFill>
                  <a:srgbClr val="18BAD4"/>
                </a:solidFill>
                <a:latin typeface="Arial"/>
                <a:cs typeface="Arial"/>
              </a:rPr>
              <a:t>os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13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20" dirty="0">
                <a:solidFill>
                  <a:srgbClr val="18BAD4"/>
                </a:solidFill>
                <a:latin typeface="Arial"/>
                <a:cs typeface="Arial"/>
              </a:rPr>
              <a:t>ó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3600" spc="76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ulas</a:t>
            </a:r>
            <a:r>
              <a:rPr sz="3600" spc="1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09" dirty="0">
                <a:solidFill>
                  <a:srgbClr val="18BAD4"/>
                </a:solidFill>
                <a:latin typeface="Arial"/>
                <a:cs typeface="Arial"/>
              </a:rPr>
              <a:t>y</a:t>
            </a:r>
            <a:r>
              <a:rPr sz="3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7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56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9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26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7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1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3600" spc="-2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3600" spc="20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484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3600" spc="229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300" dirty="0">
                <a:solidFill>
                  <a:srgbClr val="18BAD4"/>
                </a:solidFill>
                <a:latin typeface="Arial"/>
                <a:cs typeface="Arial"/>
              </a:rPr>
              <a:t>ro</a:t>
            </a:r>
            <a:r>
              <a:rPr sz="3600" spc="35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3600" spc="40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3600" spc="21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600" spc="44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3600" spc="-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600" spc="-190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275" dirty="0">
                <a:solidFill>
                  <a:srgbClr val="18BAD4"/>
                </a:solidFill>
                <a:latin typeface="Arial"/>
                <a:cs typeface="Arial"/>
              </a:rPr>
              <a:t>x</a:t>
            </a:r>
            <a:r>
              <a:rPr sz="3600" spc="17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3600" spc="2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600" spc="155" dirty="0">
                <a:solidFill>
                  <a:srgbClr val="18BAD4"/>
                </a:solidFill>
                <a:latin typeface="Arial"/>
                <a:cs typeface="Arial"/>
              </a:rPr>
              <a:t>l</a:t>
            </a:r>
            <a:endParaRPr sz="3600" dirty="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sz="1800" spc="-50" dirty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al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za</a:t>
            </a:r>
            <a:r>
              <a:rPr sz="1800" spc="-5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las</a:t>
            </a:r>
            <a:r>
              <a:rPr sz="1800" spc="-3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c</a:t>
            </a:r>
            <a:r>
              <a:rPr sz="1800" spc="114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55" dirty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sz="1800" spc="45" dirty="0">
                <a:solidFill>
                  <a:srgbClr val="C5DAEB"/>
                </a:solidFill>
                <a:latin typeface="Arial"/>
                <a:cs typeface="Arial"/>
              </a:rPr>
              <a:t>id</a:t>
            </a:r>
            <a:r>
              <a:rPr sz="1800" spc="60" dirty="0">
                <a:solidFill>
                  <a:srgbClr val="C5DAEB"/>
                </a:solidFill>
                <a:latin typeface="Arial"/>
                <a:cs typeface="Arial"/>
              </a:rPr>
              <a:t>a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d</a:t>
            </a:r>
            <a:r>
              <a:rPr sz="1800" spc="10" dirty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sz="1800" spc="-65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C5DAEB"/>
                </a:solidFill>
                <a:latin typeface="Arial"/>
                <a:cs typeface="Arial"/>
              </a:rPr>
              <a:t>de</a:t>
            </a:r>
            <a:r>
              <a:rPr sz="1800" spc="-4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50" dirty="0">
                <a:solidFill>
                  <a:srgbClr val="C5DAEB"/>
                </a:solidFill>
                <a:latin typeface="Arial"/>
                <a:cs typeface="Arial"/>
              </a:rPr>
              <a:t>au</a:t>
            </a:r>
            <a:r>
              <a:rPr sz="1800" spc="114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sz="1800" spc="5" dirty="0">
                <a:solidFill>
                  <a:srgbClr val="C5DAEB"/>
                </a:solidFill>
                <a:latin typeface="Arial"/>
                <a:cs typeface="Arial"/>
              </a:rPr>
              <a:t>e</a:t>
            </a:r>
            <a:r>
              <a:rPr sz="1800" spc="70" dirty="0">
                <a:solidFill>
                  <a:srgbClr val="C5DAEB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Arial"/>
                <a:cs typeface="Arial"/>
              </a:rPr>
              <a:t>t</a:t>
            </a:r>
            <a:r>
              <a:rPr sz="1800" spc="50" dirty="0">
                <a:solidFill>
                  <a:srgbClr val="C5DAEB"/>
                </a:solidFill>
                <a:latin typeface="Arial"/>
                <a:cs typeface="Arial"/>
              </a:rPr>
              <a:t>ud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30" dirty="0">
                <a:solidFill>
                  <a:srgbClr val="C5DAEB"/>
                </a:solidFill>
                <a:latin typeface="Arial"/>
                <a:cs typeface="Arial"/>
              </a:rPr>
              <a:t>o</a:t>
            </a:r>
            <a:r>
              <a:rPr sz="1800" spc="-85" dirty="0">
                <a:solidFill>
                  <a:srgbClr val="C5DAEB"/>
                </a:solidFill>
                <a:latin typeface="Arial"/>
                <a:cs typeface="Arial"/>
              </a:rPr>
              <a:t>.</a:t>
            </a:r>
            <a:r>
              <a:rPr sz="1800" spc="-4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Arial"/>
                <a:cs typeface="Arial"/>
              </a:rPr>
              <a:t>Re</a:t>
            </a:r>
            <a:r>
              <a:rPr sz="1800" spc="-5" dirty="0">
                <a:solidFill>
                  <a:srgbClr val="C5DAEB"/>
                </a:solidFill>
                <a:latin typeface="Arial"/>
                <a:cs typeface="Arial"/>
              </a:rPr>
              <a:t>v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i</a:t>
            </a:r>
            <a:r>
              <a:rPr sz="1800" spc="25" dirty="0">
                <a:solidFill>
                  <a:srgbClr val="C5DAEB"/>
                </a:solidFill>
                <a:latin typeface="Arial"/>
                <a:cs typeface="Arial"/>
              </a:rPr>
              <a:t>sa</a:t>
            </a:r>
            <a:r>
              <a:rPr sz="1800" spc="-5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los</a:t>
            </a:r>
            <a:r>
              <a:rPr sz="1800" spc="10" dirty="0">
                <a:solidFill>
                  <a:srgbClr val="C5DAEB"/>
                </a:solidFill>
                <a:latin typeface="Arial"/>
                <a:cs typeface="Arial"/>
              </a:rPr>
              <a:t> </a:t>
            </a:r>
            <a:r>
              <a:rPr sz="1800" spc="35" dirty="0">
                <a:solidFill>
                  <a:srgbClr val="C5DAEB"/>
                </a:solidFill>
                <a:latin typeface="Arial"/>
                <a:cs typeface="Arial"/>
              </a:rPr>
              <a:t>vi</a:t>
            </a:r>
            <a:r>
              <a:rPr sz="1800" spc="15" dirty="0">
                <a:solidFill>
                  <a:srgbClr val="C5DAEB"/>
                </a:solidFill>
                <a:latin typeface="Arial"/>
                <a:cs typeface="Arial"/>
              </a:rPr>
              <a:t>deos.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6863" y="2180589"/>
            <a:ext cx="250825" cy="735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15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6971" y="564704"/>
            <a:ext cx="9015998" cy="25800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1"/>
              </a:spcBef>
            </a:pPr>
            <a:endParaRPr sz="850" dirty="0"/>
          </a:p>
          <a:p>
            <a:pPr marL="12700" marR="12700">
              <a:lnSpc>
                <a:spcPct val="100099"/>
              </a:lnSpc>
            </a:pPr>
            <a:r>
              <a:rPr lang="es-MX" sz="1600" kern="0" dirty="0">
                <a:solidFill>
                  <a:srgbClr val="18BAD4"/>
                </a:solidFill>
                <a:latin typeface="Arial"/>
                <a:cs typeface="Arial"/>
              </a:rPr>
              <a:t>Funciones útiles para limpiar datos en Excel (Depuración y formato)</a:t>
            </a:r>
            <a:endParaRPr lang="es-MX" sz="1600" kern="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(18:46min):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2"/>
              </a:rPr>
              <a:t>https://www.youtube.com/watch?v=e0TfIbZXPeA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lang="es-MX"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lang="es-MX"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lang="es-MX"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0" dirty="0">
                <a:solidFill>
                  <a:srgbClr val="18BAD4"/>
                </a:solidFill>
                <a:latin typeface="Arial"/>
                <a:cs typeface="Arial"/>
              </a:rPr>
              <a:t>básicas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: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2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lang="es-MX" sz="12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lang="es-MX" sz="12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lang="es-MX" sz="12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2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2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2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2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lang="es-MX" sz="12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2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2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lang="es-MX" sz="12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2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2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2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2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2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2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2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2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2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2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2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2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2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2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2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2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2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2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2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2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2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2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lang="es-MX" sz="12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lang="es-MX" sz="12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2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lang="es-MX" sz="12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lang="es-MX" sz="12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lang="es-MX" sz="12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lang="es-MX" sz="12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lang="es-MX" sz="12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lang="es-MX" sz="12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2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2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2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2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lang="es-MX" sz="12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lang="es-MX" sz="12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2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lang="es-MX" sz="12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lang="es-MX" sz="12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lang="es-MX" sz="12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2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lang="es-MX" sz="12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lang="es-MX" sz="12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2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lang="es-MX" sz="12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2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2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lang="es-MX" sz="12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2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lang="es-MX" sz="12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lang="es-MX" sz="12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lang="es-MX" sz="12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lang="es-MX" sz="12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lang="es-MX" sz="12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2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2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2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lang="es-MX" sz="12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lang="es-MX" sz="12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lang="es-MX" sz="12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2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lang="es-MX" sz="12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(16:456min): </a:t>
            </a: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-50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Funciones de texto: </a:t>
            </a:r>
            <a:r>
              <a:rPr lang="es-MX" sz="1200" spc="-50" dirty="0">
                <a:solidFill>
                  <a:srgbClr val="C5DAEB"/>
                </a:solidFill>
                <a:latin typeface="Arial"/>
                <a:cs typeface="Arial"/>
              </a:rPr>
              <a:t>FIND, MID, LEN, &amp;, LEFT, RIGHT (ENCONTRAR, EXTRAE, LARGO, CONCATENAR &amp;, DERECHA, IZQUIERDA)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4"/>
              </a:rPr>
              <a:t>https://www.youtube.com/watch%3Fv%3De0TfIbZXPeA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Funciones condicionales: IF, AND, OR (SI, Y, O)</a:t>
            </a:r>
          </a:p>
          <a:p>
            <a:pPr marL="12700" marR="12700">
              <a:lnSpc>
                <a:spcPct val="100099"/>
              </a:lnSpc>
            </a:pPr>
            <a:r>
              <a:rPr lang="es-MX" sz="1600" spc="-50" dirty="0">
                <a:solidFill>
                  <a:srgbClr val="C5DAEB"/>
                </a:solidFill>
                <a:latin typeface="Arial"/>
                <a:cs typeface="Arial"/>
              </a:rPr>
              <a:t>Video (7:33min): </a:t>
            </a: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s-MX" sz="16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lang="es-MX" sz="16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lang="es-MX" sz="16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0" dirty="0" err="1">
                <a:solidFill>
                  <a:srgbClr val="18BAD4"/>
                </a:solidFill>
                <a:latin typeface="Arial"/>
                <a:cs typeface="Arial"/>
              </a:rPr>
              <a:t>Year</a:t>
            </a:r>
            <a:r>
              <a:rPr lang="es-MX" sz="1600" spc="70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225" dirty="0" err="1">
                <a:solidFill>
                  <a:srgbClr val="18BAD4"/>
                </a:solidFill>
                <a:latin typeface="Arial"/>
                <a:cs typeface="Arial"/>
              </a:rPr>
              <a:t>Month</a:t>
            </a:r>
            <a:r>
              <a:rPr lang="es-MX" sz="1600" spc="22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90" dirty="0" err="1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r>
              <a:rPr lang="es-MX" sz="1600" spc="15" dirty="0" err="1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 err="1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300" dirty="0" err="1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55" dirty="0">
                <a:solidFill>
                  <a:srgbClr val="18BAD4"/>
                </a:solidFill>
                <a:latin typeface="Arial"/>
                <a:cs typeface="Arial"/>
              </a:rPr>
              <a:t>(Año,</a:t>
            </a:r>
            <a:r>
              <a:rPr lang="es-MX" sz="16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10" dirty="0">
                <a:solidFill>
                  <a:srgbClr val="18BAD4"/>
                </a:solidFill>
                <a:latin typeface="Arial"/>
                <a:cs typeface="Arial"/>
              </a:rPr>
              <a:t>Mes,</a:t>
            </a:r>
            <a:r>
              <a:rPr lang="es-MX" sz="16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40" dirty="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lang="es-MX" sz="1600" spc="20" dirty="0">
                <a:solidFill>
                  <a:srgbClr val="18BAD4"/>
                </a:solidFill>
                <a:latin typeface="Arial"/>
                <a:cs typeface="Arial"/>
              </a:rPr>
              <a:t>í</a:t>
            </a:r>
            <a:r>
              <a:rPr lang="es-MX" sz="1600" spc="-40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lang="es-MX" sz="16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45" dirty="0">
                <a:solidFill>
                  <a:srgbClr val="18BAD4"/>
                </a:solidFill>
                <a:latin typeface="Arial"/>
                <a:cs typeface="Arial"/>
              </a:rPr>
              <a:t>Hora,</a:t>
            </a:r>
            <a:r>
              <a:rPr lang="es-MX"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lang="es-MX" sz="1600" spc="1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lang="es-MX" sz="1600" spc="20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lang="es-MX" sz="1600" spc="135" dirty="0">
                <a:solidFill>
                  <a:srgbClr val="18BAD4"/>
                </a:solidFill>
                <a:latin typeface="Arial"/>
                <a:cs typeface="Arial"/>
              </a:rPr>
              <a:t>xto)</a:t>
            </a:r>
            <a:endParaRPr lang="es-MX" sz="1600" dirty="0"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r>
              <a:rPr lang="es-MX" sz="1600" spc="15" dirty="0">
                <a:solidFill>
                  <a:srgbClr val="C5DAEB"/>
                </a:solidFill>
                <a:latin typeface="Arial"/>
                <a:cs typeface="Arial"/>
                <a:hlinkClick r:id="rId3"/>
              </a:rPr>
              <a:t>https://www.youtube.com/watch?v=IeaYygoY9hc</a:t>
            </a:r>
            <a:endParaRPr lang="es-MX" sz="1600" spc="15" dirty="0">
              <a:solidFill>
                <a:srgbClr val="C5DAEB"/>
              </a:solidFill>
              <a:latin typeface="Arial"/>
              <a:cs typeface="Arial"/>
            </a:endParaRPr>
          </a:p>
          <a:p>
            <a:pPr marL="12700" marR="12700">
              <a:lnSpc>
                <a:spcPct val="100099"/>
              </a:lnSpc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16863" y="2180589"/>
            <a:ext cx="250825" cy="7353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155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endParaRPr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89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9310">
              <a:lnSpc>
                <a:spcPct val="100000"/>
              </a:lnSpc>
            </a:pPr>
            <a:r>
              <a:rPr sz="4000" spc="229" dirty="0">
                <a:solidFill>
                  <a:srgbClr val="18BAD4"/>
                </a:solidFill>
                <a:latin typeface="Arial"/>
                <a:cs typeface="Arial"/>
              </a:rPr>
              <a:t>Fu</a:t>
            </a:r>
            <a:r>
              <a:rPr sz="4000" spc="204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000" spc="210" dirty="0">
                <a:solidFill>
                  <a:srgbClr val="18BAD4"/>
                </a:solidFill>
                <a:latin typeface="Arial"/>
                <a:cs typeface="Arial"/>
              </a:rPr>
              <a:t>ciones</a:t>
            </a:r>
            <a:r>
              <a:rPr sz="40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350" dirty="0">
                <a:solidFill>
                  <a:srgbClr val="18BAD4"/>
                </a:solidFill>
                <a:latin typeface="Arial"/>
                <a:cs typeface="Arial"/>
              </a:rPr>
              <a:t>úti</a:t>
            </a:r>
            <a:r>
              <a:rPr sz="4000" spc="204" dirty="0">
                <a:solidFill>
                  <a:srgbClr val="18BAD4"/>
                </a:solidFill>
                <a:latin typeface="Arial"/>
                <a:cs typeface="Arial"/>
              </a:rPr>
              <a:t>l</a:t>
            </a:r>
            <a:r>
              <a:rPr sz="4000" spc="125" dirty="0">
                <a:solidFill>
                  <a:srgbClr val="18BAD4"/>
                </a:solidFill>
                <a:latin typeface="Arial"/>
                <a:cs typeface="Arial"/>
              </a:rPr>
              <a:t>es</a:t>
            </a:r>
            <a:r>
              <a:rPr sz="40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260" dirty="0">
                <a:solidFill>
                  <a:srgbClr val="18BAD4"/>
                </a:solidFill>
                <a:latin typeface="Arial"/>
                <a:cs typeface="Arial"/>
              </a:rPr>
              <a:t>para</a:t>
            </a:r>
            <a:endParaRPr sz="4000" dirty="0">
              <a:latin typeface="Arial"/>
              <a:cs typeface="Arial"/>
            </a:endParaRPr>
          </a:p>
          <a:p>
            <a:pPr marL="829310">
              <a:lnSpc>
                <a:spcPct val="100000"/>
              </a:lnSpc>
            </a:pPr>
            <a:r>
              <a:rPr sz="4000" spc="155" dirty="0">
                <a:solidFill>
                  <a:srgbClr val="18BAD4"/>
                </a:solidFill>
                <a:latin typeface="Arial"/>
                <a:cs typeface="Arial"/>
              </a:rPr>
              <a:t>li</a:t>
            </a:r>
            <a:r>
              <a:rPr sz="4000" spc="5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4000" spc="155" dirty="0">
                <a:solidFill>
                  <a:srgbClr val="18BAD4"/>
                </a:solidFill>
                <a:latin typeface="Arial"/>
                <a:cs typeface="Arial"/>
              </a:rPr>
              <a:t>pi</a:t>
            </a:r>
            <a:r>
              <a:rPr sz="4000" spc="20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4000" spc="69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40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330" dirty="0">
                <a:solidFill>
                  <a:srgbClr val="18BAD4"/>
                </a:solidFill>
                <a:latin typeface="Arial"/>
                <a:cs typeface="Arial"/>
              </a:rPr>
              <a:t>da</a:t>
            </a:r>
            <a:r>
              <a:rPr sz="4000" spc="15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4000" spc="165" dirty="0">
                <a:solidFill>
                  <a:srgbClr val="18BAD4"/>
                </a:solidFill>
                <a:latin typeface="Arial"/>
                <a:cs typeface="Arial"/>
              </a:rPr>
              <a:t>os</a:t>
            </a:r>
            <a:r>
              <a:rPr sz="40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240" dirty="0">
                <a:solidFill>
                  <a:srgbClr val="18BAD4"/>
                </a:solidFill>
                <a:latin typeface="Arial"/>
                <a:cs typeface="Arial"/>
              </a:rPr>
              <a:t>en</a:t>
            </a:r>
            <a:r>
              <a:rPr sz="4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95" dirty="0">
                <a:solidFill>
                  <a:srgbClr val="18BAD4"/>
                </a:solidFill>
                <a:latin typeface="Arial"/>
                <a:cs typeface="Arial"/>
              </a:rPr>
              <a:t>Excel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8448" y="2771394"/>
            <a:ext cx="131191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ct val="100000"/>
              </a:lnSpc>
            </a:pPr>
            <a:r>
              <a:rPr sz="1400" u="sng" spc="35" dirty="0">
                <a:solidFill>
                  <a:srgbClr val="6611CC"/>
                </a:solidFill>
                <a:latin typeface="Arial"/>
                <a:cs typeface="Arial"/>
                <a:hlinkClick r:id="rId2"/>
              </a:rPr>
              <a:t>V</a:t>
            </a:r>
            <a:r>
              <a:rPr sz="1400" u="sng" spc="-80" dirty="0">
                <a:solidFill>
                  <a:srgbClr val="6611CC"/>
                </a:solidFill>
                <a:latin typeface="Arial"/>
                <a:cs typeface="Arial"/>
                <a:hlinkClick r:id="rId2"/>
              </a:rPr>
              <a:t>ER</a:t>
            </a:r>
            <a:r>
              <a:rPr sz="1400" u="sng" spc="-45" dirty="0">
                <a:solidFill>
                  <a:srgbClr val="6611CC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u="sng" spc="35" dirty="0">
                <a:solidFill>
                  <a:srgbClr val="6611CC"/>
                </a:solidFill>
                <a:latin typeface="Arial"/>
                <a:cs typeface="Arial"/>
                <a:hlinkClick r:id="rId2"/>
              </a:rPr>
              <a:t>VI</a:t>
            </a:r>
            <a:r>
              <a:rPr sz="1400" u="sng" spc="-10" dirty="0">
                <a:solidFill>
                  <a:srgbClr val="6611CC"/>
                </a:solidFill>
                <a:latin typeface="Arial"/>
                <a:cs typeface="Arial"/>
                <a:hlinkClick r:id="rId2"/>
              </a:rPr>
              <a:t>D</a:t>
            </a:r>
            <a:r>
              <a:rPr sz="1400" u="sng" spc="-65" dirty="0">
                <a:solidFill>
                  <a:srgbClr val="6611CC"/>
                </a:solidFill>
                <a:latin typeface="Arial"/>
                <a:cs typeface="Arial"/>
                <a:hlinkClick r:id="rId2"/>
              </a:rPr>
              <a:t>EO</a:t>
            </a: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30" dirty="0">
                <a:solidFill>
                  <a:srgbClr val="00E0C5"/>
                </a:solidFill>
                <a:latin typeface="Arial"/>
                <a:cs typeface="Arial"/>
              </a:rPr>
              <a:t>(1</a:t>
            </a:r>
            <a:r>
              <a:rPr sz="1400" spc="25" dirty="0">
                <a:solidFill>
                  <a:srgbClr val="00E0C5"/>
                </a:solidFill>
                <a:latin typeface="Arial"/>
                <a:cs typeface="Arial"/>
              </a:rPr>
              <a:t>8</a:t>
            </a:r>
            <a:r>
              <a:rPr sz="1400" spc="15" dirty="0">
                <a:solidFill>
                  <a:srgbClr val="00E0C5"/>
                </a:solidFill>
                <a:latin typeface="Arial"/>
                <a:cs typeface="Arial"/>
              </a:rPr>
              <a:t>:46</a:t>
            </a:r>
            <a:r>
              <a:rPr sz="1400" spc="-40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sz="1400" spc="20" dirty="0">
                <a:solidFill>
                  <a:srgbClr val="00E0C5"/>
                </a:solidFill>
                <a:latin typeface="Arial"/>
                <a:cs typeface="Arial"/>
              </a:rPr>
              <a:t>tos)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7782" y="2771394"/>
            <a:ext cx="111950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3195" marR="12700" indent="-151130">
              <a:lnSpc>
                <a:spcPct val="100000"/>
              </a:lnSpc>
            </a:pPr>
            <a:r>
              <a:rPr sz="1400" u="sng" spc="-35" dirty="0">
                <a:solidFill>
                  <a:srgbClr val="6611CC"/>
                </a:solidFill>
                <a:latin typeface="Arial"/>
                <a:cs typeface="Arial"/>
              </a:rPr>
              <a:t>C</a:t>
            </a:r>
            <a:r>
              <a:rPr sz="1400" u="sng" spc="-40" dirty="0">
                <a:solidFill>
                  <a:srgbClr val="6611CC"/>
                </a:solidFill>
                <a:latin typeface="Arial"/>
                <a:cs typeface="Arial"/>
              </a:rPr>
              <a:t>O</a:t>
            </a:r>
            <a:r>
              <a:rPr sz="1400" u="sng" spc="-10" dirty="0">
                <a:solidFill>
                  <a:srgbClr val="6611CC"/>
                </a:solidFill>
                <a:latin typeface="Arial"/>
                <a:cs typeface="Arial"/>
              </a:rPr>
              <a:t>NSU</a:t>
            </a:r>
            <a:r>
              <a:rPr sz="1400" u="sng" spc="-5" dirty="0">
                <a:solidFill>
                  <a:srgbClr val="6611CC"/>
                </a:solidFill>
                <a:latin typeface="Arial"/>
                <a:cs typeface="Arial"/>
              </a:rPr>
              <a:t>L</a:t>
            </a:r>
            <a:r>
              <a:rPr sz="1400" u="sng" spc="-20" dirty="0">
                <a:solidFill>
                  <a:srgbClr val="6611CC"/>
                </a:solidFill>
                <a:latin typeface="Arial"/>
                <a:cs typeface="Arial"/>
              </a:rPr>
              <a:t>T</a:t>
            </a:r>
            <a:r>
              <a:rPr sz="1400" u="sng" spc="25" dirty="0">
                <a:solidFill>
                  <a:srgbClr val="6611CC"/>
                </a:solidFill>
                <a:latin typeface="Arial"/>
                <a:cs typeface="Arial"/>
              </a:rPr>
              <a:t>AR</a:t>
            </a:r>
            <a:r>
              <a:rPr sz="1400" spc="10" dirty="0">
                <a:solidFill>
                  <a:srgbClr val="6611CC"/>
                </a:solidFill>
                <a:latin typeface="Arial"/>
                <a:cs typeface="Arial"/>
              </a:rPr>
              <a:t> </a:t>
            </a:r>
            <a:r>
              <a:rPr sz="1400" u="sng" spc="-30" dirty="0">
                <a:solidFill>
                  <a:srgbClr val="6611CC"/>
                </a:solidFill>
                <a:latin typeface="Arial"/>
                <a:cs typeface="Arial"/>
              </a:rPr>
              <a:t>FUENT</a:t>
            </a:r>
            <a:r>
              <a:rPr sz="1400" u="sng" spc="-85" dirty="0">
                <a:solidFill>
                  <a:srgbClr val="6611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sz="1400" spc="-10" dirty="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sz="1400" spc="-5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sz="1400" spc="-40" dirty="0">
                <a:solidFill>
                  <a:srgbClr val="3192E0"/>
                </a:solidFill>
                <a:latin typeface="Arial"/>
                <a:cs typeface="Arial"/>
              </a:rPr>
              <a:t> EN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sz="1400" spc="-70" dirty="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643265"/>
            <a:ext cx="6095365" cy="1473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1600" spc="4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1600" spc="30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1600" spc="90" dirty="0">
                <a:solidFill>
                  <a:srgbClr val="18BAD4"/>
                </a:solidFill>
                <a:latin typeface="Arial"/>
                <a:cs typeface="Arial"/>
              </a:rPr>
              <a:t>ncion</a:t>
            </a:r>
            <a:r>
              <a:rPr sz="1600" spc="9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1600" spc="8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1600" spc="135" dirty="0">
                <a:solidFill>
                  <a:srgbClr val="18BAD4"/>
                </a:solidFill>
                <a:latin typeface="Arial"/>
                <a:cs typeface="Arial"/>
              </a:rPr>
              <a:t>st</a:t>
            </a:r>
            <a:r>
              <a:rPr sz="1600" spc="75" dirty="0">
                <a:solidFill>
                  <a:srgbClr val="18BAD4"/>
                </a:solidFill>
                <a:latin typeface="Arial"/>
                <a:cs typeface="Arial"/>
              </a:rPr>
              <a:t>adísticas</a:t>
            </a:r>
            <a:r>
              <a:rPr sz="1600" spc="3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18BAD4"/>
                </a:solidFill>
                <a:latin typeface="Arial"/>
                <a:cs typeface="Arial"/>
              </a:rPr>
              <a:t>básicas:</a:t>
            </a:r>
            <a:r>
              <a:rPr sz="16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sz="1600" spc="-30" dirty="0">
                <a:solidFill>
                  <a:srgbClr val="18BAD4"/>
                </a:solidFill>
                <a:latin typeface="Arial"/>
                <a:cs typeface="Arial"/>
              </a:rPr>
              <a:t>O,</a:t>
            </a:r>
            <a:r>
              <a:rPr sz="1600" spc="10" dirty="0">
                <a:solidFill>
                  <a:srgbClr val="18BAD4"/>
                </a:solidFill>
                <a:latin typeface="Arial"/>
                <a:cs typeface="Arial"/>
              </a:rPr>
              <a:t> PROMEDI</a:t>
            </a:r>
            <a:r>
              <a:rPr sz="1600" spc="-15" dirty="0">
                <a:solidFill>
                  <a:srgbClr val="18BAD4"/>
                </a:solidFill>
                <a:latin typeface="Arial"/>
                <a:cs typeface="Arial"/>
              </a:rPr>
              <a:t>O.SI,</a:t>
            </a:r>
            <a:r>
              <a:rPr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18BAD4"/>
                </a:solidFill>
                <a:latin typeface="Arial"/>
                <a:cs typeface="Arial"/>
              </a:rPr>
              <a:t>PRO</a:t>
            </a:r>
            <a:r>
              <a:rPr sz="1600" spc="40" dirty="0">
                <a:solidFill>
                  <a:srgbClr val="18BAD4"/>
                </a:solidFill>
                <a:latin typeface="Arial"/>
                <a:cs typeface="Arial"/>
              </a:rPr>
              <a:t>MEDI</a:t>
            </a:r>
            <a:r>
              <a:rPr sz="1600" spc="5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16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sz="16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sz="1600" spc="-20" dirty="0">
                <a:solidFill>
                  <a:srgbClr val="18BAD4"/>
                </a:solidFill>
                <a:latin typeface="Arial"/>
                <a:cs typeface="Arial"/>
              </a:rPr>
              <a:t>TO,</a:t>
            </a:r>
            <a:r>
              <a:rPr sz="1600" spc="5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15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1600" spc="114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sz="1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114" dirty="0">
                <a:solidFill>
                  <a:srgbClr val="18BAD4"/>
                </a:solidFill>
                <a:latin typeface="Arial"/>
                <a:cs typeface="Arial"/>
              </a:rPr>
              <a:t>MI</a:t>
            </a:r>
            <a:r>
              <a:rPr sz="1600" spc="14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sz="16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16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16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sz="16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16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16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sz="16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1600" spc="1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16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sz="16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3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1600" spc="3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1600" spc="5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sz="1600" spc="3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sz="16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16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sz="1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sz="16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18BAD4"/>
                </a:solidFill>
                <a:latin typeface="Arial"/>
                <a:cs typeface="Arial"/>
              </a:rPr>
              <a:t>SI,</a:t>
            </a:r>
            <a:r>
              <a:rPr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18BAD4"/>
                </a:solidFill>
                <a:latin typeface="Arial"/>
                <a:cs typeface="Arial"/>
              </a:rPr>
              <a:t>SUM</a:t>
            </a:r>
            <a:r>
              <a:rPr sz="1600" spc="6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1600" spc="-25" dirty="0">
                <a:solidFill>
                  <a:srgbClr val="18BAD4"/>
                </a:solidFill>
                <a:latin typeface="Arial"/>
                <a:cs typeface="Arial"/>
              </a:rPr>
              <a:t>.SI.</a:t>
            </a:r>
            <a:r>
              <a:rPr sz="1600" spc="-55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1600" spc="8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55" dirty="0">
                <a:solidFill>
                  <a:srgbClr val="18BAD4"/>
                </a:solidFill>
                <a:latin typeface="Arial"/>
                <a:cs typeface="Arial"/>
              </a:rPr>
              <a:t>JUN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TO</a:t>
            </a:r>
            <a:r>
              <a:rPr sz="1600" spc="6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sz="1600" spc="-1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25" dirty="0">
                <a:solidFill>
                  <a:srgbClr val="18BAD4"/>
                </a:solidFill>
                <a:latin typeface="Arial"/>
                <a:cs typeface="Arial"/>
              </a:rPr>
              <a:t>VER</a:t>
            </a:r>
            <a:r>
              <a:rPr sz="1600" spc="-15" dirty="0">
                <a:solidFill>
                  <a:srgbClr val="18BAD4"/>
                </a:solidFill>
                <a:latin typeface="Arial"/>
                <a:cs typeface="Arial"/>
              </a:rPr>
              <a:t>AGE</a:t>
            </a:r>
            <a:r>
              <a:rPr sz="16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sz="1600" spc="4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sz="16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16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1600" spc="-15" dirty="0">
                <a:solidFill>
                  <a:srgbClr val="18BAD4"/>
                </a:solidFill>
                <a:latin typeface="Arial"/>
                <a:cs typeface="Arial"/>
              </a:rPr>
              <a:t>AGEIF,</a:t>
            </a:r>
            <a:r>
              <a:rPr sz="1600" spc="4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8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75" dirty="0">
                <a:solidFill>
                  <a:srgbClr val="18BAD4"/>
                </a:solidFill>
                <a:latin typeface="Arial"/>
                <a:cs typeface="Arial"/>
              </a:rPr>
              <a:t>V</a:t>
            </a:r>
            <a:r>
              <a:rPr sz="1600" spc="-75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1600" spc="-80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1600" spc="-10" dirty="0">
                <a:solidFill>
                  <a:srgbClr val="18BAD4"/>
                </a:solidFill>
                <a:latin typeface="Arial"/>
                <a:cs typeface="Arial"/>
              </a:rPr>
              <a:t>AGEIFS</a:t>
            </a:r>
            <a:r>
              <a:rPr sz="1600" spc="-65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sz="16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1600" spc="80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1600" spc="-40" dirty="0">
                <a:solidFill>
                  <a:srgbClr val="18BAD4"/>
                </a:solidFill>
                <a:latin typeface="Arial"/>
                <a:cs typeface="Arial"/>
              </a:rPr>
              <a:t>X,</a:t>
            </a:r>
            <a:r>
              <a:rPr sz="1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20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1600" spc="4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1600" spc="11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sz="16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sz="16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-30" dirty="0">
                <a:solidFill>
                  <a:srgbClr val="18BAD4"/>
                </a:solidFill>
                <a:latin typeface="Arial"/>
                <a:cs typeface="Arial"/>
              </a:rPr>
              <a:t>T,</a:t>
            </a:r>
            <a:r>
              <a:rPr sz="1600" spc="2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sz="16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-10" dirty="0">
                <a:solidFill>
                  <a:srgbClr val="18BAD4"/>
                </a:solidFill>
                <a:latin typeface="Arial"/>
                <a:cs typeface="Arial"/>
              </a:rPr>
              <a:t>TIF,</a:t>
            </a:r>
            <a:r>
              <a:rPr sz="1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18BAD4"/>
                </a:solidFill>
                <a:latin typeface="Arial"/>
                <a:cs typeface="Arial"/>
              </a:rPr>
              <a:t>C</a:t>
            </a:r>
            <a:r>
              <a:rPr sz="1600" spc="60" dirty="0">
                <a:solidFill>
                  <a:srgbClr val="18BAD4"/>
                </a:solidFill>
                <a:latin typeface="Arial"/>
                <a:cs typeface="Arial"/>
              </a:rPr>
              <a:t>OU</a:t>
            </a:r>
            <a:r>
              <a:rPr sz="1600" spc="45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1600" spc="-20" dirty="0">
                <a:solidFill>
                  <a:srgbClr val="18BAD4"/>
                </a:solidFill>
                <a:latin typeface="Arial"/>
                <a:cs typeface="Arial"/>
              </a:rPr>
              <a:t>TIFS,</a:t>
            </a:r>
            <a:r>
              <a:rPr sz="1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sz="16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1600" spc="-65" dirty="0">
                <a:solidFill>
                  <a:srgbClr val="18BAD4"/>
                </a:solidFill>
                <a:latin typeface="Arial"/>
                <a:cs typeface="Arial"/>
              </a:rPr>
              <a:t>,</a:t>
            </a:r>
            <a:r>
              <a:rPr sz="16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18BAD4"/>
                </a:solidFill>
                <a:latin typeface="Arial"/>
                <a:cs typeface="Arial"/>
              </a:rPr>
              <a:t>SU</a:t>
            </a:r>
            <a:r>
              <a:rPr sz="1600" spc="80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1600" spc="-1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sz="16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18BAD4"/>
                </a:solidFill>
                <a:latin typeface="Arial"/>
                <a:cs typeface="Arial"/>
              </a:rPr>
              <a:t>SUMIFS)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1580" y="2664460"/>
            <a:ext cx="1485900" cy="653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ct val="100000"/>
              </a:lnSpc>
            </a:pPr>
            <a:r>
              <a:rPr sz="1400" u="sng" spc="-4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VE</a:t>
            </a:r>
            <a:r>
              <a:rPr sz="1400" u="sng" spc="-4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R </a:t>
            </a:r>
            <a:r>
              <a:rPr sz="1400" u="sng" spc="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VI</a:t>
            </a:r>
            <a:r>
              <a:rPr sz="1400" u="sng" spc="1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sz="1400" u="sng" spc="-6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endParaRPr sz="140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</a:pPr>
            <a:r>
              <a:rPr sz="1400" spc="30" dirty="0">
                <a:solidFill>
                  <a:srgbClr val="00E0C5"/>
                </a:solidFill>
                <a:latin typeface="Arial"/>
                <a:cs typeface="Arial"/>
              </a:rPr>
              <a:t>(1</a:t>
            </a:r>
            <a:r>
              <a:rPr sz="1400" spc="25" dirty="0">
                <a:solidFill>
                  <a:srgbClr val="00E0C5"/>
                </a:solidFill>
                <a:latin typeface="Arial"/>
                <a:cs typeface="Arial"/>
              </a:rPr>
              <a:t>6</a:t>
            </a:r>
            <a:r>
              <a:rPr sz="1400" spc="15" dirty="0">
                <a:solidFill>
                  <a:srgbClr val="00E0C5"/>
                </a:solidFill>
                <a:latin typeface="Arial"/>
                <a:cs typeface="Arial"/>
              </a:rPr>
              <a:t>:45</a:t>
            </a:r>
            <a:r>
              <a:rPr sz="1400" spc="-40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sz="1400" spc="10" dirty="0">
                <a:solidFill>
                  <a:srgbClr val="00E0C5"/>
                </a:solidFill>
                <a:latin typeface="Arial"/>
                <a:cs typeface="Arial"/>
              </a:rPr>
              <a:t>tos,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5" dirty="0">
                <a:solidFill>
                  <a:srgbClr val="00E0C5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sz="1200" spc="30" dirty="0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sz="1200" spc="-1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sz="1200" spc="30" dirty="0">
                <a:solidFill>
                  <a:srgbClr val="00E0C5"/>
                </a:solidFill>
                <a:latin typeface="Arial"/>
                <a:cs typeface="Arial"/>
              </a:rPr>
              <a:t>n</a:t>
            </a:r>
            <a:r>
              <a:rPr sz="1200" spc="-30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00E0C5"/>
                </a:solidFill>
                <a:latin typeface="Arial"/>
                <a:cs typeface="Arial"/>
              </a:rPr>
              <a:t>v</a:t>
            </a:r>
            <a:r>
              <a:rPr sz="1200" spc="-5" dirty="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sz="1200" spc="10" dirty="0">
                <a:solidFill>
                  <a:srgbClr val="00E0C5"/>
                </a:solidFill>
                <a:latin typeface="Arial"/>
                <a:cs typeface="Arial"/>
              </a:rPr>
              <a:t>loc</a:t>
            </a:r>
            <a:r>
              <a:rPr sz="1200" spc="35" dirty="0">
                <a:solidFill>
                  <a:srgbClr val="00E0C5"/>
                </a:solidFill>
                <a:latin typeface="Arial"/>
                <a:cs typeface="Arial"/>
              </a:rPr>
              <a:t>idad </a:t>
            </a:r>
            <a:r>
              <a:rPr sz="1200" spc="10" dirty="0">
                <a:solidFill>
                  <a:srgbClr val="00E0C5"/>
                </a:solidFill>
                <a:latin typeface="Arial"/>
                <a:cs typeface="Arial"/>
              </a:rPr>
              <a:t>1.</a:t>
            </a:r>
            <a:r>
              <a:rPr sz="1200" spc="15" dirty="0">
                <a:solidFill>
                  <a:srgbClr val="00E0C5"/>
                </a:solidFill>
                <a:latin typeface="Arial"/>
                <a:cs typeface="Arial"/>
              </a:rPr>
              <a:t>5</a:t>
            </a:r>
            <a:r>
              <a:rPr sz="1400" spc="-25" dirty="0">
                <a:solidFill>
                  <a:srgbClr val="00E0C5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9846" y="2966466"/>
            <a:ext cx="1094231" cy="0"/>
          </a:xfrm>
          <a:custGeom>
            <a:avLst/>
            <a:gdLst/>
            <a:ahLst/>
            <a:cxnLst/>
            <a:rect l="l" t="t" r="r" b="b"/>
            <a:pathLst>
              <a:path w="1094231">
                <a:moveTo>
                  <a:pt x="0" y="0"/>
                </a:moveTo>
                <a:lnTo>
                  <a:pt x="1094231" y="0"/>
                </a:lnTo>
              </a:path>
            </a:pathLst>
          </a:custGeom>
          <a:ln w="1041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97782" y="2771394"/>
            <a:ext cx="1119505" cy="22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sz="1400" spc="-40" dirty="0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sz="1400" spc="-20" dirty="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sz="1400" spc="25" dirty="0">
                <a:solidFill>
                  <a:srgbClr val="1154CC"/>
                </a:solidFill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8658" y="2984754"/>
            <a:ext cx="818515" cy="22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1154CC"/>
                </a:solidFill>
                <a:latin typeface="Arial"/>
                <a:cs typeface="Arial"/>
              </a:rPr>
              <a:t>FUENT</a:t>
            </a:r>
            <a:r>
              <a:rPr sz="1400" spc="-85" dirty="0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60722" y="3179826"/>
            <a:ext cx="794003" cy="0"/>
          </a:xfrm>
          <a:custGeom>
            <a:avLst/>
            <a:gdLst/>
            <a:ahLst/>
            <a:cxnLst/>
            <a:rect l="l" t="t" r="r" b="b"/>
            <a:pathLst>
              <a:path w="794003">
                <a:moveTo>
                  <a:pt x="0" y="0"/>
                </a:moveTo>
                <a:lnTo>
                  <a:pt x="794003" y="0"/>
                </a:lnTo>
              </a:path>
            </a:pathLst>
          </a:custGeom>
          <a:ln w="1041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sz="1400" spc="-10" dirty="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sz="1400" spc="-5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sz="1400" spc="-40" dirty="0">
                <a:solidFill>
                  <a:srgbClr val="3192E0"/>
                </a:solidFill>
                <a:latin typeface="Arial"/>
                <a:cs typeface="Arial"/>
              </a:rPr>
              <a:t> EN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sz="1400" spc="-70" dirty="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5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726694"/>
            <a:ext cx="5787390" cy="1471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400" spc="125" dirty="0">
                <a:solidFill>
                  <a:srgbClr val="18BAD4"/>
                </a:solidFill>
                <a:latin typeface="Arial"/>
                <a:cs typeface="Arial"/>
              </a:rPr>
              <a:t>Funci</a:t>
            </a:r>
            <a:r>
              <a:rPr sz="2400" spc="135" dirty="0">
                <a:solidFill>
                  <a:srgbClr val="18BAD4"/>
                </a:solidFill>
                <a:latin typeface="Arial"/>
                <a:cs typeface="Arial"/>
              </a:rPr>
              <a:t>o</a:t>
            </a:r>
            <a:r>
              <a:rPr sz="2400" spc="140" dirty="0">
                <a:solidFill>
                  <a:srgbClr val="18BAD4"/>
                </a:solidFill>
                <a:latin typeface="Arial"/>
                <a:cs typeface="Arial"/>
              </a:rPr>
              <a:t>nes</a:t>
            </a:r>
            <a:r>
              <a:rPr sz="24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90" dirty="0">
                <a:solidFill>
                  <a:srgbClr val="18BAD4"/>
                </a:solidFill>
                <a:latin typeface="Arial"/>
                <a:cs typeface="Arial"/>
              </a:rPr>
              <a:t>de </a:t>
            </a:r>
            <a:r>
              <a:rPr sz="2400" spc="135" dirty="0">
                <a:solidFill>
                  <a:srgbClr val="18BAD4"/>
                </a:solidFill>
                <a:latin typeface="Arial"/>
                <a:cs typeface="Arial"/>
              </a:rPr>
              <a:t>texto:</a:t>
            </a:r>
            <a:r>
              <a:rPr sz="2400" spc="-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2400" spc="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400" spc="25" dirty="0">
                <a:solidFill>
                  <a:srgbClr val="18BAD4"/>
                </a:solidFill>
                <a:latin typeface="Arial"/>
                <a:cs typeface="Arial"/>
              </a:rPr>
              <a:t>ND,</a:t>
            </a:r>
            <a:r>
              <a:rPr sz="24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315" dirty="0">
                <a:solidFill>
                  <a:srgbClr val="18BAD4"/>
                </a:solidFill>
                <a:latin typeface="Arial"/>
                <a:cs typeface="Arial"/>
              </a:rPr>
              <a:t>M</a:t>
            </a:r>
            <a:r>
              <a:rPr sz="2400" spc="95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400" spc="-40" dirty="0">
                <a:solidFill>
                  <a:srgbClr val="18BAD4"/>
                </a:solidFill>
                <a:latin typeface="Arial"/>
                <a:cs typeface="Arial"/>
              </a:rPr>
              <a:t>D,</a:t>
            </a:r>
            <a:r>
              <a:rPr sz="2400" spc="2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18BAD4"/>
                </a:solidFill>
                <a:latin typeface="Arial"/>
                <a:cs typeface="Arial"/>
              </a:rPr>
              <a:t>LEN,</a:t>
            </a:r>
            <a:r>
              <a:rPr sz="24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18BAD4"/>
                </a:solidFill>
                <a:latin typeface="Arial"/>
                <a:cs typeface="Arial"/>
              </a:rPr>
              <a:t>&amp;,</a:t>
            </a:r>
            <a:r>
              <a:rPr sz="24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18BAD4"/>
                </a:solidFill>
                <a:latin typeface="Arial"/>
                <a:cs typeface="Arial"/>
              </a:rPr>
              <a:t>LEF</a:t>
            </a:r>
            <a:r>
              <a:rPr sz="2400" spc="-4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2400" spc="-90" dirty="0">
                <a:solidFill>
                  <a:srgbClr val="18BAD4"/>
                </a:solidFill>
                <a:latin typeface="Arial"/>
                <a:cs typeface="Arial"/>
              </a:rPr>
              <a:t>, </a:t>
            </a:r>
            <a:r>
              <a:rPr sz="2400" spc="25" dirty="0">
                <a:solidFill>
                  <a:srgbClr val="18BAD4"/>
                </a:solidFill>
                <a:latin typeface="Arial"/>
                <a:cs typeface="Arial"/>
              </a:rPr>
              <a:t>RIG</a:t>
            </a:r>
            <a:r>
              <a:rPr sz="2400" spc="20" dirty="0">
                <a:solidFill>
                  <a:srgbClr val="18BAD4"/>
                </a:solidFill>
                <a:latin typeface="Arial"/>
                <a:cs typeface="Arial"/>
              </a:rPr>
              <a:t>H</a:t>
            </a:r>
            <a:r>
              <a:rPr sz="2400" spc="10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24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18BAD4"/>
                </a:solidFill>
                <a:latin typeface="Arial"/>
                <a:cs typeface="Arial"/>
              </a:rPr>
              <a:t>(ENCONTR</a:t>
            </a:r>
            <a:r>
              <a:rPr sz="2400" spc="5" dirty="0">
                <a:solidFill>
                  <a:srgbClr val="18BAD4"/>
                </a:solidFill>
                <a:latin typeface="Arial"/>
                <a:cs typeface="Arial"/>
              </a:rPr>
              <a:t>A</a:t>
            </a:r>
            <a:r>
              <a:rPr sz="2400" spc="-85" dirty="0">
                <a:solidFill>
                  <a:srgbClr val="18BAD4"/>
                </a:solidFill>
                <a:latin typeface="Arial"/>
                <a:cs typeface="Arial"/>
              </a:rPr>
              <a:t>R, </a:t>
            </a:r>
            <a:r>
              <a:rPr sz="2400" spc="-65" dirty="0">
                <a:solidFill>
                  <a:srgbClr val="18BAD4"/>
                </a:solidFill>
                <a:latin typeface="Arial"/>
                <a:cs typeface="Arial"/>
              </a:rPr>
              <a:t>EXTR</a:t>
            </a:r>
            <a:r>
              <a:rPr sz="2400" spc="-30" dirty="0">
                <a:solidFill>
                  <a:srgbClr val="18BAD4"/>
                </a:solidFill>
                <a:latin typeface="Arial"/>
                <a:cs typeface="Arial"/>
              </a:rPr>
              <a:t>AE,</a:t>
            </a:r>
            <a:r>
              <a:rPr sz="24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25" dirty="0">
                <a:solidFill>
                  <a:srgbClr val="18BAD4"/>
                </a:solidFill>
                <a:latin typeface="Arial"/>
                <a:cs typeface="Arial"/>
              </a:rPr>
              <a:t>LA</a:t>
            </a:r>
            <a:r>
              <a:rPr sz="2400" spc="3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2400" spc="-45" dirty="0">
                <a:solidFill>
                  <a:srgbClr val="18BAD4"/>
                </a:solidFill>
                <a:latin typeface="Arial"/>
                <a:cs typeface="Arial"/>
              </a:rPr>
              <a:t>GO,</a:t>
            </a:r>
            <a:r>
              <a:rPr sz="24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18BAD4"/>
                </a:solidFill>
                <a:latin typeface="Arial"/>
                <a:cs typeface="Arial"/>
              </a:rPr>
              <a:t>CONCATE</a:t>
            </a:r>
            <a:r>
              <a:rPr sz="2400" spc="65" dirty="0">
                <a:solidFill>
                  <a:srgbClr val="18BAD4"/>
                </a:solidFill>
                <a:latin typeface="Arial"/>
                <a:cs typeface="Arial"/>
              </a:rPr>
              <a:t>NAR</a:t>
            </a:r>
            <a:r>
              <a:rPr sz="24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18BAD4"/>
                </a:solidFill>
                <a:latin typeface="Arial"/>
                <a:cs typeface="Arial"/>
              </a:rPr>
              <a:t>&amp;,</a:t>
            </a:r>
            <a:r>
              <a:rPr sz="24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18BAD4"/>
                </a:solidFill>
                <a:latin typeface="Arial"/>
                <a:cs typeface="Arial"/>
              </a:rPr>
              <a:t>DE</a:t>
            </a:r>
            <a:r>
              <a:rPr sz="2400" spc="-6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2400" spc="0" dirty="0">
                <a:solidFill>
                  <a:srgbClr val="18BAD4"/>
                </a:solidFill>
                <a:latin typeface="Arial"/>
                <a:cs typeface="Arial"/>
              </a:rPr>
              <a:t>ECHA, </a:t>
            </a:r>
            <a:r>
              <a:rPr sz="2400" spc="30" dirty="0">
                <a:solidFill>
                  <a:srgbClr val="18BAD4"/>
                </a:solidFill>
                <a:latin typeface="Arial"/>
                <a:cs typeface="Arial"/>
              </a:rPr>
              <a:t>IZ</a:t>
            </a:r>
            <a:r>
              <a:rPr sz="2400" spc="40" dirty="0">
                <a:solidFill>
                  <a:srgbClr val="18BAD4"/>
                </a:solidFill>
                <a:latin typeface="Arial"/>
                <a:cs typeface="Arial"/>
              </a:rPr>
              <a:t>Q</a:t>
            </a:r>
            <a:r>
              <a:rPr sz="2400" spc="15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2400" spc="50" dirty="0">
                <a:solidFill>
                  <a:srgbClr val="18BAD4"/>
                </a:solidFill>
                <a:latin typeface="Arial"/>
                <a:cs typeface="Arial"/>
              </a:rPr>
              <a:t>I</a:t>
            </a:r>
            <a:r>
              <a:rPr sz="2400" spc="-45" dirty="0">
                <a:solidFill>
                  <a:srgbClr val="18BAD4"/>
                </a:solidFill>
                <a:latin typeface="Arial"/>
                <a:cs typeface="Arial"/>
              </a:rPr>
              <a:t>ERDA)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1789" y="2771394"/>
            <a:ext cx="120523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ct val="100000"/>
              </a:lnSpc>
            </a:pPr>
            <a:r>
              <a:rPr sz="1400" u="sng" spc="3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</a:t>
            </a:r>
            <a:r>
              <a:rPr sz="1400" u="sng" spc="-8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ER</a:t>
            </a:r>
            <a:r>
              <a:rPr sz="1400" u="sng" spc="-4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u="sng" spc="3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VI</a:t>
            </a:r>
            <a:r>
              <a:rPr sz="1400" u="sng" spc="-1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D</a:t>
            </a:r>
            <a:r>
              <a:rPr sz="1400" u="sng" spc="-6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EO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5" dirty="0">
                <a:solidFill>
                  <a:srgbClr val="00E0C5"/>
                </a:solidFill>
                <a:latin typeface="Arial"/>
                <a:cs typeface="Arial"/>
              </a:rPr>
              <a:t>(5:</a:t>
            </a:r>
            <a:r>
              <a:rPr sz="1400" spc="-5" dirty="0">
                <a:solidFill>
                  <a:srgbClr val="00E0C5"/>
                </a:solidFill>
                <a:latin typeface="Arial"/>
                <a:cs typeface="Arial"/>
              </a:rPr>
              <a:t>5</a:t>
            </a:r>
            <a:r>
              <a:rPr sz="1400" spc="60" dirty="0">
                <a:solidFill>
                  <a:srgbClr val="00E0C5"/>
                </a:solidFill>
                <a:latin typeface="Arial"/>
                <a:cs typeface="Arial"/>
              </a:rPr>
              <a:t>1</a:t>
            </a:r>
            <a:r>
              <a:rPr sz="1400" spc="-3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sz="1400" spc="20" dirty="0">
                <a:solidFill>
                  <a:srgbClr val="00E0C5"/>
                </a:solidFill>
                <a:latin typeface="Arial"/>
                <a:cs typeface="Arial"/>
              </a:rPr>
              <a:t>tos)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7782" y="2771394"/>
            <a:ext cx="111950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3195" marR="12700" indent="-151130">
              <a:lnSpc>
                <a:spcPct val="100000"/>
              </a:lnSpc>
            </a:pPr>
            <a:r>
              <a:rPr sz="1400" u="sng" spc="-35" dirty="0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sz="1400" u="sng" spc="-40" dirty="0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sz="1400" u="sng" spc="-10" dirty="0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sz="1400" u="sng" spc="-5" dirty="0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sz="1400" u="sng" spc="-20" dirty="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sz="1400" u="sng" spc="25" dirty="0">
                <a:solidFill>
                  <a:srgbClr val="1154CC"/>
                </a:solidFill>
                <a:latin typeface="Arial"/>
                <a:cs typeface="Arial"/>
              </a:rPr>
              <a:t>AR</a:t>
            </a:r>
            <a:r>
              <a:rPr sz="14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u="sng" spc="-30" dirty="0">
                <a:solidFill>
                  <a:srgbClr val="1154CC"/>
                </a:solidFill>
                <a:latin typeface="Arial"/>
                <a:cs typeface="Arial"/>
              </a:rPr>
              <a:t>FUENT</a:t>
            </a:r>
            <a:r>
              <a:rPr sz="1400" u="sng" spc="-85" dirty="0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sz="1400" spc="-10" dirty="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sz="1400" spc="-5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sz="1400" spc="-40" dirty="0">
                <a:solidFill>
                  <a:srgbClr val="3192E0"/>
                </a:solidFill>
                <a:latin typeface="Arial"/>
                <a:cs typeface="Arial"/>
              </a:rPr>
              <a:t> EN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sz="1400" spc="-70" dirty="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6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4489" y="905255"/>
            <a:ext cx="6583045" cy="9220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00" spc="90" dirty="0">
                <a:solidFill>
                  <a:srgbClr val="18BAD4"/>
                </a:solidFill>
                <a:latin typeface="Arial"/>
                <a:cs typeface="Arial"/>
              </a:rPr>
              <a:t>F</a:t>
            </a:r>
            <a:r>
              <a:rPr sz="3000" spc="85" dirty="0">
                <a:solidFill>
                  <a:srgbClr val="18BAD4"/>
                </a:solidFill>
                <a:latin typeface="Arial"/>
                <a:cs typeface="Arial"/>
              </a:rPr>
              <a:t>u</a:t>
            </a:r>
            <a:r>
              <a:rPr sz="3000" spc="175" dirty="0">
                <a:solidFill>
                  <a:srgbClr val="18BAD4"/>
                </a:solidFill>
                <a:latin typeface="Arial"/>
                <a:cs typeface="Arial"/>
              </a:rPr>
              <a:t>nciones</a:t>
            </a:r>
            <a:r>
              <a:rPr sz="30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70" dirty="0">
                <a:solidFill>
                  <a:srgbClr val="18BAD4"/>
                </a:solidFill>
                <a:latin typeface="Arial"/>
                <a:cs typeface="Arial"/>
              </a:rPr>
              <a:t>Year,</a:t>
            </a:r>
            <a:r>
              <a:rPr sz="30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225" dirty="0">
                <a:solidFill>
                  <a:srgbClr val="18BAD4"/>
                </a:solidFill>
                <a:latin typeface="Arial"/>
                <a:cs typeface="Arial"/>
              </a:rPr>
              <a:t>Month,</a:t>
            </a:r>
            <a:r>
              <a:rPr sz="30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75" dirty="0">
                <a:solidFill>
                  <a:srgbClr val="18BAD4"/>
                </a:solidFill>
                <a:latin typeface="Arial"/>
                <a:cs typeface="Arial"/>
              </a:rPr>
              <a:t>Day,</a:t>
            </a:r>
            <a:r>
              <a:rPr sz="30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190" dirty="0">
                <a:solidFill>
                  <a:srgbClr val="18BAD4"/>
                </a:solidFill>
                <a:latin typeface="Arial"/>
                <a:cs typeface="Arial"/>
              </a:rPr>
              <a:t>Hour,</a:t>
            </a:r>
            <a:endParaRPr sz="3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000" spc="1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3000" spc="20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000" spc="300" dirty="0">
                <a:solidFill>
                  <a:srgbClr val="18BAD4"/>
                </a:solidFill>
                <a:latin typeface="Arial"/>
                <a:cs typeface="Arial"/>
              </a:rPr>
              <a:t>xt</a:t>
            </a:r>
            <a:r>
              <a:rPr sz="30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55" dirty="0">
                <a:solidFill>
                  <a:srgbClr val="18BAD4"/>
                </a:solidFill>
                <a:latin typeface="Arial"/>
                <a:cs typeface="Arial"/>
              </a:rPr>
              <a:t>(Año,</a:t>
            </a:r>
            <a:r>
              <a:rPr sz="3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110" dirty="0">
                <a:solidFill>
                  <a:srgbClr val="18BAD4"/>
                </a:solidFill>
                <a:latin typeface="Arial"/>
                <a:cs typeface="Arial"/>
              </a:rPr>
              <a:t>Mes,</a:t>
            </a:r>
            <a:r>
              <a:rPr sz="3000" spc="-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40" dirty="0">
                <a:solidFill>
                  <a:srgbClr val="18BAD4"/>
                </a:solidFill>
                <a:latin typeface="Arial"/>
                <a:cs typeface="Arial"/>
              </a:rPr>
              <a:t>D</a:t>
            </a:r>
            <a:r>
              <a:rPr sz="3000" spc="20" dirty="0">
                <a:solidFill>
                  <a:srgbClr val="18BAD4"/>
                </a:solidFill>
                <a:latin typeface="Arial"/>
                <a:cs typeface="Arial"/>
              </a:rPr>
              <a:t>í</a:t>
            </a:r>
            <a:r>
              <a:rPr sz="3000" spc="-40" dirty="0">
                <a:solidFill>
                  <a:srgbClr val="18BAD4"/>
                </a:solidFill>
                <a:latin typeface="Arial"/>
                <a:cs typeface="Arial"/>
              </a:rPr>
              <a:t>a,</a:t>
            </a:r>
            <a:r>
              <a:rPr sz="3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145" dirty="0">
                <a:solidFill>
                  <a:srgbClr val="18BAD4"/>
                </a:solidFill>
                <a:latin typeface="Arial"/>
                <a:cs typeface="Arial"/>
              </a:rPr>
              <a:t>Hora,</a:t>
            </a:r>
            <a:r>
              <a:rPr sz="3000" spc="-1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18BAD4"/>
                </a:solidFill>
                <a:latin typeface="Arial"/>
                <a:cs typeface="Arial"/>
              </a:rPr>
              <a:t>T</a:t>
            </a:r>
            <a:r>
              <a:rPr sz="3000" spc="20" dirty="0">
                <a:solidFill>
                  <a:srgbClr val="18BAD4"/>
                </a:solidFill>
                <a:latin typeface="Arial"/>
                <a:cs typeface="Arial"/>
              </a:rPr>
              <a:t>e</a:t>
            </a:r>
            <a:r>
              <a:rPr sz="3000" spc="135" dirty="0">
                <a:solidFill>
                  <a:srgbClr val="18BAD4"/>
                </a:solidFill>
                <a:latin typeface="Arial"/>
                <a:cs typeface="Arial"/>
              </a:rPr>
              <a:t>xto)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1950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404" y="2664460"/>
            <a:ext cx="1122045" cy="653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u="sng" spc="-4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VE</a:t>
            </a:r>
            <a:r>
              <a:rPr sz="1400" u="sng" spc="-4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R </a:t>
            </a:r>
            <a:r>
              <a:rPr sz="1400" u="sng" spc="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VI</a:t>
            </a:r>
            <a:r>
              <a:rPr sz="1400" u="sng" spc="1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sz="1400" u="sng" spc="-6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r>
              <a:rPr sz="1400" spc="-3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 </a:t>
            </a:r>
            <a:r>
              <a:rPr sz="1400" spc="60" dirty="0">
                <a:solidFill>
                  <a:srgbClr val="00E0C5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 marL="43180" marR="40005" indent="-5080">
              <a:lnSpc>
                <a:spcPct val="100000"/>
              </a:lnSpc>
            </a:pPr>
            <a:r>
              <a:rPr sz="1400" spc="5" dirty="0">
                <a:solidFill>
                  <a:srgbClr val="00E0C5"/>
                </a:solidFill>
                <a:latin typeface="Arial"/>
                <a:cs typeface="Arial"/>
              </a:rPr>
              <a:t>(V</a:t>
            </a:r>
            <a:r>
              <a:rPr sz="1400" spc="-20" dirty="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sz="1400" spc="40" dirty="0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sz="1400" spc="-3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E0C5"/>
                </a:solidFill>
                <a:latin typeface="Arial"/>
                <a:cs typeface="Arial"/>
              </a:rPr>
              <a:t>h</a:t>
            </a:r>
            <a:r>
              <a:rPr sz="1400" spc="50" dirty="0">
                <a:solidFill>
                  <a:srgbClr val="00E0C5"/>
                </a:solidFill>
                <a:latin typeface="Arial"/>
                <a:cs typeface="Arial"/>
              </a:rPr>
              <a:t>asta</a:t>
            </a:r>
            <a:r>
              <a:rPr sz="1400" spc="-2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sz="1400" spc="20" dirty="0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sz="1400" spc="2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sz="1400" spc="55" dirty="0">
                <a:solidFill>
                  <a:srgbClr val="00E0C5"/>
                </a:solidFill>
                <a:latin typeface="Arial"/>
                <a:cs typeface="Arial"/>
              </a:rPr>
              <a:t>to</a:t>
            </a:r>
            <a:r>
              <a:rPr sz="1400" spc="-40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E0C5"/>
                </a:solidFill>
                <a:latin typeface="Arial"/>
                <a:cs typeface="Arial"/>
              </a:rPr>
              <a:t>3:</a:t>
            </a:r>
            <a:r>
              <a:rPr sz="1400" spc="10" dirty="0">
                <a:solidFill>
                  <a:srgbClr val="00E0C5"/>
                </a:solidFill>
                <a:latin typeface="Arial"/>
                <a:cs typeface="Arial"/>
              </a:rPr>
              <a:t>3</a:t>
            </a:r>
            <a:r>
              <a:rPr sz="1400" spc="15" dirty="0">
                <a:solidFill>
                  <a:srgbClr val="00E0C5"/>
                </a:solidFill>
                <a:latin typeface="Arial"/>
                <a:cs typeface="Arial"/>
              </a:rPr>
              <a:t>5)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25646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82795" y="2966466"/>
            <a:ext cx="1094231" cy="0"/>
          </a:xfrm>
          <a:custGeom>
            <a:avLst/>
            <a:gdLst/>
            <a:ahLst/>
            <a:cxnLst/>
            <a:rect l="l" t="t" r="r" b="b"/>
            <a:pathLst>
              <a:path w="1094231">
                <a:moveTo>
                  <a:pt x="0" y="0"/>
                </a:moveTo>
                <a:lnTo>
                  <a:pt x="1094231" y="0"/>
                </a:lnTo>
              </a:path>
            </a:pathLst>
          </a:custGeom>
          <a:ln w="1041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0857" y="2771394"/>
            <a:ext cx="1119505" cy="22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5" dirty="0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sz="1400" spc="-40" dirty="0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sz="1400" spc="-5" dirty="0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sz="1400" spc="-20" dirty="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sz="1400" spc="25" dirty="0">
                <a:solidFill>
                  <a:srgbClr val="1154CC"/>
                </a:solidFill>
                <a:latin typeface="Arial"/>
                <a:cs typeface="Arial"/>
              </a:rPr>
              <a:t>AR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1733" y="2984754"/>
            <a:ext cx="818515" cy="226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30" dirty="0">
                <a:solidFill>
                  <a:srgbClr val="1154CC"/>
                </a:solidFill>
                <a:latin typeface="Arial"/>
                <a:cs typeface="Arial"/>
              </a:rPr>
              <a:t>FUENT</a:t>
            </a:r>
            <a:r>
              <a:rPr sz="1400" spc="-85" dirty="0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33671" y="3179826"/>
            <a:ext cx="794003" cy="0"/>
          </a:xfrm>
          <a:custGeom>
            <a:avLst/>
            <a:gdLst/>
            <a:ahLst/>
            <a:cxnLst/>
            <a:rect l="l" t="t" r="r" b="b"/>
            <a:pathLst>
              <a:path w="794003">
                <a:moveTo>
                  <a:pt x="0" y="0"/>
                </a:moveTo>
                <a:lnTo>
                  <a:pt x="794003" y="0"/>
                </a:lnTo>
              </a:path>
            </a:pathLst>
          </a:custGeom>
          <a:ln w="1041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12941" y="2329433"/>
            <a:ext cx="1984248" cy="1324356"/>
          </a:xfrm>
          <a:custGeom>
            <a:avLst/>
            <a:gdLst/>
            <a:ahLst/>
            <a:cxnLst/>
            <a:rect l="l" t="t" r="r" b="b"/>
            <a:pathLst>
              <a:path w="1984248" h="1324356">
                <a:moveTo>
                  <a:pt x="0" y="0"/>
                </a:moveTo>
                <a:lnTo>
                  <a:pt x="1588897" y="0"/>
                </a:lnTo>
                <a:lnTo>
                  <a:pt x="1984248" y="662178"/>
                </a:lnTo>
                <a:lnTo>
                  <a:pt x="1588897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60057" y="2664246"/>
            <a:ext cx="890269" cy="653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sz="1400" spc="-10" dirty="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sz="1400" spc="-5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sz="1400" spc="-40" dirty="0">
                <a:solidFill>
                  <a:srgbClr val="3192E0"/>
                </a:solidFill>
                <a:latin typeface="Arial"/>
                <a:cs typeface="Arial"/>
              </a:rPr>
              <a:t> EN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sz="1400" spc="-70" dirty="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08098" y="2320289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619882" y="2655316"/>
            <a:ext cx="1122045" cy="6527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u="sng" spc="3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V</a:t>
            </a:r>
            <a:r>
              <a:rPr sz="1400" u="sng" spc="-80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ER</a:t>
            </a:r>
            <a:r>
              <a:rPr sz="1400" u="sng" spc="-45" dirty="0">
                <a:solidFill>
                  <a:srgbClr val="1154CC"/>
                </a:solidFill>
                <a:latin typeface="Arial"/>
                <a:cs typeface="Arial"/>
                <a:hlinkClick r:id="rId4"/>
              </a:rPr>
              <a:t> </a:t>
            </a:r>
            <a:r>
              <a:rPr sz="1400" u="sng" spc="3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VI</a:t>
            </a:r>
            <a:r>
              <a:rPr sz="1400" u="sng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sz="1400" u="sng" spc="-6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r>
              <a:rPr sz="1400" spc="-3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 </a:t>
            </a:r>
            <a:r>
              <a:rPr sz="1400" spc="60" dirty="0">
                <a:solidFill>
                  <a:srgbClr val="00E0C5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 marL="43180" marR="39370" indent="-5080">
              <a:lnSpc>
                <a:spcPct val="100000"/>
              </a:lnSpc>
            </a:pPr>
            <a:r>
              <a:rPr sz="1400" spc="5" dirty="0">
                <a:solidFill>
                  <a:srgbClr val="00E0C5"/>
                </a:solidFill>
                <a:latin typeface="Arial"/>
                <a:cs typeface="Arial"/>
              </a:rPr>
              <a:t>(V</a:t>
            </a:r>
            <a:r>
              <a:rPr sz="1400" spc="-20" dirty="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sz="1400" spc="40" dirty="0">
                <a:solidFill>
                  <a:srgbClr val="00E0C5"/>
                </a:solidFill>
                <a:latin typeface="Arial"/>
                <a:cs typeface="Arial"/>
              </a:rPr>
              <a:t>r</a:t>
            </a:r>
            <a:r>
              <a:rPr sz="1400" spc="-3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25" dirty="0">
                <a:solidFill>
                  <a:srgbClr val="00E0C5"/>
                </a:solidFill>
                <a:latin typeface="Arial"/>
                <a:cs typeface="Arial"/>
              </a:rPr>
              <a:t>h</a:t>
            </a:r>
            <a:r>
              <a:rPr sz="1400" spc="50" dirty="0">
                <a:solidFill>
                  <a:srgbClr val="00E0C5"/>
                </a:solidFill>
                <a:latin typeface="Arial"/>
                <a:cs typeface="Arial"/>
              </a:rPr>
              <a:t>asta</a:t>
            </a:r>
            <a:r>
              <a:rPr sz="1400" spc="-2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00E0C5"/>
                </a:solidFill>
                <a:latin typeface="Arial"/>
                <a:cs typeface="Arial"/>
              </a:rPr>
              <a:t>e</a:t>
            </a:r>
            <a:r>
              <a:rPr sz="1400" spc="20" dirty="0">
                <a:solidFill>
                  <a:srgbClr val="00E0C5"/>
                </a:solidFill>
                <a:latin typeface="Arial"/>
                <a:cs typeface="Arial"/>
              </a:rPr>
              <a:t>l</a:t>
            </a:r>
            <a:r>
              <a:rPr sz="1400" spc="2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sz="1400" spc="55" dirty="0">
                <a:solidFill>
                  <a:srgbClr val="00E0C5"/>
                </a:solidFill>
                <a:latin typeface="Arial"/>
                <a:cs typeface="Arial"/>
              </a:rPr>
              <a:t>to</a:t>
            </a:r>
            <a:r>
              <a:rPr sz="1400" spc="-40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00E0C5"/>
                </a:solidFill>
                <a:latin typeface="Arial"/>
                <a:cs typeface="Arial"/>
              </a:rPr>
              <a:t>6:</a:t>
            </a:r>
            <a:r>
              <a:rPr sz="1400" spc="10" dirty="0">
                <a:solidFill>
                  <a:srgbClr val="00E0C5"/>
                </a:solidFill>
                <a:latin typeface="Arial"/>
                <a:cs typeface="Arial"/>
              </a:rPr>
              <a:t>1</a:t>
            </a:r>
            <a:r>
              <a:rPr sz="1400" spc="15" dirty="0">
                <a:solidFill>
                  <a:srgbClr val="00E0C5"/>
                </a:solidFill>
                <a:latin typeface="Arial"/>
                <a:cs typeface="Arial"/>
              </a:rPr>
              <a:t>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1188" y="3776471"/>
            <a:ext cx="1156716" cy="11887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3612" y="4098238"/>
            <a:ext cx="252095" cy="5118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7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9310">
              <a:lnSpc>
                <a:spcPct val="100000"/>
              </a:lnSpc>
            </a:pPr>
            <a:r>
              <a:rPr sz="4000" spc="229" dirty="0">
                <a:solidFill>
                  <a:srgbClr val="18BAD4"/>
                </a:solidFill>
                <a:latin typeface="Arial"/>
                <a:cs typeface="Arial"/>
              </a:rPr>
              <a:t>Fu</a:t>
            </a:r>
            <a:r>
              <a:rPr sz="4000" spc="204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000" spc="210" dirty="0">
                <a:solidFill>
                  <a:srgbClr val="18BAD4"/>
                </a:solidFill>
                <a:latin typeface="Arial"/>
                <a:cs typeface="Arial"/>
              </a:rPr>
              <a:t>ciones</a:t>
            </a:r>
            <a:r>
              <a:rPr sz="40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254" dirty="0">
                <a:solidFill>
                  <a:srgbClr val="18BAD4"/>
                </a:solidFill>
                <a:latin typeface="Arial"/>
                <a:cs typeface="Arial"/>
              </a:rPr>
              <a:t>condicio</a:t>
            </a:r>
            <a:r>
              <a:rPr sz="4000" spc="290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000" spc="65" dirty="0">
                <a:solidFill>
                  <a:srgbClr val="18BAD4"/>
                </a:solidFill>
                <a:latin typeface="Arial"/>
                <a:cs typeface="Arial"/>
              </a:rPr>
              <a:t>ales:</a:t>
            </a:r>
            <a:endParaRPr sz="4000">
              <a:latin typeface="Arial"/>
              <a:cs typeface="Arial"/>
            </a:endParaRPr>
          </a:p>
          <a:p>
            <a:pPr marL="829310">
              <a:lnSpc>
                <a:spcPct val="100000"/>
              </a:lnSpc>
            </a:pPr>
            <a:r>
              <a:rPr sz="4000" spc="-35" dirty="0">
                <a:solidFill>
                  <a:srgbClr val="18BAD4"/>
                </a:solidFill>
                <a:latin typeface="Arial"/>
                <a:cs typeface="Arial"/>
              </a:rPr>
              <a:t>IF,</a:t>
            </a:r>
            <a:r>
              <a:rPr sz="4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70" dirty="0">
                <a:solidFill>
                  <a:srgbClr val="18BAD4"/>
                </a:solidFill>
                <a:latin typeface="Arial"/>
                <a:cs typeface="Arial"/>
              </a:rPr>
              <a:t>AND,</a:t>
            </a:r>
            <a:r>
              <a:rPr sz="4000" spc="1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-60" dirty="0">
                <a:solidFill>
                  <a:srgbClr val="18BAD4"/>
                </a:solidFill>
                <a:latin typeface="Arial"/>
                <a:cs typeface="Arial"/>
              </a:rPr>
              <a:t>OR</a:t>
            </a:r>
            <a:r>
              <a:rPr sz="4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-110" dirty="0">
                <a:solidFill>
                  <a:srgbClr val="18BAD4"/>
                </a:solidFill>
                <a:latin typeface="Arial"/>
                <a:cs typeface="Arial"/>
              </a:rPr>
              <a:t>(</a:t>
            </a:r>
            <a:r>
              <a:rPr sz="4000" spc="-210" dirty="0">
                <a:solidFill>
                  <a:srgbClr val="18BAD4"/>
                </a:solidFill>
                <a:latin typeface="Arial"/>
                <a:cs typeface="Arial"/>
              </a:rPr>
              <a:t>S</a:t>
            </a:r>
            <a:r>
              <a:rPr sz="4000" spc="10" dirty="0">
                <a:solidFill>
                  <a:srgbClr val="18BAD4"/>
                </a:solidFill>
                <a:latin typeface="Arial"/>
                <a:cs typeface="Arial"/>
              </a:rPr>
              <a:t>I,</a:t>
            </a:r>
            <a:r>
              <a:rPr sz="4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-170" dirty="0">
                <a:solidFill>
                  <a:srgbClr val="18BAD4"/>
                </a:solidFill>
                <a:latin typeface="Arial"/>
                <a:cs typeface="Arial"/>
              </a:rPr>
              <a:t>Y,</a:t>
            </a:r>
            <a:r>
              <a:rPr sz="4000" spc="5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-90" dirty="0">
                <a:solidFill>
                  <a:srgbClr val="18BAD4"/>
                </a:solidFill>
                <a:latin typeface="Arial"/>
                <a:cs typeface="Arial"/>
              </a:rPr>
              <a:t>O)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1789" y="2771394"/>
            <a:ext cx="120523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ct val="100000"/>
              </a:lnSpc>
            </a:pPr>
            <a:r>
              <a:rPr sz="1400" u="sng" spc="3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</a:t>
            </a:r>
            <a:r>
              <a:rPr sz="1400" u="sng" spc="-8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ER</a:t>
            </a:r>
            <a:r>
              <a:rPr sz="1400" u="sng" spc="-4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u="sng" spc="3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VI</a:t>
            </a:r>
            <a:r>
              <a:rPr sz="1400" u="sng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sz="1400" u="sng" spc="-6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5" dirty="0">
                <a:solidFill>
                  <a:srgbClr val="00E0C5"/>
                </a:solidFill>
                <a:latin typeface="Arial"/>
                <a:cs typeface="Arial"/>
              </a:rPr>
              <a:t>(7:</a:t>
            </a:r>
            <a:r>
              <a:rPr sz="1400" spc="-5" dirty="0">
                <a:solidFill>
                  <a:srgbClr val="00E0C5"/>
                </a:solidFill>
                <a:latin typeface="Arial"/>
                <a:cs typeface="Arial"/>
              </a:rPr>
              <a:t>3</a:t>
            </a:r>
            <a:r>
              <a:rPr sz="1400" spc="60" dirty="0">
                <a:solidFill>
                  <a:srgbClr val="00E0C5"/>
                </a:solidFill>
                <a:latin typeface="Arial"/>
                <a:cs typeface="Arial"/>
              </a:rPr>
              <a:t>3</a:t>
            </a:r>
            <a:r>
              <a:rPr sz="1400" spc="-3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sz="1400" spc="20" dirty="0">
                <a:solidFill>
                  <a:srgbClr val="00E0C5"/>
                </a:solidFill>
                <a:latin typeface="Arial"/>
                <a:cs typeface="Arial"/>
              </a:rPr>
              <a:t>tos)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7782" y="2771394"/>
            <a:ext cx="111950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3195" marR="12700" indent="-151130">
              <a:lnSpc>
                <a:spcPct val="100000"/>
              </a:lnSpc>
            </a:pPr>
            <a:r>
              <a:rPr sz="1400" u="sng" spc="-35" dirty="0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sz="1400" u="sng" spc="-40" dirty="0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sz="1400" u="sng" spc="-10" dirty="0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sz="1400" u="sng" spc="-5" dirty="0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sz="1400" u="sng" spc="-20" dirty="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sz="1400" u="sng" spc="25" dirty="0">
                <a:solidFill>
                  <a:srgbClr val="1154CC"/>
                </a:solidFill>
                <a:latin typeface="Arial"/>
                <a:cs typeface="Arial"/>
              </a:rPr>
              <a:t>AR</a:t>
            </a:r>
            <a:r>
              <a:rPr sz="14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u="sng" spc="-30" dirty="0">
                <a:solidFill>
                  <a:srgbClr val="1154CC"/>
                </a:solidFill>
                <a:latin typeface="Arial"/>
                <a:cs typeface="Arial"/>
              </a:rPr>
              <a:t>FUENT</a:t>
            </a:r>
            <a:r>
              <a:rPr sz="1400" u="sng" spc="-85" dirty="0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sz="1400" spc="-10" dirty="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sz="1400" spc="-5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sz="1400" spc="-40" dirty="0">
                <a:solidFill>
                  <a:srgbClr val="3192E0"/>
                </a:solidFill>
                <a:latin typeface="Arial"/>
                <a:cs typeface="Arial"/>
              </a:rPr>
              <a:t> EN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sz="1400" spc="-70" dirty="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8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9310">
              <a:lnSpc>
                <a:spcPct val="100000"/>
              </a:lnSpc>
            </a:pPr>
            <a:r>
              <a:rPr sz="4000" spc="229" dirty="0">
                <a:solidFill>
                  <a:srgbClr val="18BAD4"/>
                </a:solidFill>
                <a:latin typeface="Arial"/>
                <a:cs typeface="Arial"/>
              </a:rPr>
              <a:t>Fu</a:t>
            </a:r>
            <a:r>
              <a:rPr sz="4000" spc="204" dirty="0">
                <a:solidFill>
                  <a:srgbClr val="18BAD4"/>
                </a:solidFill>
                <a:latin typeface="Arial"/>
                <a:cs typeface="Arial"/>
              </a:rPr>
              <a:t>n</a:t>
            </a:r>
            <a:r>
              <a:rPr sz="4000" spc="254" dirty="0">
                <a:solidFill>
                  <a:srgbClr val="18BAD4"/>
                </a:solidFill>
                <a:latin typeface="Arial"/>
                <a:cs typeface="Arial"/>
              </a:rPr>
              <a:t>ción</a:t>
            </a:r>
            <a:r>
              <a:rPr sz="4000" spc="50" dirty="0">
                <a:solidFill>
                  <a:srgbClr val="18BAD4"/>
                </a:solidFill>
                <a:latin typeface="Arial"/>
                <a:cs typeface="Arial"/>
              </a:rPr>
              <a:t> </a:t>
            </a:r>
            <a:r>
              <a:rPr sz="4000" spc="55" dirty="0">
                <a:solidFill>
                  <a:srgbClr val="18BAD4"/>
                </a:solidFill>
                <a:latin typeface="Arial"/>
                <a:cs typeface="Arial"/>
              </a:rPr>
              <a:t>VLOOKUP</a:t>
            </a:r>
            <a:endParaRPr sz="4000">
              <a:latin typeface="Arial"/>
              <a:cs typeface="Arial"/>
            </a:endParaRPr>
          </a:p>
          <a:p>
            <a:pPr marL="82931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Arial"/>
                <a:cs typeface="Arial"/>
              </a:rPr>
              <a:t>(BUSCA</a:t>
            </a:r>
            <a:r>
              <a:rPr sz="4000" spc="-45" dirty="0">
                <a:solidFill>
                  <a:srgbClr val="18BAD4"/>
                </a:solidFill>
                <a:latin typeface="Arial"/>
                <a:cs typeface="Arial"/>
              </a:rPr>
              <a:t>R</a:t>
            </a:r>
            <a:r>
              <a:rPr sz="4000" spc="0" dirty="0">
                <a:solidFill>
                  <a:srgbClr val="18BAD4"/>
                </a:solidFill>
                <a:latin typeface="Arial"/>
                <a:cs typeface="Arial"/>
              </a:rPr>
              <a:t>V)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2422" y="2329433"/>
            <a:ext cx="1946148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8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21789" y="2771394"/>
            <a:ext cx="1205230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" algn="ctr">
              <a:lnSpc>
                <a:spcPct val="100000"/>
              </a:lnSpc>
            </a:pPr>
            <a:r>
              <a:rPr sz="1400" u="sng" spc="3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V</a:t>
            </a:r>
            <a:r>
              <a:rPr sz="1400" u="sng" spc="-80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ER</a:t>
            </a:r>
            <a:r>
              <a:rPr sz="1400" u="sng" spc="-45" dirty="0">
                <a:solidFill>
                  <a:srgbClr val="1154CC"/>
                </a:solidFill>
                <a:latin typeface="Arial"/>
                <a:cs typeface="Arial"/>
                <a:hlinkClick r:id="rId2"/>
              </a:rPr>
              <a:t> </a:t>
            </a:r>
            <a:r>
              <a:rPr sz="1400" u="sng" spc="3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VI</a:t>
            </a:r>
            <a:r>
              <a:rPr sz="1400" u="sng" spc="-10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D</a:t>
            </a:r>
            <a:r>
              <a:rPr sz="1400" u="sng" spc="-65" dirty="0">
                <a:solidFill>
                  <a:srgbClr val="1154CC"/>
                </a:solidFill>
                <a:latin typeface="Arial"/>
                <a:cs typeface="Arial"/>
                <a:hlinkClick r:id="rId3"/>
              </a:rPr>
              <a:t>EO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400" spc="5" dirty="0">
                <a:solidFill>
                  <a:srgbClr val="00E0C5"/>
                </a:solidFill>
                <a:latin typeface="Arial"/>
                <a:cs typeface="Arial"/>
              </a:rPr>
              <a:t>(7:</a:t>
            </a:r>
            <a:r>
              <a:rPr sz="1400" spc="-5" dirty="0">
                <a:solidFill>
                  <a:srgbClr val="00E0C5"/>
                </a:solidFill>
                <a:latin typeface="Arial"/>
                <a:cs typeface="Arial"/>
              </a:rPr>
              <a:t>0</a:t>
            </a:r>
            <a:r>
              <a:rPr sz="1400" spc="60" dirty="0">
                <a:solidFill>
                  <a:srgbClr val="00E0C5"/>
                </a:solidFill>
                <a:latin typeface="Arial"/>
                <a:cs typeface="Arial"/>
              </a:rPr>
              <a:t>9</a:t>
            </a:r>
            <a:r>
              <a:rPr sz="1400" spc="-35" dirty="0">
                <a:solidFill>
                  <a:srgbClr val="00E0C5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00E0C5"/>
                </a:solidFill>
                <a:latin typeface="Arial"/>
                <a:cs typeface="Arial"/>
              </a:rPr>
              <a:t>minu</a:t>
            </a:r>
            <a:r>
              <a:rPr sz="1400" spc="20" dirty="0">
                <a:solidFill>
                  <a:srgbClr val="00E0C5"/>
                </a:solidFill>
                <a:latin typeface="Arial"/>
                <a:cs typeface="Arial"/>
              </a:rPr>
              <a:t>tos)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3205" y="2329433"/>
            <a:ext cx="2211324" cy="1324356"/>
          </a:xfrm>
          <a:custGeom>
            <a:avLst/>
            <a:gdLst/>
            <a:ahLst/>
            <a:cxnLst/>
            <a:rect l="l" t="t" r="r" b="b"/>
            <a:pathLst>
              <a:path w="2211324" h="1324356">
                <a:moveTo>
                  <a:pt x="0" y="0"/>
                </a:moveTo>
                <a:lnTo>
                  <a:pt x="1815973" y="0"/>
                </a:lnTo>
                <a:lnTo>
                  <a:pt x="2211324" y="662178"/>
                </a:lnTo>
                <a:lnTo>
                  <a:pt x="18159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97782" y="2771394"/>
            <a:ext cx="1119505" cy="439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3195" marR="12700" indent="-151130">
              <a:lnSpc>
                <a:spcPct val="100000"/>
              </a:lnSpc>
            </a:pPr>
            <a:r>
              <a:rPr sz="1400" u="sng" spc="-35" dirty="0">
                <a:solidFill>
                  <a:srgbClr val="1154CC"/>
                </a:solidFill>
                <a:latin typeface="Arial"/>
                <a:cs typeface="Arial"/>
              </a:rPr>
              <a:t>C</a:t>
            </a:r>
            <a:r>
              <a:rPr sz="1400" u="sng" spc="-40" dirty="0">
                <a:solidFill>
                  <a:srgbClr val="1154CC"/>
                </a:solidFill>
                <a:latin typeface="Arial"/>
                <a:cs typeface="Arial"/>
              </a:rPr>
              <a:t>O</a:t>
            </a:r>
            <a:r>
              <a:rPr sz="1400" u="sng" spc="-10" dirty="0">
                <a:solidFill>
                  <a:srgbClr val="1154CC"/>
                </a:solidFill>
                <a:latin typeface="Arial"/>
                <a:cs typeface="Arial"/>
              </a:rPr>
              <a:t>NSU</a:t>
            </a:r>
            <a:r>
              <a:rPr sz="1400" u="sng" spc="-5" dirty="0">
                <a:solidFill>
                  <a:srgbClr val="1154CC"/>
                </a:solidFill>
                <a:latin typeface="Arial"/>
                <a:cs typeface="Arial"/>
              </a:rPr>
              <a:t>L</a:t>
            </a:r>
            <a:r>
              <a:rPr sz="1400" u="sng" spc="-20" dirty="0">
                <a:solidFill>
                  <a:srgbClr val="1154CC"/>
                </a:solidFill>
                <a:latin typeface="Arial"/>
                <a:cs typeface="Arial"/>
              </a:rPr>
              <a:t>T</a:t>
            </a:r>
            <a:r>
              <a:rPr sz="1400" u="sng" spc="25" dirty="0">
                <a:solidFill>
                  <a:srgbClr val="1154CC"/>
                </a:solidFill>
                <a:latin typeface="Arial"/>
                <a:cs typeface="Arial"/>
              </a:rPr>
              <a:t>AR</a:t>
            </a:r>
            <a:r>
              <a:rPr sz="1400" spc="10" dirty="0">
                <a:solidFill>
                  <a:srgbClr val="1154CC"/>
                </a:solidFill>
                <a:latin typeface="Arial"/>
                <a:cs typeface="Arial"/>
              </a:rPr>
              <a:t> </a:t>
            </a:r>
            <a:r>
              <a:rPr sz="1400" u="sng" spc="-30" dirty="0">
                <a:solidFill>
                  <a:srgbClr val="1154CC"/>
                </a:solidFill>
                <a:latin typeface="Arial"/>
                <a:cs typeface="Arial"/>
              </a:rPr>
              <a:t>FUENT</a:t>
            </a:r>
            <a:r>
              <a:rPr sz="1400" u="sng" spc="-85" dirty="0">
                <a:solidFill>
                  <a:srgbClr val="1154CC"/>
                </a:solidFill>
                <a:latin typeface="Arial"/>
                <a:cs typeface="Arial"/>
              </a:rPr>
              <a:t>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29834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76569" y="2664246"/>
            <a:ext cx="890269" cy="653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sz="1400" spc="-10" dirty="0">
                <a:solidFill>
                  <a:srgbClr val="3192E0"/>
                </a:solidFill>
                <a:latin typeface="Arial"/>
                <a:cs typeface="Arial"/>
              </a:rPr>
              <a:t>REALIZAR</a:t>
            </a:r>
            <a:r>
              <a:rPr sz="1400" spc="-5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QUIZ</a:t>
            </a:r>
            <a:r>
              <a:rPr sz="1400" spc="-40" dirty="0">
                <a:solidFill>
                  <a:srgbClr val="3192E0"/>
                </a:solidFill>
                <a:latin typeface="Arial"/>
                <a:cs typeface="Arial"/>
              </a:rPr>
              <a:t> EN</a:t>
            </a:r>
            <a:r>
              <a:rPr sz="1400" spc="-20" dirty="0">
                <a:solidFill>
                  <a:srgbClr val="3192E0"/>
                </a:solidFill>
                <a:latin typeface="Arial"/>
                <a:cs typeface="Arial"/>
              </a:rPr>
              <a:t> </a:t>
            </a:r>
            <a:r>
              <a:rPr sz="1400" spc="35" dirty="0">
                <a:solidFill>
                  <a:srgbClr val="3192E0"/>
                </a:solidFill>
                <a:latin typeface="Arial"/>
                <a:cs typeface="Arial"/>
              </a:rPr>
              <a:t>CANVA</a:t>
            </a:r>
            <a:r>
              <a:rPr sz="1400" spc="-70" dirty="0">
                <a:solidFill>
                  <a:srgbClr val="3192E0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2608" y="3191255"/>
            <a:ext cx="1284732" cy="1391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08431" y="3613911"/>
            <a:ext cx="252095" cy="5124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100" dirty="0" smtClean="0">
                <a:solidFill>
                  <a:srgbClr val="18BAD4"/>
                </a:solidFill>
                <a:latin typeface="Arial"/>
                <a:cs typeface="Arial"/>
              </a:rPr>
              <a:t>9</a:t>
            </a:fld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536</Words>
  <Application>Microsoft Office PowerPoint</Application>
  <PresentationFormat>Presentación en pantalla (16:9)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Funciones útiles para limpiar datos en Excel</vt:lpstr>
      <vt:lpstr>Presentación de PowerPoint</vt:lpstr>
      <vt:lpstr>Presentación de PowerPoint</vt:lpstr>
      <vt:lpstr>Presentación de PowerPoint</vt:lpstr>
      <vt:lpstr>Funciones condicionales: IF, AND, OR (SI, Y, O)</vt:lpstr>
      <vt:lpstr>Función VLOOKUP (BUSCARV)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JFR</dc:creator>
  <cp:lastModifiedBy>Lizethe Pérez Fuertes</cp:lastModifiedBy>
  <cp:revision>3</cp:revision>
  <dcterms:created xsi:type="dcterms:W3CDTF">2019-11-19T11:43:25Z</dcterms:created>
  <dcterms:modified xsi:type="dcterms:W3CDTF">2019-11-25T19:25:45Z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2019-10-05T00:00:00Z</vt:filetime>
  </property>
  <property fmtid="{D5CDD505-2E9C-101B-9397-08002B2CF9AE}" pid="3" name="LastSaved">
    <vt:filetime>2019-11-19T00:00:00Z</vt:filetime>
  </property>
</Properties>
</file>