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8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302" r:id="rId13"/>
    <p:sldId id="303" r:id="rId14"/>
    <p:sldId id="304" r:id="rId15"/>
    <p:sldId id="305" r:id="rId16"/>
    <p:sldId id="318" r:id="rId17"/>
    <p:sldId id="316" r:id="rId18"/>
    <p:sldId id="317" r:id="rId19"/>
    <p:sldId id="298" r:id="rId20"/>
    <p:sldId id="299" r:id="rId21"/>
    <p:sldId id="300" r:id="rId22"/>
    <p:sldId id="301" r:id="rId23"/>
    <p:sldId id="290" r:id="rId24"/>
    <p:sldId id="291" r:id="rId25"/>
    <p:sldId id="292" r:id="rId26"/>
    <p:sldId id="293" r:id="rId27"/>
    <p:sldId id="295" r:id="rId28"/>
    <p:sldId id="294" r:id="rId29"/>
    <p:sldId id="320" r:id="rId30"/>
    <p:sldId id="321" r:id="rId31"/>
    <p:sldId id="324" r:id="rId32"/>
    <p:sldId id="277" r:id="rId33"/>
    <p:sldId id="278" r:id="rId34"/>
    <p:sldId id="326" r:id="rId35"/>
    <p:sldId id="309" r:id="rId36"/>
    <p:sldId id="314" r:id="rId37"/>
    <p:sldId id="311" r:id="rId38"/>
    <p:sldId id="312" r:id="rId39"/>
    <p:sldId id="322" r:id="rId40"/>
    <p:sldId id="282" r:id="rId4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3239" autoAdjust="0"/>
  </p:normalViewPr>
  <p:slideViewPr>
    <p:cSldViewPr>
      <p:cViewPr varScale="1">
        <p:scale>
          <a:sx n="52" d="100"/>
          <a:sy n="52" d="100"/>
        </p:scale>
        <p:origin x="56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EA85-E274-4EA7-8880-BB3ECF55DB78}" type="datetimeFigureOut">
              <a:rPr lang="es-MX" smtClean="0"/>
              <a:t>21/09/2020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1478-83C0-459C-9DF2-CF8FE5DEE0C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35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8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05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842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401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60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21/09/2020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0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21/09/2020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5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21/09/2020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803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85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21/09/2020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5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21/09/2020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3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21/09/2020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21/09/2020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7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21/09/2020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21/09/2020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96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21/09/2020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8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21/09/2020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5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1FAC-B3FF-46B8-811B-635049FACAEC}" type="datetimeFigureOut">
              <a:rPr lang="es-MX" smtClean="0"/>
              <a:t>21/09/2020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6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o 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44BBD18F-0D6E-45EA-9199-2B7DCDB2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6952"/>
            <a:ext cx="4896544" cy="27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676" y="1200188"/>
            <a:ext cx="7416824" cy="1584176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como indicamos a la primera localidad del arreglo A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y la última localidad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].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0318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Picture 3" descr="arr02">
            <a:extLst>
              <a:ext uri="{FF2B5EF4-FFF2-40B4-BE49-F238E27FC236}">
                <a16:creationId xmlns:a16="http://schemas.microsoft.com/office/drawing/2014/main" id="{B6436D1F-C8F3-41B2-8E56-6D321693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1" y="2564904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78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forma de asignar un valor a una localidad específica del arreglo es la siguiente: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ts val="3100"/>
              </a:lnSpc>
              <a:buFontTx/>
              <a:buNone/>
            </a:pP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] =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de la variable arreglo,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la localidad del arreglo (entre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tamaño del arreglo)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dato del tipo con que fue definido el arreglo.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13207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331913" y="1712539"/>
            <a:ext cx="645953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 arreglo llamado </a:t>
            </a:r>
            <a:r>
              <a:rPr lang="es-ES_tradnl" sz="2400" b="1" dirty="0" err="1">
                <a:solidFill>
                  <a:srgbClr val="FF3300"/>
                </a:solidFill>
              </a:rPr>
              <a:t>numeros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 guardar en cada localidad los valores </a:t>
            </a:r>
            <a:r>
              <a:rPr lang="es-ES_tradnl" sz="2400" dirty="0">
                <a:solidFill>
                  <a:srgbClr val="0000FF"/>
                </a:solidFill>
              </a:rPr>
              <a:t>0.2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0.4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0.6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rgbClr val="0000FF"/>
                </a:solidFill>
              </a:rPr>
              <a:t>0.8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respectivamente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6" y="35730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69456" y="2348880"/>
            <a:ext cx="5194832" cy="7200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err="1"/>
              <a:t>numeros</a:t>
            </a:r>
            <a:r>
              <a:rPr lang="es-ES_tradnl" dirty="0"/>
              <a:t> =  [</a:t>
            </a:r>
            <a:r>
              <a:rPr lang="es-ES_tradnl" dirty="0">
                <a:solidFill>
                  <a:srgbClr val="0000FF"/>
                </a:solidFill>
              </a:rPr>
              <a:t>0.2, 0.4, 0.6, 0.8</a:t>
            </a:r>
            <a:r>
              <a:rPr lang="es-ES_tradnl" dirty="0"/>
              <a:t>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559" y="188640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0BB2558E-285F-412B-9A0C-44719718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68456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8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96988" y="1676400"/>
            <a:ext cx="6400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Sumar el valor de </a:t>
            </a:r>
            <a:r>
              <a:rPr lang="es-ES_tradnl" sz="2800" b="1" dirty="0">
                <a:solidFill>
                  <a:srgbClr val="FF0000"/>
                </a:solidFill>
              </a:rPr>
              <a:t>8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a cada una de las localidades del arreglo del ejemplo anterior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1297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3356" y="1484784"/>
            <a:ext cx="6986588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_tradnl" dirty="0"/>
          </a:p>
          <a:p>
            <a:pPr eaLnBrk="1" hangingPunct="1">
              <a:buFontTx/>
              <a:buNone/>
            </a:pPr>
            <a:r>
              <a:rPr lang="es-ES_tradnl" dirty="0"/>
              <a:t>      </a:t>
            </a:r>
            <a:r>
              <a:rPr lang="es-ES_tradnl" dirty="0" err="1"/>
              <a:t>numeros</a:t>
            </a:r>
            <a:r>
              <a:rPr lang="es-ES_tradnl" dirty="0"/>
              <a:t>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=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+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4056" y="300186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3640E280-5024-4119-AD96-7E660823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0851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5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00" y="1412776"/>
            <a:ext cx="865634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 estructura compañera de los arreglos es el ciclo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4B1ABE-9D97-4D96-9F2E-560FB87FF972}"/>
              </a:ext>
            </a:extLst>
          </p:cNvPr>
          <p:cNvSpPr/>
          <p:nvPr/>
        </p:nvSpPr>
        <p:spPr>
          <a:xfrm>
            <a:off x="1066800" y="2561440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7B1DD2-9AE7-4536-9EE2-1100503A2665}"/>
              </a:ext>
            </a:extLst>
          </p:cNvPr>
          <p:cNvSpPr/>
          <p:nvPr/>
        </p:nvSpPr>
        <p:spPr>
          <a:xfrm>
            <a:off x="5796136" y="4679032"/>
            <a:ext cx="244827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dirty="0"/>
              <a:t> obtiene el número de elementos en la lista.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Define un arreglo que almacene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10 números enteros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779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488832" cy="22322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declaración de la variable arreglo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contiene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enteros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la siguiente: </a:t>
            </a:r>
          </a:p>
          <a:p>
            <a:pPr algn="ctr" eaLnBrk="1" hangingPunct="1"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[1, 2, 3, 4, 5, 6, 7, 8, 9, 10]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F0F6D1EB-23C8-4E07-ADB9-E62323EB7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anterior en la pantalla.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o arreglos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586"/>
            <a:ext cx="7772400" cy="35275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sesiones pasadas definimos a la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como la asociación entre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una localidad. </a:t>
            </a:r>
          </a:p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Hasta ahora, si necesitamos guardar varios valores necesitamos definir una variable para cada uno de ellos.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94" y="4653136"/>
            <a:ext cx="1800200" cy="18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412776"/>
            <a:ext cx="7365330" cy="245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pantalla:</a:t>
            </a:r>
          </a:p>
          <a:p>
            <a:pPr>
              <a:lnSpc>
                <a:spcPct val="150000"/>
              </a:lnSpc>
              <a:buNone/>
            </a:pP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78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92D9DAA-48F1-4E8A-B242-D09300081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66" y="2420888"/>
            <a:ext cx="3524250" cy="32766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2CDC4FC-C48B-458E-A80E-4DEE76B1F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93627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83568" y="1571998"/>
            <a:ext cx="8168952" cy="1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en la pantalla. Usa 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 para evitar el salto de línea por default así: </a:t>
            </a:r>
          </a:p>
          <a:p>
            <a:pPr algn="ctr">
              <a:lnSpc>
                <a:spcPct val="150000"/>
              </a:lnSpc>
            </a:pP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 ele, 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b="1" dirty="0">
                <a:solidFill>
                  <a:srgbClr val="0070C0"/>
                </a:solidFill>
              </a:rPr>
              <a:t>)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2736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55345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365330" cy="24530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pantalla, sin salto de línea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print(ele, </a:t>
            </a:r>
            <a:r>
              <a:rPr lang="pt-BR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='  '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1752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CAD491-684F-465E-A074-BA5D06B0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33" y="4059186"/>
            <a:ext cx="3505200" cy="2085975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4D6376D-3894-4915-A4B2-DDC74F132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0024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5 a 35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8372" y="1628800"/>
            <a:ext cx="7128792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[ 5 ] = 35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16549C-1911-44D3-9801-43F4FBB4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52" y="3314948"/>
            <a:ext cx="3495675" cy="21717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F35C7C75-C38F-4E47-808A-E12F97CF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4261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7 a la suma de la localidad 6 y la 9.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0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340768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con la suma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sz="12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[ 7 ]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[ 6 ] +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[ 9 ]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7B899D-84E2-4CA2-8038-FCF5796D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90" y="3709935"/>
            <a:ext cx="3688966" cy="2391747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E9DCB2B9-C55A-4C93-B9A2-257CB7696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8 a 3 veces el valor de la localidad 4, menos 57.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268760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establece el valor de la localidad 8 a 3 veces el valor de la localidad 4, menos 57. 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[ 8 ]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[ 4 ] * 3 - 57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-2738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726C53A-575D-4367-937D-B5AADF694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26" y="3348608"/>
            <a:ext cx="3620914" cy="2542554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E896E536-64D2-44BC-9F72-A6FD49BFD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149080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071116" y="1564854"/>
            <a:ext cx="7533332" cy="359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imprime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el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siguiente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código? </a:t>
            </a:r>
          </a:p>
          <a:p>
            <a:endParaRPr lang="pt-BR" sz="2000" dirty="0"/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[0,1,2,3,4] </a:t>
            </a:r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0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for num in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: 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 num % 2 == 0 ):     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+ num * 5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print(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31" y="4540960"/>
            <a:ext cx="2270233" cy="1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497887" cy="5878513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supongamos que necesitamos trabajar con 10 valores enteros; el código para definir a estas 10 variables sería algo como lo siguiente: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endParaRPr lang="es-ES_tradnl" sz="1400" b="1" dirty="0"/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x0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x1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x2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x3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x4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x5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x6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x7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x8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x9</a:t>
            </a:r>
          </a:p>
        </p:txBody>
      </p:sp>
      <p:pic>
        <p:nvPicPr>
          <p:cNvPr id="5123" name="Picture 3" descr="ar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5965"/>
            <a:ext cx="2101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229431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11560" y="2087116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629" y="53752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E46FC2-29EF-413E-B53D-40375D97279A}"/>
              </a:ext>
            </a:extLst>
          </p:cNvPr>
          <p:cNvSpPr/>
          <p:nvPr/>
        </p:nvSpPr>
        <p:spPr>
          <a:xfrm>
            <a:off x="5148064" y="2098117"/>
            <a:ext cx="3528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b="1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b="1" dirty="0"/>
              <a:t> obtiene el número de elementos en la lista</a:t>
            </a:r>
          </a:p>
          <a:p>
            <a:endParaRPr lang="es-MX" b="1" dirty="0"/>
          </a:p>
          <a:p>
            <a:r>
              <a:rPr lang="es-MX" b="1" dirty="0"/>
              <a:t>lista=[8,5,2]</a:t>
            </a:r>
          </a:p>
          <a:p>
            <a:r>
              <a:rPr lang="es-MX" b="1" dirty="0" err="1"/>
              <a:t>print</a:t>
            </a:r>
            <a:r>
              <a:rPr lang="es-MX" b="1" dirty="0"/>
              <a:t>(</a:t>
            </a:r>
            <a:r>
              <a:rPr lang="es-MX" b="1" dirty="0" err="1"/>
              <a:t>len</a:t>
            </a:r>
            <a:r>
              <a:rPr lang="es-MX" b="1" dirty="0"/>
              <a:t>(lista))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EE6A6-F490-4298-B1CA-5E41F0AF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74431"/>
            <a:ext cx="2520280" cy="20654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70" y="1302135"/>
            <a:ext cx="8656340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04E3E5-A0F9-4F07-90A1-7B38E8A86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400944"/>
            <a:ext cx="2028056" cy="2028056"/>
          </a:xfrm>
          <a:prstGeom prst="rect">
            <a:avLst/>
          </a:prstGeom>
        </p:spPr>
      </p:pic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49437" y="0"/>
            <a:ext cx="7010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crear una lista?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EF6EDF-B2E5-4079-BA7A-28B849F8F330}"/>
              </a:ext>
            </a:extLst>
          </p:cNvPr>
          <p:cNvSpPr/>
          <p:nvPr/>
        </p:nvSpPr>
        <p:spPr>
          <a:xfrm>
            <a:off x="757784" y="1340768"/>
            <a:ext cx="739370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insert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insert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(i, 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append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23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060450" y="1469683"/>
            <a:ext cx="7086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Analiza las siguientes simulaciones para comprender la relación del ciclo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con los arreglos.</a:t>
            </a:r>
            <a:endParaRPr lang="es-ES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245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0847B0-2CBF-4016-8702-E639F2E1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82" y="3631525"/>
            <a:ext cx="3024336" cy="27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4CBD2E-D5DB-469E-9DE2-2C7FAA98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2" y="2335522"/>
            <a:ext cx="5819775" cy="2733675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8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69789D-CC31-4A07-BECD-C7673CB04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31" y="2250491"/>
            <a:ext cx="6163258" cy="2883633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append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suma_dos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207240-E066-4193-ADE7-BF8499C12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86040"/>
            <a:ext cx="4540332" cy="257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07" y="1340768"/>
            <a:ext cx="7505694" cy="38637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imprime(A):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"Arreglo["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"] = 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A[i]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35" y="4583270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539551" y="1471926"/>
            <a:ext cx="443711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crea_lista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(tam)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</a:t>
            </a:r>
            <a:r>
              <a:rPr lang="en-US" sz="2000" dirty="0" err="1"/>
              <a:t>lista</a:t>
            </a:r>
            <a:r>
              <a:rPr lang="en-US" sz="2000" dirty="0"/>
              <a:t> = [ 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range(0,tam):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lista.insert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lista</a:t>
            </a:r>
            <a:endParaRPr lang="en-US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suma_dos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A[</a:t>
            </a:r>
            <a:r>
              <a:rPr lang="en-US" sz="2000" dirty="0" err="1"/>
              <a:t>i</a:t>
            </a:r>
            <a:r>
              <a:rPr lang="en-US" sz="2000" dirty="0"/>
              <a:t>] = A[</a:t>
            </a:r>
            <a:r>
              <a:rPr lang="en-US" sz="2000" dirty="0" err="1"/>
              <a:t>i</a:t>
            </a:r>
            <a:r>
              <a:rPr lang="en-US" sz="2000" dirty="0"/>
              <a:t>] + 2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imprime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</a:t>
            </a: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print("</a:t>
            </a:r>
            <a:r>
              <a:rPr lang="en-US" sz="2000" dirty="0" err="1"/>
              <a:t>Arreglo</a:t>
            </a:r>
            <a:r>
              <a:rPr lang="en-US" sz="2000" dirty="0"/>
              <a:t>[", </a:t>
            </a:r>
            <a:r>
              <a:rPr lang="en-US" sz="2000" dirty="0" err="1"/>
              <a:t>i</a:t>
            </a:r>
            <a:r>
              <a:rPr lang="en-US" sz="2000" dirty="0"/>
              <a:t>, "] = ", A[</a:t>
            </a:r>
            <a:r>
              <a:rPr lang="en-US" sz="2000" dirty="0" err="1"/>
              <a:t>i</a:t>
            </a:r>
            <a:r>
              <a:rPr lang="en-US" sz="2000" dirty="0"/>
              <a:t>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9397" y="166599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4B07724-51DC-4795-8B32-D464FBCD0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1471926"/>
            <a:ext cx="4695618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def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t =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Introduce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tamaño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"))  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A =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crea_lista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suma_dos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print("\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nSUMA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DOS")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pt-B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70" y="4558753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-156270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252922"/>
              </p:ext>
            </p:extLst>
          </p:nvPr>
        </p:nvGraphicFramePr>
        <p:xfrm>
          <a:off x="17748" y="750392"/>
          <a:ext cx="9108504" cy="6047166"/>
        </p:xfrm>
        <a:graphic>
          <a:graphicData uri="http://schemas.openxmlformats.org/drawingml/2006/table">
            <a:tbl>
              <a:tblPr/>
              <a:tblGrid>
                <a:gridCol w="3763843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354984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957199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032478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1573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número de elementos en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lista=[8,5,2]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3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2370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Agrega el valor indicado en el parámetro al final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lista.append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0016"/>
                  </a:ext>
                </a:extLst>
              </a:tr>
              <a:tr h="3887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Inserta el valor indicado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(posición, 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lista.insert</a:t>
                      </a:r>
                      <a:r>
                        <a:rPr lang="es-MX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(1, 4)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5, 2, 10]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88462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indicado de la lista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(lista[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del(lista[1])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Borarría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4.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10]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13138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que tenga el valor que se recibe como parámetro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lista.remove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Borraría el valor 10 de la lista [8, 5,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45677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valor que se encuentra en la posición indicada por el índice y lo borra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.pop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lista.pop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obtendría el valor de 5 y lo borraría de la lista.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la lista ordenada, sin modificar la lista original.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lista2=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(lista2)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76497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Ordena los elementos de la lista de mayor a menor. Si se indica el parámetro reverse en True se ordena de mayor a menor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[reverse=True]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/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lista1.sort()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1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4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125538"/>
            <a:ext cx="7813302" cy="51816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400"/>
              </a:lnSpc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¿Qué tal si ahora necesitamos definir un procedimiento en donde se asigne a cada variable el valor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?, el código sería algo como lo siguiente: </a:t>
            </a:r>
          </a:p>
          <a:p>
            <a:pPr eaLnBrk="1" hangingPunct="1">
              <a:lnSpc>
                <a:spcPct val="90000"/>
              </a:lnSpc>
            </a:pPr>
            <a:endParaRPr lang="es-ES_tradnl" sz="16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iniciaMenosUno ( ):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x0=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x1=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x2=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x3=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x4=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x5=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x6=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x7=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x8=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x9=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40510"/>
            <a:ext cx="24885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49" y="1628329"/>
            <a:ext cx="7488759" cy="1080591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Pero ¿Qué tal si en lugar de trabajar con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necesitamos definir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3" y="2924944"/>
            <a:ext cx="2204885" cy="26888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2360" y="2924944"/>
            <a:ext cx="485775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tal si en vez de trabajar con varias variables aisladas, trabajamos con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 solo contenedor de variables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23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58" y="1340768"/>
            <a:ext cx="7704782" cy="43402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asociación entre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grupo de localidades.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Cada localidad está asociada con un número, de tal manera que para identificar a localidad específica del arreglo es necesario escribir su número.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primera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 siempre corresponde a la localidad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última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corresponde 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en donde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localidades del arreglo. 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13176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82" y="1236167"/>
            <a:ext cx="7416750" cy="1328737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en un arreglo de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localidades, la primera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última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92515" name="Picture 3" descr="arr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87327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8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42699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9632" y="1700808"/>
            <a:ext cx="4062163" cy="4032349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característica de una variable arreglo son los corchetes(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). Una definición de variables que los incluya, indica que la variable es un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arreglo.</a:t>
            </a:r>
          </a:p>
          <a:p>
            <a:pPr marL="0" indent="0" algn="just" eaLnBrk="1" hangingPunct="1">
              <a:buNone/>
            </a:pPr>
            <a:endParaRPr lang="es-ES_tradnl" sz="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[]</a:t>
            </a:r>
          </a:p>
          <a:p>
            <a:pPr marL="0" indent="0" algn="just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['a',  1 , "Buen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dia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"]</a:t>
            </a: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056184" y="260648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1 Imagen">
            <a:extLst>
              <a:ext uri="{FF2B5EF4-FFF2-40B4-BE49-F238E27FC236}">
                <a16:creationId xmlns:a16="http://schemas.microsoft.com/office/drawing/2014/main" id="{758D5865-7C63-4430-812A-49E894058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084558"/>
            <a:ext cx="2204885" cy="26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9" y="1268760"/>
            <a:ext cx="7704855" cy="381642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hemos declarado la variable arreglo, ¿Cómo tenemos acceso a los valores? Debemos recordar que las localidades de un arreglo están numeradas 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(en donde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el tamaño del arreglo).  </a:t>
            </a:r>
          </a:p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hacer referencia a una localidad específica del arreglo debemos escribir el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 de la variable y entre los corchetes el número de la localidad. 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004" y="44624"/>
            <a:ext cx="662535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97152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4637</TotalTime>
  <Words>3174</Words>
  <Application>Microsoft Office PowerPoint</Application>
  <PresentationFormat>Presentación en pantalla (4:3)</PresentationFormat>
  <Paragraphs>1038</Paragraphs>
  <Slides>40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6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¿Cómo crear una lista?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88</cp:revision>
  <dcterms:created xsi:type="dcterms:W3CDTF">2013-07-08T17:54:54Z</dcterms:created>
  <dcterms:modified xsi:type="dcterms:W3CDTF">2020-09-21T16:27:07Z</dcterms:modified>
</cp:coreProperties>
</file>