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9" r:id="rId2"/>
    <p:sldId id="302" r:id="rId3"/>
    <p:sldId id="330" r:id="rId4"/>
    <p:sldId id="331" r:id="rId5"/>
    <p:sldId id="332" r:id="rId6"/>
    <p:sldId id="342" r:id="rId7"/>
    <p:sldId id="334" r:id="rId8"/>
    <p:sldId id="343" r:id="rId9"/>
    <p:sldId id="340" r:id="rId10"/>
    <p:sldId id="344" r:id="rId11"/>
    <p:sldId id="335" r:id="rId12"/>
    <p:sldId id="341" r:id="rId13"/>
    <p:sldId id="339" r:id="rId14"/>
    <p:sldId id="345" r:id="rId1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1" autoAdjust="0"/>
    <p:restoredTop sz="93923" autoAdjust="0"/>
  </p:normalViewPr>
  <p:slideViewPr>
    <p:cSldViewPr>
      <p:cViewPr varScale="1">
        <p:scale>
          <a:sx n="64" d="100"/>
          <a:sy n="64" d="100"/>
        </p:scale>
        <p:origin x="57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15/11/2019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8</a:t>
            </a:fld>
            <a:endParaRPr lang="es-MX" dirty="0"/>
          </a:p>
        </p:txBody>
      </p:sp>
    </p:spTree>
    <p:extLst>
      <p:ext uri="{BB962C8B-B14F-4D97-AF65-F5344CB8AC3E}">
        <p14:creationId xmlns:p14="http://schemas.microsoft.com/office/powerpoint/2010/main" val="131723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10</a:t>
            </a:fld>
            <a:endParaRPr lang="es-MX" dirty="0"/>
          </a:p>
        </p:txBody>
      </p:sp>
    </p:spTree>
    <p:extLst>
      <p:ext uri="{BB962C8B-B14F-4D97-AF65-F5344CB8AC3E}">
        <p14:creationId xmlns:p14="http://schemas.microsoft.com/office/powerpoint/2010/main" val="27491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jpg"/><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2DDD576-163A-467A-8FEF-45A22DBF4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166" y="2564904"/>
            <a:ext cx="3799512" cy="3179184"/>
          </a:xfrm>
          <a:prstGeom prst="rect">
            <a:avLst/>
          </a:prstGeom>
        </p:spPr>
      </p:pic>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1</a:t>
            </a:r>
          </a:p>
          <a:p>
            <a:pPr eaLnBrk="1" fontAlgn="auto" hangingPunct="1">
              <a:spcAft>
                <a:spcPts val="0"/>
              </a:spcAft>
              <a:defRPr/>
            </a:pPr>
            <a:r>
              <a:rPr lang="es-MX" sz="2000" dirty="0">
                <a:solidFill>
                  <a:schemeClr val="accent4">
                    <a:lumMod val="50000"/>
                  </a:schemeClr>
                </a:solidFill>
              </a:rPr>
              <a:t>Vacaciones con Tarjeta de prepago</a:t>
            </a:r>
          </a:p>
        </p:txBody>
      </p:sp>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niño</a:t>
            </a:r>
          </a:p>
        </p:txBody>
      </p:sp>
      <p:sp>
        <p:nvSpPr>
          <p:cNvPr id="6" name="object 25">
            <a:extLst>
              <a:ext uri="{FF2B5EF4-FFF2-40B4-BE49-F238E27FC236}">
                <a16:creationId xmlns:a16="http://schemas.microsoft.com/office/drawing/2014/main" id="{8BC5A2FA-947F-4654-BAD4-532D725EFBE5}"/>
              </a:ext>
            </a:extLst>
          </p:cNvPr>
          <p:cNvSpPr txBox="1"/>
          <p:nvPr/>
        </p:nvSpPr>
        <p:spPr>
          <a:xfrm>
            <a:off x="1547664" y="2132856"/>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3756802842"/>
              </p:ext>
            </p:extLst>
          </p:nvPr>
        </p:nvGraphicFramePr>
        <p:xfrm>
          <a:off x="1547664" y="2780928"/>
          <a:ext cx="6336704" cy="2006052"/>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0">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a:t>
                      </a:r>
                    </a:p>
                  </a:txBody>
                  <a:tcPr anchor="ctr" anchorCtr="1"/>
                </a:tc>
                <a:tc>
                  <a:txBody>
                    <a:bodyPr/>
                    <a:lstStyle/>
                    <a:p>
                      <a:pPr algn="ctr"/>
                      <a:r>
                        <a:rPr lang="es-MX" sz="1600" dirty="0"/>
                        <a:t>El precio del menú es 80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2</a:t>
                      </a:r>
                    </a:p>
                  </a:txBody>
                  <a:tcPr anchor="ctr" anchorCtr="1"/>
                </a:tc>
                <a:tc>
                  <a:txBody>
                    <a:bodyPr/>
                    <a:lstStyle/>
                    <a:p>
                      <a:pPr algn="ctr"/>
                      <a:r>
                        <a:rPr lang="es-MX" sz="1600" dirty="0"/>
                        <a:t>El precio del menú es 50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3</a:t>
                      </a:r>
                    </a:p>
                  </a:txBody>
                  <a:tcPr anchor="ctr" anchorCtr="1"/>
                </a:tc>
                <a:tc>
                  <a:txBody>
                    <a:bodyPr/>
                    <a:lstStyle/>
                    <a:p>
                      <a:pPr algn="ctr"/>
                      <a:r>
                        <a:rPr lang="es-MX" sz="1600" dirty="0"/>
                        <a:t>El precio del menú es 40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precio del menú es 0</a:t>
                      </a:r>
                    </a:p>
                  </a:txBody>
                  <a:tcPr anchor="ctr" anchorCtr="1"/>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8784" y="4346098"/>
            <a:ext cx="1219200" cy="1219200"/>
          </a:xfrm>
          <a:prstGeom prst="rect">
            <a:avLst/>
          </a:prstGeom>
          <a:effectLst>
            <a:outerShdw blurRad="50800" dist="50800" dir="5400000" algn="ctr" rotWithShape="0">
              <a:schemeClr val="bg1">
                <a:lumMod val="85000"/>
              </a:schemeClr>
            </a:outerShdw>
            <a:softEdge rad="25400"/>
          </a:effectLst>
        </p:spPr>
      </p:pic>
      <p:pic>
        <p:nvPicPr>
          <p:cNvPr id="2" name="Imagen 1">
            <a:extLst>
              <a:ext uri="{FF2B5EF4-FFF2-40B4-BE49-F238E27FC236}">
                <a16:creationId xmlns:a16="http://schemas.microsoft.com/office/drawing/2014/main" id="{28802766-F9AB-495C-AEB1-61DF2B9DDA22}"/>
              </a:ext>
            </a:extLst>
          </p:cNvPr>
          <p:cNvPicPr>
            <a:picLocks noChangeAspect="1"/>
          </p:cNvPicPr>
          <p:nvPr/>
        </p:nvPicPr>
        <p:blipFill>
          <a:blip r:embed="rId4"/>
          <a:stretch>
            <a:fillRect/>
          </a:stretch>
        </p:blipFill>
        <p:spPr>
          <a:xfrm>
            <a:off x="5313179" y="1402580"/>
            <a:ext cx="2876550" cy="1095375"/>
          </a:xfrm>
          <a:prstGeom prst="rect">
            <a:avLst/>
          </a:prstGeom>
          <a:ln w="25400">
            <a:solidFill>
              <a:schemeClr val="accent1"/>
            </a:solidFill>
          </a:ln>
          <a:effectLst/>
        </p:spPr>
      </p:pic>
    </p:spTree>
    <p:extLst>
      <p:ext uri="{BB962C8B-B14F-4D97-AF65-F5344CB8AC3E}">
        <p14:creationId xmlns:p14="http://schemas.microsoft.com/office/powerpoint/2010/main" val="2175379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595149" y="1340768"/>
            <a:ext cx="7953702" cy="4104456"/>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c) </a:t>
            </a:r>
            <a:r>
              <a:rPr lang="es-MX" sz="2000" b="1" dirty="0" err="1">
                <a:solidFill>
                  <a:schemeClr val="bg2">
                    <a:lumMod val="25000"/>
                  </a:schemeClr>
                </a:solidFill>
                <a:cs typeface="Arial" pitchFamily="34" charset="0"/>
              </a:rPr>
              <a:t>realizarPago</a:t>
            </a:r>
            <a:endParaRPr lang="es-MX" sz="2000" b="1" dirty="0">
              <a:solidFill>
                <a:schemeClr val="bg2">
                  <a:lumMod val="25000"/>
                </a:schemeClr>
              </a:solidFill>
              <a:cs typeface="Arial" pitchFamily="34" charset="0"/>
            </a:endParaRPr>
          </a:p>
          <a:p>
            <a:pPr marL="0" indent="0" algn="just">
              <a:lnSpc>
                <a:spcPct val="120000"/>
              </a:lnSpc>
              <a:spcBef>
                <a:spcPct val="0"/>
              </a:spcBef>
              <a:buNone/>
            </a:pPr>
            <a:endParaRPr lang="es-MX" sz="2000" b="1" dirty="0">
              <a:solidFill>
                <a:schemeClr val="bg2">
                  <a:lumMod val="25000"/>
                </a:schemeClr>
              </a:solidFill>
              <a:cs typeface="Arial" pitchFamily="34" charset="0"/>
            </a:endParaRP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realizarPago</a:t>
            </a:r>
            <a:r>
              <a:rPr lang="es-MX" sz="2000" dirty="0">
                <a:solidFill>
                  <a:schemeClr val="bg2">
                    <a:lumMod val="25000"/>
                  </a:schemeClr>
                </a:solidFill>
                <a:cs typeface="Arial" panose="020B0604020202020204" pitchFamily="34" charset="0"/>
              </a:rPr>
              <a:t>, que recibe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saldoTarjeta</a:t>
            </a:r>
            <a:r>
              <a:rPr lang="es-MX" sz="2000" dirty="0">
                <a:solidFill>
                  <a:schemeClr val="bg2">
                    <a:lumMod val="25000"/>
                  </a:schemeClr>
                </a:solidFill>
                <a:cs typeface="Arial" panose="020B0604020202020204" pitchFamily="34" charset="0"/>
              </a:rPr>
              <a:t>. Calcular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La función debe imprimir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a:t>
            </a: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debe preguntar el porcentaje que se desea agregar de propina (0%, 10%, 15%, etc.) y calcular la propina con base en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Imprimir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totalPropina</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totalGeneral</a:t>
            </a:r>
            <a:r>
              <a:rPr lang="es-MX" sz="2000" dirty="0">
                <a:solidFill>
                  <a:schemeClr val="bg2">
                    <a:lumMod val="25000"/>
                  </a:schemeClr>
                </a:solidFill>
                <a:cs typeface="Arial" panose="020B0604020202020204" pitchFamily="34" charset="0"/>
              </a:rPr>
              <a:t>.</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15498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46690" y="1206708"/>
            <a:ext cx="8850619" cy="5834786"/>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c) </a:t>
            </a:r>
            <a:r>
              <a:rPr lang="es-MX" sz="2000" b="1" dirty="0" err="1">
                <a:solidFill>
                  <a:schemeClr val="bg2">
                    <a:lumMod val="25000"/>
                  </a:schemeClr>
                </a:solidFill>
                <a:cs typeface="Arial" pitchFamily="34" charset="0"/>
              </a:rPr>
              <a:t>realizarPago</a:t>
            </a:r>
            <a:endParaRPr lang="es-MX" sz="2000" b="1" dirty="0">
              <a:solidFill>
                <a:schemeClr val="bg2">
                  <a:lumMod val="25000"/>
                </a:schemeClr>
              </a:solidFill>
              <a:cs typeface="Arial" pitchFamily="34" charset="0"/>
            </a:endParaRPr>
          </a:p>
          <a:p>
            <a:pPr marL="0" indent="0" algn="just">
              <a:lnSpc>
                <a:spcPct val="120000"/>
              </a:lnSpc>
              <a:spcBef>
                <a:spcPct val="0"/>
              </a:spcBef>
              <a:buNone/>
            </a:pPr>
            <a:endParaRPr lang="es-MX" sz="2000" b="1" dirty="0">
              <a:solidFill>
                <a:schemeClr val="bg2">
                  <a:lumMod val="25000"/>
                </a:schemeClr>
              </a:solidFill>
              <a:cs typeface="Arial" pitchFamily="34" charset="0"/>
            </a:endParaRP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no tiene saldo suficiente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en su tarjeta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no se descuenta NADA y se le imprime un mensaje donde se le sugiere que entre a la opción de Recarga Tarjeta de </a:t>
            </a:r>
            <a:r>
              <a:rPr lang="es-MX" sz="1800" dirty="0" err="1">
                <a:solidFill>
                  <a:schemeClr val="bg2">
                    <a:lumMod val="25000"/>
                  </a:schemeClr>
                </a:solidFill>
                <a:cs typeface="Arial" panose="020B0604020202020204" pitchFamily="34" charset="0"/>
              </a:rPr>
              <a:t>PrePago</a:t>
            </a:r>
            <a:r>
              <a:rPr lang="es-MX" sz="1800" dirty="0">
                <a:solidFill>
                  <a:schemeClr val="bg2">
                    <a:lumMod val="25000"/>
                  </a:schemeClr>
                </a:solidFill>
                <a:cs typeface="Arial" panose="020B0604020202020204" pitchFamily="34" charset="0"/>
              </a:rPr>
              <a:t>. </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tiene saldo suficiente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se le descuenta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al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Una vez descontado el total en la tarjeta de prepago, se manda un mensaje en pantalla de: Gracias por su compra. Si el usuario completa una compra de más de 500 dólares (</a:t>
            </a:r>
            <a:r>
              <a:rPr lang="es-MX" sz="1800" dirty="0" err="1">
                <a:solidFill>
                  <a:schemeClr val="bg2">
                    <a:lumMod val="25000"/>
                  </a:schemeClr>
                </a:solidFill>
                <a:cs typeface="Arial" panose="020B0604020202020204" pitchFamily="34" charset="0"/>
              </a:rPr>
              <a:t>totalConsumo</a:t>
            </a:r>
            <a:r>
              <a:rPr lang="es-MX" sz="1800" dirty="0">
                <a:solidFill>
                  <a:schemeClr val="bg2">
                    <a:lumMod val="25000"/>
                  </a:schemeClr>
                </a:solidFill>
                <a:cs typeface="Arial" panose="020B0604020202020204" pitchFamily="34" charset="0"/>
              </a:rPr>
              <a:t>) y pagó propina mayor al 10%, se le debe mandar un mensaje en pantalla indicando que puede gozar de internet gratis por cortesía de la casa.</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debe regresar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script principal, pedir el </a:t>
            </a:r>
            <a:r>
              <a:rPr lang="es-MX" sz="1800" dirty="0" err="1">
                <a:solidFill>
                  <a:schemeClr val="bg2">
                    <a:lumMod val="25000"/>
                  </a:schemeClr>
                </a:solidFill>
                <a:cs typeface="Arial" panose="020B0604020202020204" pitchFamily="34" charset="0"/>
              </a:rPr>
              <a:t>totalComidasAdulto</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totalComidasNiño</a:t>
            </a:r>
            <a:r>
              <a:rPr lang="es-MX" sz="1800" dirty="0">
                <a:solidFill>
                  <a:schemeClr val="bg2">
                    <a:lumMod val="25000"/>
                  </a:schemeClr>
                </a:solidFill>
                <a:cs typeface="Arial" panose="020B0604020202020204" pitchFamily="34" charset="0"/>
              </a:rPr>
              <a:t> y el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realizarPago</a:t>
            </a:r>
            <a:r>
              <a:rPr lang="es-MX" sz="1800" dirty="0">
                <a:solidFill>
                  <a:schemeClr val="bg2">
                    <a:lumMod val="25000"/>
                  </a:schemeClr>
                </a:solidFill>
                <a:cs typeface="Arial" panose="020B0604020202020204" pitchFamily="34" charset="0"/>
              </a:rPr>
              <a:t> e imprimir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pago_matricula.py</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40129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70857" y="1191718"/>
            <a:ext cx="8721623" cy="5517232"/>
          </a:xfrm>
        </p:spPr>
        <p:txBody>
          <a:bodyPr>
            <a:noAutofit/>
          </a:bodyPr>
          <a:lstStyle/>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que recibe el saldo de la tarjeta de prepago (</a:t>
            </a:r>
            <a:r>
              <a:rPr lang="es-MX" sz="2000" dirty="0" err="1">
                <a:solidFill>
                  <a:schemeClr val="bg2">
                    <a:lumMod val="25000"/>
                  </a:schemeClr>
                </a:solidFill>
                <a:cs typeface="Arial" panose="020B0604020202020204" pitchFamily="34" charset="0"/>
              </a:rPr>
              <a:t>saldoTarjeta</a:t>
            </a:r>
            <a:r>
              <a:rPr lang="es-MX" sz="2000" dirty="0">
                <a:solidFill>
                  <a:schemeClr val="bg2">
                    <a:lumMod val="25000"/>
                  </a:schemeClr>
                </a:solidFill>
                <a:cs typeface="Arial" panose="020B0604020202020204" pitchFamily="34" charset="0"/>
              </a:rPr>
              <a:t>) e imprime un menú con las siguientes cantidades de recarga:</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Recarga de tarjeta</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$100.00</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2. $250.00</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3. $500.00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calcular el nuevo saldo de la tarjeta de prepago. En caso de que la opción no sea válida escribir el mensaje “Opción inválida” y no modificar el saldo de la tarjeta. Regresar el saldo de la tarjeta. </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pedir el saldo de la tarjeta, mandar llamar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e imprimir el saldo de la tarjeta de prepago.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recarga_matricula.py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lvl="1" indent="-342900" algn="just">
              <a:lnSpc>
                <a:spcPct val="120000"/>
              </a:lnSpc>
              <a:spcBef>
                <a:spcPct val="0"/>
              </a:spcBef>
              <a:buFont typeface="Arial" panose="020B0604020202020204" pitchFamily="34" charset="0"/>
              <a:buChar char="•"/>
            </a:pPr>
            <a:endParaRPr lang="es-MX" sz="16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Recarga tarjeta</a:t>
            </a:r>
          </a:p>
        </p:txBody>
      </p:sp>
      <p:pic>
        <p:nvPicPr>
          <p:cNvPr id="2" name="Imagen 1">
            <a:extLst>
              <a:ext uri="{FF2B5EF4-FFF2-40B4-BE49-F238E27FC236}">
                <a16:creationId xmlns:a16="http://schemas.microsoft.com/office/drawing/2014/main" id="{B635AD28-6E1A-4459-8B15-44E818E60FAD}"/>
              </a:ext>
            </a:extLst>
          </p:cNvPr>
          <p:cNvPicPr>
            <a:picLocks noChangeAspect="1"/>
          </p:cNvPicPr>
          <p:nvPr/>
        </p:nvPicPr>
        <p:blipFill>
          <a:blip r:embed="rId2"/>
          <a:stretch>
            <a:fillRect/>
          </a:stretch>
        </p:blipFill>
        <p:spPr>
          <a:xfrm>
            <a:off x="5004048" y="2343150"/>
            <a:ext cx="3695700" cy="1085850"/>
          </a:xfrm>
          <a:prstGeom prst="rect">
            <a:avLst/>
          </a:prstGeom>
        </p:spPr>
      </p:pic>
    </p:spTree>
    <p:extLst>
      <p:ext uri="{BB962C8B-B14F-4D97-AF65-F5344CB8AC3E}">
        <p14:creationId xmlns:p14="http://schemas.microsoft.com/office/powerpoint/2010/main" val="115932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Recarga de tarjeta</a:t>
            </a:r>
          </a:p>
        </p:txBody>
      </p:sp>
      <p:pic>
        <p:nvPicPr>
          <p:cNvPr id="2" name="Imagen 1">
            <a:extLst>
              <a:ext uri="{FF2B5EF4-FFF2-40B4-BE49-F238E27FC236}">
                <a16:creationId xmlns:a16="http://schemas.microsoft.com/office/drawing/2014/main" id="{B635AD28-6E1A-4459-8B15-44E818E60FAD}"/>
              </a:ext>
            </a:extLst>
          </p:cNvPr>
          <p:cNvPicPr>
            <a:picLocks noChangeAspect="1"/>
          </p:cNvPicPr>
          <p:nvPr/>
        </p:nvPicPr>
        <p:blipFill>
          <a:blip r:embed="rId2"/>
          <a:stretch>
            <a:fillRect/>
          </a:stretch>
        </p:blipFill>
        <p:spPr>
          <a:xfrm>
            <a:off x="5076056" y="1636840"/>
            <a:ext cx="3695700" cy="1085850"/>
          </a:xfrm>
          <a:prstGeom prst="rect">
            <a:avLst/>
          </a:prstGeom>
          <a:ln w="25400">
            <a:solidFill>
              <a:schemeClr val="accent1"/>
            </a:solidFill>
          </a:ln>
        </p:spPr>
      </p:pic>
      <p:sp>
        <p:nvSpPr>
          <p:cNvPr id="7" name="object 25">
            <a:extLst>
              <a:ext uri="{FF2B5EF4-FFF2-40B4-BE49-F238E27FC236}">
                <a16:creationId xmlns:a16="http://schemas.microsoft.com/office/drawing/2014/main" id="{5AE724DA-FFE4-4735-8D66-7633A5CCDAB6}"/>
              </a:ext>
            </a:extLst>
          </p:cNvPr>
          <p:cNvSpPr txBox="1"/>
          <p:nvPr/>
        </p:nvSpPr>
        <p:spPr>
          <a:xfrm>
            <a:off x="1403648" y="2373126"/>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8" name="Tabla 15">
            <a:extLst>
              <a:ext uri="{FF2B5EF4-FFF2-40B4-BE49-F238E27FC236}">
                <a16:creationId xmlns:a16="http://schemas.microsoft.com/office/drawing/2014/main" id="{5EB876CD-966A-4785-8C9E-C8205C3D3C4C}"/>
              </a:ext>
            </a:extLst>
          </p:cNvPr>
          <p:cNvGraphicFramePr>
            <a:graphicFrameLocks noGrp="1"/>
          </p:cNvGraphicFramePr>
          <p:nvPr>
            <p:extLst>
              <p:ext uri="{D42A27DB-BD31-4B8C-83A1-F6EECF244321}">
                <p14:modId xmlns:p14="http://schemas.microsoft.com/office/powerpoint/2010/main" val="1812852276"/>
              </p:ext>
            </p:extLst>
          </p:nvPr>
        </p:nvGraphicFramePr>
        <p:xfrm>
          <a:off x="1403648" y="3021198"/>
          <a:ext cx="6336703" cy="2006052"/>
        </p:xfrm>
        <a:graphic>
          <a:graphicData uri="http://schemas.openxmlformats.org/drawingml/2006/table">
            <a:tbl>
              <a:tblPr firstRow="1" bandRow="1">
                <a:tableStyleId>{5C22544A-7EE6-4342-B048-85BDC9FD1C3A}</a:tableStyleId>
              </a:tblPr>
              <a:tblGrid>
                <a:gridCol w="1803879">
                  <a:extLst>
                    <a:ext uri="{9D8B030D-6E8A-4147-A177-3AD203B41FA5}">
                      <a16:colId xmlns:a16="http://schemas.microsoft.com/office/drawing/2014/main" val="2558049104"/>
                    </a:ext>
                  </a:extLst>
                </a:gridCol>
                <a:gridCol w="2266412">
                  <a:extLst>
                    <a:ext uri="{9D8B030D-6E8A-4147-A177-3AD203B41FA5}">
                      <a16:colId xmlns:a16="http://schemas.microsoft.com/office/drawing/2014/main" val="238636256"/>
                    </a:ext>
                  </a:extLst>
                </a:gridCol>
                <a:gridCol w="2266412">
                  <a:extLst>
                    <a:ext uri="{9D8B030D-6E8A-4147-A177-3AD203B41FA5}">
                      <a16:colId xmlns:a16="http://schemas.microsoft.com/office/drawing/2014/main" val="2289536505"/>
                    </a:ext>
                  </a:extLst>
                </a:gridCol>
              </a:tblGrid>
              <a:tr h="0">
                <a:tc>
                  <a:txBody>
                    <a:bodyPr/>
                    <a:lstStyle/>
                    <a:p>
                      <a:pPr algn="ctr"/>
                      <a:r>
                        <a:rPr lang="es-MX" sz="1600" dirty="0"/>
                        <a:t>Saldo</a:t>
                      </a:r>
                    </a:p>
                  </a:txBody>
                  <a:tcPr anchor="ctr" anchorCtr="1"/>
                </a:tc>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1000</a:t>
                      </a:r>
                    </a:p>
                  </a:txBody>
                  <a:tcPr anchor="ctr" anchorCtr="1"/>
                </a:tc>
                <a:tc>
                  <a:txBody>
                    <a:bodyPr/>
                    <a:lstStyle/>
                    <a:p>
                      <a:pPr algn="ctr"/>
                      <a:r>
                        <a:rPr lang="es-MX" sz="1600" dirty="0"/>
                        <a:t>2</a:t>
                      </a:r>
                    </a:p>
                  </a:txBody>
                  <a:tcPr anchor="ctr" anchorCtr="1"/>
                </a:tc>
                <a:tc>
                  <a:txBody>
                    <a:bodyPr/>
                    <a:lstStyle/>
                    <a:p>
                      <a:pPr algn="ctr"/>
                      <a:r>
                        <a:rPr lang="es-MX" sz="1600" dirty="0"/>
                        <a:t>El nuevo saldo es: 1250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450</a:t>
                      </a:r>
                    </a:p>
                  </a:txBody>
                  <a:tcPr anchor="ctr" anchorCtr="1"/>
                </a:tc>
                <a:tc>
                  <a:txBody>
                    <a:bodyPr/>
                    <a:lstStyle/>
                    <a:p>
                      <a:pPr algn="ctr"/>
                      <a:r>
                        <a:rPr lang="es-MX" sz="1600" dirty="0"/>
                        <a:t>1</a:t>
                      </a:r>
                    </a:p>
                  </a:txBody>
                  <a:tcPr anchor="ctr" anchorCtr="1"/>
                </a:tc>
                <a:tc>
                  <a:txBody>
                    <a:bodyPr/>
                    <a:lstStyle/>
                    <a:p>
                      <a:pPr algn="ctr"/>
                      <a:r>
                        <a:rPr lang="es-MX" sz="1600" dirty="0"/>
                        <a:t>El nuevo saldo es: 550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600</a:t>
                      </a:r>
                    </a:p>
                  </a:txBody>
                  <a:tcPr anchor="ctr" anchorCtr="1"/>
                </a:tc>
                <a:tc>
                  <a:txBody>
                    <a:bodyPr/>
                    <a:lstStyle/>
                    <a:p>
                      <a:pPr algn="ctr"/>
                      <a:r>
                        <a:rPr lang="es-MX" sz="1600" dirty="0"/>
                        <a:t>3</a:t>
                      </a:r>
                    </a:p>
                  </a:txBody>
                  <a:tcPr anchor="ctr" anchorCtr="1"/>
                </a:tc>
                <a:tc>
                  <a:txBody>
                    <a:bodyPr/>
                    <a:lstStyle/>
                    <a:p>
                      <a:pPr algn="ctr"/>
                      <a:r>
                        <a:rPr lang="es-MX" sz="1600" dirty="0"/>
                        <a:t>El nuevo saldo es: 1100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800</a:t>
                      </a:r>
                    </a:p>
                  </a:txBody>
                  <a:tcPr anchor="ctr" anchorCtr="1"/>
                </a:tc>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nuevo saldo es: 800</a:t>
                      </a:r>
                    </a:p>
                  </a:txBody>
                  <a:tcPr anchor="ctr" anchorCtr="1"/>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EA9BAC80-C3EF-4506-87F5-F4DC77EAB8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2760" y="5066178"/>
            <a:ext cx="1219200" cy="1219200"/>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397475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15516" y="1628800"/>
            <a:ext cx="8712968" cy="4617640"/>
          </a:xfrm>
        </p:spPr>
        <p:txBody>
          <a:bodyPr>
            <a:normAutofit fontScale="25000" lnSpcReduction="20000"/>
          </a:bodyPr>
          <a:lstStyle/>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Es muy importante para la empresa ABC reconocer a sus empleados por su lealtad y esfuerzo al alcanzar los porcentajes de ventas fijados en su planeación estratégica. Al finalizar el año fiscal, entrega un bono de 1000 dólares a los empleados que hayan alcanzado los objetivos de ventas, este bono se entrega en una tarjeta de prepago y puede ser utilizada únicamente en un desarrollo vacacional en alimentos. El empleado puede abonar dinero a su tarjeta si así lo desea.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La empresa ABC te contrata como consultor para que desarrolles un sistema que le permita administrar los saldos de las tarjetas de prepago de sus empleados.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El programa debe de iniciar con una clave de acceso. El MENU principal puede tener las siguientes opciones: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1. Menú adulto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2. Menú niño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3. Realizar pago.</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4. Recarga de tarjeta.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Todo aquello que vaya pidiendo el usuario deberás irlo acumulando.</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Deberás separar el total de comidas de adultos y el total de comida de niños.</a:t>
            </a:r>
          </a:p>
          <a:p>
            <a:pPr marL="0" indent="0" algn="just">
              <a:lnSpc>
                <a:spcPct val="120000"/>
              </a:lnSpc>
              <a:spcBef>
                <a:spcPct val="0"/>
              </a:spcBef>
              <a:buNone/>
            </a:pPr>
            <a:endParaRPr lang="es-MX" sz="4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78512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539552" y="1155805"/>
            <a:ext cx="8296100" cy="5234351"/>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Al elegir, Realizar Pago, deberá desplegar el total de comida de adultos, el total de comida de niños, así como el total general. El programa debe preguntar al usuario el porcentaje que desea agregar de propina. Al presentar el Total general, se debe desglosar la propina y solicitar la autorización al usuario para descontar la propina también de la tarjeta de Prepago. El uso de la tarjeta debe solicitar un </a:t>
            </a:r>
            <a:r>
              <a:rPr lang="es-MX" sz="1400" dirty="0" err="1">
                <a:solidFill>
                  <a:schemeClr val="bg2">
                    <a:lumMod val="25000"/>
                  </a:schemeClr>
                </a:solidFill>
                <a:latin typeface="Arial" pitchFamily="34" charset="0"/>
                <a:cs typeface="Arial" pitchFamily="34" charset="0"/>
              </a:rPr>
              <a:t>password</a:t>
            </a:r>
            <a:r>
              <a:rPr lang="es-MX" sz="1400" dirty="0">
                <a:solidFill>
                  <a:schemeClr val="bg2">
                    <a:lumMod val="25000"/>
                  </a:schemeClr>
                </a:solidFill>
                <a:latin typeface="Arial" pitchFamily="34" charset="0"/>
                <a:cs typeface="Arial" pitchFamily="34" charset="0"/>
              </a:rPr>
              <a:t>, este debe coincidir con la clave con la que se ingresó al sistema.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Una vez descontado el total en la tarjeta de prepago, se manda un mensaje en pantalla de: Gracias por su compra. Si el usuario completa una compra de más de 500 pesos y pagó propina, se le debe mandar un mensaje en pantalla indicando que puede gozar de internet gratis por cortesía de la casa.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Si el usuario no tuviera dinero suficiente para pagar con su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 no se descuenta NADA y se regresa al menú principal, sugiriéndole que entre a la opción de Recarga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Las recargas son en números cerrados. $100.00, $250.00 y $500.00 pesos únicamente. SI el usuario recarga 3 veces $500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se hará acreedor a $100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que deberán ser sumados al saldo de su tarjeta de prepago.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187624" y="1935088"/>
            <a:ext cx="7227678" cy="4446240"/>
          </a:xfrm>
        </p:spPr>
        <p:txBody>
          <a:bodyPr>
            <a:noAutofit/>
          </a:bodyPr>
          <a:lstStyle/>
          <a:p>
            <a:pPr marL="0" indent="0" algn="just">
              <a:lnSpc>
                <a:spcPct val="120000"/>
              </a:lnSpc>
              <a:spcBef>
                <a:spcPct val="0"/>
              </a:spcBef>
              <a:buNone/>
            </a:pPr>
            <a:endParaRPr lang="es-MX" sz="1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2000" dirty="0">
                <a:solidFill>
                  <a:schemeClr val="bg2">
                    <a:lumMod val="25000"/>
                  </a:schemeClr>
                </a:solidFill>
                <a:latin typeface="Arial" pitchFamily="34" charset="0"/>
                <a:cs typeface="Arial" pitchFamily="34" charset="0"/>
              </a:rPr>
              <a:t>Definir las siguientes funciones:</a:t>
            </a: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menuPrincipal</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menuAdulto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menuNino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realizaPago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recargaTarjeta</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302027" y="37829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15229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1340768"/>
            <a:ext cx="8892480" cy="4680520"/>
          </a:xfrm>
        </p:spPr>
        <p:txBody>
          <a:bodyPr>
            <a:noAutofit/>
          </a:bodyPr>
          <a:lstStyle/>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a:t>
            </a:r>
            <a:r>
              <a:rPr lang="es-MX" sz="1800" b="1" dirty="0" err="1">
                <a:solidFill>
                  <a:schemeClr val="bg2">
                    <a:lumMod val="25000"/>
                  </a:schemeClr>
                </a:solidFill>
                <a:cs typeface="Arial" panose="020B0604020202020204" pitchFamily="34" charset="0"/>
              </a:rPr>
              <a:t>menuPrincipal</a:t>
            </a:r>
            <a:r>
              <a:rPr lang="es-MX" sz="1800" dirty="0">
                <a:solidFill>
                  <a:schemeClr val="bg2">
                    <a:lumMod val="25000"/>
                  </a:schemeClr>
                </a:solidFill>
                <a:cs typeface="Arial" panose="020B0604020202020204" pitchFamily="34" charset="0"/>
              </a:rPr>
              <a:t>, debe imprimir las cuatro opciones de tu situación problema:</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1. Menú de adulto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2. Menú de niño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3. Realizar pago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4. Recarga de tarjeta</a:t>
            </a: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Regresar la opción seleccionada por el usuario.</a:t>
            </a:r>
          </a:p>
          <a:p>
            <a:pPr marL="400050" lvl="1" indent="0" algn="just">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a:t>
            </a:r>
            <a:r>
              <a:rPr lang="es-MX" sz="1800" b="1" dirty="0">
                <a:solidFill>
                  <a:schemeClr val="bg2">
                    <a:lumMod val="25000"/>
                  </a:schemeClr>
                </a:solidFill>
                <a:cs typeface="Arial" panose="020B0604020202020204" pitchFamily="34" charset="0"/>
              </a:rPr>
              <a:t>script principal</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menuPrincipal</a:t>
            </a:r>
            <a:r>
              <a:rPr lang="es-MX" sz="1800" dirty="0">
                <a:solidFill>
                  <a:schemeClr val="bg2">
                    <a:lumMod val="25000"/>
                  </a:schemeClr>
                </a:solidFill>
                <a:cs typeface="Arial" panose="020B0604020202020204" pitchFamily="34" charset="0"/>
              </a:rPr>
              <a:t>. Si la opción es 1, imprimir “Menú de adulto”, sino si la opción es 2, imprimir “Menú  de niño”, sino si la opción es 3, imprimir “Realizar pago”, sino si la opción es 4, imprimir “Recarga de tarjeta”, sino imprimir “Opción inválida”.  Haz uso de </a:t>
            </a:r>
            <a:r>
              <a:rPr lang="es-MX" sz="1800" b="1" dirty="0" err="1">
                <a:solidFill>
                  <a:schemeClr val="bg2">
                    <a:lumMod val="25000"/>
                  </a:schemeClr>
                </a:solidFill>
                <a:cs typeface="Arial" panose="020B0604020202020204" pitchFamily="34" charset="0"/>
              </a:rPr>
              <a:t>if</a:t>
            </a:r>
            <a:r>
              <a:rPr lang="es-MX" sz="1800" b="1" dirty="0">
                <a:solidFill>
                  <a:schemeClr val="bg2">
                    <a:lumMod val="25000"/>
                  </a:schemeClr>
                </a:solidFill>
                <a:cs typeface="Arial" panose="020B0604020202020204" pitchFamily="34" charset="0"/>
              </a:rPr>
              <a:t> – anidado</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menuP_matricula.py</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principal</a:t>
            </a:r>
          </a:p>
        </p:txBody>
      </p:sp>
    </p:spTree>
    <p:extLst>
      <p:ext uri="{BB962C8B-B14F-4D97-AF65-F5344CB8AC3E}">
        <p14:creationId xmlns:p14="http://schemas.microsoft.com/office/powerpoint/2010/main" val="8521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457200" y="246538"/>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principal</a:t>
            </a:r>
          </a:p>
        </p:txBody>
      </p:sp>
      <p:sp>
        <p:nvSpPr>
          <p:cNvPr id="4" name="object 25">
            <a:extLst>
              <a:ext uri="{FF2B5EF4-FFF2-40B4-BE49-F238E27FC236}">
                <a16:creationId xmlns:a16="http://schemas.microsoft.com/office/drawing/2014/main" id="{1CAF8476-1D28-4E14-B254-29BE6870E088}"/>
              </a:ext>
            </a:extLst>
          </p:cNvPr>
          <p:cNvSpPr txBox="1"/>
          <p:nvPr/>
        </p:nvSpPr>
        <p:spPr>
          <a:xfrm>
            <a:off x="1547664" y="2060848"/>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5" name="Tabla 15">
            <a:extLst>
              <a:ext uri="{FF2B5EF4-FFF2-40B4-BE49-F238E27FC236}">
                <a16:creationId xmlns:a16="http://schemas.microsoft.com/office/drawing/2014/main" id="{CA021C1E-E940-409E-B402-8BBFA2AE8A01}"/>
              </a:ext>
            </a:extLst>
          </p:cNvPr>
          <p:cNvGraphicFramePr>
            <a:graphicFrameLocks noGrp="1"/>
          </p:cNvGraphicFramePr>
          <p:nvPr>
            <p:extLst>
              <p:ext uri="{D42A27DB-BD31-4B8C-83A1-F6EECF244321}">
                <p14:modId xmlns:p14="http://schemas.microsoft.com/office/powerpoint/2010/main" val="3507919394"/>
              </p:ext>
            </p:extLst>
          </p:nvPr>
        </p:nvGraphicFramePr>
        <p:xfrm>
          <a:off x="1547664" y="2708920"/>
          <a:ext cx="6336704" cy="2011680"/>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0">
                <a:tc>
                  <a:txBody>
                    <a:bodyPr/>
                    <a:lstStyle/>
                    <a:p>
                      <a:pPr algn="ctr"/>
                      <a:r>
                        <a:rPr lang="es-MX" sz="1600" dirty="0" err="1"/>
                        <a:t>Opcion</a:t>
                      </a:r>
                      <a:endParaRPr lang="es-MX" sz="1600" dirty="0"/>
                    </a:p>
                  </a:txBody>
                  <a:tcPr/>
                </a:tc>
                <a:tc>
                  <a:txBody>
                    <a:bodyPr/>
                    <a:lstStyle/>
                    <a:p>
                      <a:pPr algn="ctr"/>
                      <a:r>
                        <a:rPr lang="es-MX" sz="1600" dirty="0"/>
                        <a:t>Imprime</a:t>
                      </a:r>
                    </a:p>
                  </a:txBody>
                  <a:tcPr/>
                </a:tc>
                <a:extLst>
                  <a:ext uri="{0D108BD9-81ED-4DB2-BD59-A6C34878D82A}">
                    <a16:rowId xmlns:a16="http://schemas.microsoft.com/office/drawing/2014/main" val="119075427"/>
                  </a:ext>
                </a:extLst>
              </a:tr>
              <a:tr h="193536">
                <a:tc>
                  <a:txBody>
                    <a:bodyPr/>
                    <a:lstStyle/>
                    <a:p>
                      <a:pPr algn="ctr"/>
                      <a:r>
                        <a:rPr lang="es-MX" sz="1600" dirty="0"/>
                        <a:t>1</a:t>
                      </a:r>
                    </a:p>
                  </a:txBody>
                  <a:tcPr/>
                </a:tc>
                <a:tc>
                  <a:txBody>
                    <a:bodyPr/>
                    <a:lstStyle/>
                    <a:p>
                      <a:pPr algn="ctr"/>
                      <a:r>
                        <a:rPr lang="es-MX" sz="1600" dirty="0"/>
                        <a:t>Menú de adulto</a:t>
                      </a:r>
                    </a:p>
                  </a:txBody>
                  <a:tcPr/>
                </a:tc>
                <a:extLst>
                  <a:ext uri="{0D108BD9-81ED-4DB2-BD59-A6C34878D82A}">
                    <a16:rowId xmlns:a16="http://schemas.microsoft.com/office/drawing/2014/main" val="737048181"/>
                  </a:ext>
                </a:extLst>
              </a:tr>
              <a:tr h="157595">
                <a:tc>
                  <a:txBody>
                    <a:bodyPr/>
                    <a:lstStyle/>
                    <a:p>
                      <a:pPr algn="ctr"/>
                      <a:r>
                        <a:rPr lang="es-MX" sz="1600" dirty="0"/>
                        <a:t>2</a:t>
                      </a:r>
                    </a:p>
                  </a:txBody>
                  <a:tcPr/>
                </a:tc>
                <a:tc>
                  <a:txBody>
                    <a:bodyPr/>
                    <a:lstStyle/>
                    <a:p>
                      <a:pPr algn="ctr"/>
                      <a:r>
                        <a:rPr lang="es-MX" sz="1600" dirty="0"/>
                        <a:t>Menú de niño</a:t>
                      </a:r>
                    </a:p>
                  </a:txBody>
                  <a:tcPr/>
                </a:tc>
                <a:extLst>
                  <a:ext uri="{0D108BD9-81ED-4DB2-BD59-A6C34878D82A}">
                    <a16:rowId xmlns:a16="http://schemas.microsoft.com/office/drawing/2014/main" val="1197511534"/>
                  </a:ext>
                </a:extLst>
              </a:tr>
              <a:tr h="322052">
                <a:tc>
                  <a:txBody>
                    <a:bodyPr/>
                    <a:lstStyle/>
                    <a:p>
                      <a:pPr algn="ctr"/>
                      <a:r>
                        <a:rPr lang="es-MX" sz="1600" dirty="0"/>
                        <a:t>3</a:t>
                      </a:r>
                    </a:p>
                  </a:txBody>
                  <a:tcPr/>
                </a:tc>
                <a:tc>
                  <a:txBody>
                    <a:bodyPr/>
                    <a:lstStyle/>
                    <a:p>
                      <a:pPr algn="ctr"/>
                      <a:r>
                        <a:rPr lang="es-MX" sz="1600" dirty="0"/>
                        <a:t>Realizar pagos</a:t>
                      </a:r>
                    </a:p>
                  </a:txBody>
                  <a:tcPr/>
                </a:tc>
                <a:extLst>
                  <a:ext uri="{0D108BD9-81ED-4DB2-BD59-A6C34878D82A}">
                    <a16:rowId xmlns:a16="http://schemas.microsoft.com/office/drawing/2014/main" val="1254763306"/>
                  </a:ext>
                </a:extLst>
              </a:tr>
              <a:tr h="322052">
                <a:tc>
                  <a:txBody>
                    <a:bodyPr/>
                    <a:lstStyle/>
                    <a:p>
                      <a:pPr algn="ctr"/>
                      <a:r>
                        <a:rPr lang="es-MX" sz="1600" dirty="0"/>
                        <a:t>4</a:t>
                      </a:r>
                    </a:p>
                  </a:txBody>
                  <a:tcPr/>
                </a:tc>
                <a:tc>
                  <a:txBody>
                    <a:bodyPr/>
                    <a:lstStyle/>
                    <a:p>
                      <a:pPr algn="ctr"/>
                      <a:r>
                        <a:rPr lang="es-MX" sz="1600" dirty="0"/>
                        <a:t>Recarga de tarjeta</a:t>
                      </a:r>
                    </a:p>
                  </a:txBody>
                  <a:tcPr/>
                </a:tc>
                <a:extLst>
                  <a:ext uri="{0D108BD9-81ED-4DB2-BD59-A6C34878D82A}">
                    <a16:rowId xmlns:a16="http://schemas.microsoft.com/office/drawing/2014/main" val="3961031026"/>
                  </a:ext>
                </a:extLst>
              </a:tr>
              <a:tr h="322052">
                <a:tc>
                  <a:txBody>
                    <a:bodyPr/>
                    <a:lstStyle/>
                    <a:p>
                      <a:pPr algn="ctr"/>
                      <a:r>
                        <a:rPr lang="es-MX" sz="1600" dirty="0"/>
                        <a:t>7</a:t>
                      </a:r>
                    </a:p>
                  </a:txBody>
                  <a:tcPr/>
                </a:tc>
                <a:tc>
                  <a:txBody>
                    <a:bodyPr/>
                    <a:lstStyle/>
                    <a:p>
                      <a:pPr algn="ctr"/>
                      <a:r>
                        <a:rPr lang="es-MX" sz="1600" dirty="0"/>
                        <a:t>Opción inválida</a:t>
                      </a:r>
                    </a:p>
                  </a:txBody>
                  <a:tcPr/>
                </a:tc>
                <a:extLst>
                  <a:ext uri="{0D108BD9-81ED-4DB2-BD59-A6C34878D82A}">
                    <a16:rowId xmlns:a16="http://schemas.microsoft.com/office/drawing/2014/main" val="4203213746"/>
                  </a:ext>
                </a:extLst>
              </a:tr>
            </a:tbl>
          </a:graphicData>
        </a:graphic>
      </p:graphicFrame>
    </p:spTree>
    <p:extLst>
      <p:ext uri="{BB962C8B-B14F-4D97-AF65-F5344CB8AC3E}">
        <p14:creationId xmlns:p14="http://schemas.microsoft.com/office/powerpoint/2010/main" val="416294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44978" y="1412776"/>
            <a:ext cx="8543698" cy="5112568"/>
          </a:xfrm>
        </p:spPr>
        <p:txBody>
          <a:bodyPr>
            <a:noAutofit/>
          </a:bodyPr>
          <a:lstStyle/>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debe imprimir los tres menús y sus precios (ustedes eligen los menús y los precios), por ejemplo: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Menú de adulto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P</a:t>
            </a:r>
            <a:r>
              <a:rPr lang="it-IT" sz="2000" b="1" dirty="0">
                <a:solidFill>
                  <a:schemeClr val="accent6">
                    <a:lumMod val="75000"/>
                  </a:schemeClr>
                </a:solidFill>
                <a:cs typeface="Arial" panose="020B0604020202020204" pitchFamily="34" charset="0"/>
              </a:rPr>
              <a:t>izza $180.00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2. Carne asada $200.00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3. Salmón $300.00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precio del menú seleccionado. En caso de que la opción no sea válida regresar 0.</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menuA_matricula.py</a:t>
            </a: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adulto</a:t>
            </a:r>
          </a:p>
        </p:txBody>
      </p:sp>
    </p:spTree>
    <p:extLst>
      <p:ext uri="{BB962C8B-B14F-4D97-AF65-F5344CB8AC3E}">
        <p14:creationId xmlns:p14="http://schemas.microsoft.com/office/powerpoint/2010/main" val="224747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adulto</a:t>
            </a:r>
          </a:p>
        </p:txBody>
      </p:sp>
      <p:sp>
        <p:nvSpPr>
          <p:cNvPr id="6" name="object 25">
            <a:extLst>
              <a:ext uri="{FF2B5EF4-FFF2-40B4-BE49-F238E27FC236}">
                <a16:creationId xmlns:a16="http://schemas.microsoft.com/office/drawing/2014/main" id="{8BC5A2FA-947F-4654-BAD4-532D725EFBE5}"/>
              </a:ext>
            </a:extLst>
          </p:cNvPr>
          <p:cNvSpPr txBox="1"/>
          <p:nvPr/>
        </p:nvSpPr>
        <p:spPr>
          <a:xfrm>
            <a:off x="1547664" y="2132856"/>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242651599"/>
              </p:ext>
            </p:extLst>
          </p:nvPr>
        </p:nvGraphicFramePr>
        <p:xfrm>
          <a:off x="1547664" y="2780928"/>
          <a:ext cx="6336704" cy="2006052"/>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0">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a:t>
                      </a:r>
                    </a:p>
                  </a:txBody>
                  <a:tcPr anchor="ctr" anchorCtr="1"/>
                </a:tc>
                <a:tc>
                  <a:txBody>
                    <a:bodyPr/>
                    <a:lstStyle/>
                    <a:p>
                      <a:pPr algn="ctr"/>
                      <a:r>
                        <a:rPr lang="es-MX" sz="1600" dirty="0"/>
                        <a:t>El precio del menú es 180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2</a:t>
                      </a:r>
                    </a:p>
                  </a:txBody>
                  <a:tcPr anchor="ctr" anchorCtr="1"/>
                </a:tc>
                <a:tc>
                  <a:txBody>
                    <a:bodyPr/>
                    <a:lstStyle/>
                    <a:p>
                      <a:pPr algn="ctr"/>
                      <a:r>
                        <a:rPr lang="es-MX" sz="1600" dirty="0"/>
                        <a:t>El precio del menú es 200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3</a:t>
                      </a:r>
                    </a:p>
                  </a:txBody>
                  <a:tcPr anchor="ctr" anchorCtr="1"/>
                </a:tc>
                <a:tc>
                  <a:txBody>
                    <a:bodyPr/>
                    <a:lstStyle/>
                    <a:p>
                      <a:pPr algn="ctr"/>
                      <a:r>
                        <a:rPr lang="es-MX" sz="1600" dirty="0"/>
                        <a:t>El precio del menú es 300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precio del menú es 0</a:t>
                      </a:r>
                    </a:p>
                  </a:txBody>
                  <a:tcPr anchor="ctr" anchorCtr="1"/>
                </a:tc>
                <a:extLst>
                  <a:ext uri="{0D108BD9-81ED-4DB2-BD59-A6C34878D82A}">
                    <a16:rowId xmlns:a16="http://schemas.microsoft.com/office/drawing/2014/main" val="4203213746"/>
                  </a:ext>
                </a:extLst>
              </a:tr>
            </a:tbl>
          </a:graphicData>
        </a:graphic>
      </p:graphicFrame>
      <p:graphicFrame>
        <p:nvGraphicFramePr>
          <p:cNvPr id="4" name="Objeto 3">
            <a:extLst>
              <a:ext uri="{FF2B5EF4-FFF2-40B4-BE49-F238E27FC236}">
                <a16:creationId xmlns:a16="http://schemas.microsoft.com/office/drawing/2014/main" id="{703E2355-B486-4E9A-A678-7161F2D14520}"/>
              </a:ext>
            </a:extLst>
          </p:cNvPr>
          <p:cNvGraphicFramePr>
            <a:graphicFrameLocks noChangeAspect="1"/>
          </p:cNvGraphicFramePr>
          <p:nvPr>
            <p:extLst>
              <p:ext uri="{D42A27DB-BD31-4B8C-83A1-F6EECF244321}">
                <p14:modId xmlns:p14="http://schemas.microsoft.com/office/powerpoint/2010/main" val="1724930463"/>
              </p:ext>
            </p:extLst>
          </p:nvPr>
        </p:nvGraphicFramePr>
        <p:xfrm>
          <a:off x="4709948" y="1354335"/>
          <a:ext cx="3168352" cy="1215258"/>
        </p:xfrm>
        <a:graphic>
          <a:graphicData uri="http://schemas.openxmlformats.org/presentationml/2006/ole">
            <mc:AlternateContent xmlns:mc="http://schemas.openxmlformats.org/markup-compatibility/2006">
              <mc:Choice xmlns:v="urn:schemas-microsoft-com:vml" Requires="v">
                <p:oleObj spid="_x0000_s1030" name="Imagen de mapa de bits" r:id="rId4" imgW="2781360" imgH="1066680" progId="Paint.Picture">
                  <p:embed/>
                </p:oleObj>
              </mc:Choice>
              <mc:Fallback>
                <p:oleObj name="Imagen de mapa de bits" r:id="rId4" imgW="2781360" imgH="1066680" progId="Paint.Picture">
                  <p:embed/>
                  <p:pic>
                    <p:nvPicPr>
                      <p:cNvPr id="0" name=""/>
                      <p:cNvPicPr/>
                      <p:nvPr/>
                    </p:nvPicPr>
                    <p:blipFill>
                      <a:blip r:embed="rId5"/>
                      <a:stretch>
                        <a:fillRect/>
                      </a:stretch>
                    </p:blipFill>
                    <p:spPr>
                      <a:xfrm>
                        <a:off x="4709948" y="1354335"/>
                        <a:ext cx="3168352" cy="1215258"/>
                      </a:xfrm>
                      <a:prstGeom prst="rect">
                        <a:avLst/>
                      </a:prstGeom>
                      <a:ln>
                        <a:solidFill>
                          <a:schemeClr val="accent1"/>
                        </a:solidFill>
                      </a:ln>
                    </p:spPr>
                  </p:pic>
                </p:oleObj>
              </mc:Fallback>
            </mc:AlternateContent>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8784" y="4346098"/>
            <a:ext cx="1219200" cy="1219200"/>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351834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0749" y="1484784"/>
            <a:ext cx="8712155" cy="4897947"/>
          </a:xfrm>
        </p:spPr>
        <p:txBody>
          <a:bodyPr>
            <a:noAutofit/>
          </a:bodyPr>
          <a:lstStyle/>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debe imprimir los tres menús y sus precios (ustedes eligen los menús y los precios), por ejemplo: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Menú de niño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Nuggets de pollo</a:t>
            </a:r>
            <a:r>
              <a:rPr lang="it-IT" sz="2000" b="1" dirty="0">
                <a:solidFill>
                  <a:schemeClr val="accent6">
                    <a:lumMod val="75000"/>
                  </a:schemeClr>
                </a:solidFill>
                <a:cs typeface="Arial" panose="020B0604020202020204" pitchFamily="34" charset="0"/>
              </a:rPr>
              <a:t> $80.00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2. Papas a la francesa $50.00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3. Ensalada $40.00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precio del menú seleccionado. En caso de que la opción no sea válida regresar 0.</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menuN_matricula.py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niño</a:t>
            </a:r>
          </a:p>
        </p:txBody>
      </p:sp>
    </p:spTree>
    <p:extLst>
      <p:ext uri="{BB962C8B-B14F-4D97-AF65-F5344CB8AC3E}">
        <p14:creationId xmlns:p14="http://schemas.microsoft.com/office/powerpoint/2010/main" val="15678806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1457</Words>
  <Application>Microsoft Office PowerPoint</Application>
  <PresentationFormat>Presentación en pantalla (4:3)</PresentationFormat>
  <Paragraphs>155</Paragraphs>
  <Slides>14</Slides>
  <Notes>2</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14</vt:i4>
      </vt:variant>
    </vt:vector>
  </HeadingPairs>
  <TitlesOfParts>
    <vt:vector size="19" baseType="lpstr">
      <vt:lpstr>Arial</vt:lpstr>
      <vt:lpstr>Calibri</vt:lpstr>
      <vt:lpstr>Dom Casual</vt:lpstr>
      <vt:lpstr>Tema de Office</vt:lpstr>
      <vt:lpstr>Imagen de pincel</vt:lpstr>
      <vt:lpstr>TC1027. Programación para negocios</vt:lpstr>
      <vt:lpstr>Situación problema 1 Vacaciones con tarjeta de prepago</vt:lpstr>
      <vt:lpstr>Situación problema 1 Vacaciones con tarjeta de prepago</vt:lpstr>
      <vt:lpstr>Situación problema 1 Vacaciones con tarjeta de prepago</vt:lpstr>
      <vt:lpstr>Situación problema 1 Menú principal</vt:lpstr>
      <vt:lpstr>Situación problema 1 Menú principal</vt:lpstr>
      <vt:lpstr>Situación problema 1 Menú de adulto</vt:lpstr>
      <vt:lpstr>Situación problema 1 Menú de adulto</vt:lpstr>
      <vt:lpstr>Situación problema 1 Menú de niño</vt:lpstr>
      <vt:lpstr>Situación problema 1 Menú de niño</vt:lpstr>
      <vt:lpstr>Situación problema 1 Vacaciones con tarjeta de prepago</vt:lpstr>
      <vt:lpstr>Situación problema 1 Vacaciones con tarjeta de prepago</vt:lpstr>
      <vt:lpstr>Situación problema 1 Recarga tarjeta</vt:lpstr>
      <vt:lpstr>Situación problema 1 Recarga de tarjeta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88</cp:revision>
  <dcterms:created xsi:type="dcterms:W3CDTF">2013-06-24T20:15:42Z</dcterms:created>
  <dcterms:modified xsi:type="dcterms:W3CDTF">2019-11-15T18:24:19Z</dcterms:modified>
</cp:coreProperties>
</file>