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96" r:id="rId3"/>
    <p:sldId id="258" r:id="rId4"/>
    <p:sldId id="301" r:id="rId5"/>
    <p:sldId id="302" r:id="rId6"/>
    <p:sldId id="303" r:id="rId7"/>
    <p:sldId id="309" r:id="rId8"/>
    <p:sldId id="310" r:id="rId9"/>
    <p:sldId id="313" r:id="rId10"/>
    <p:sldId id="314" r:id="rId11"/>
    <p:sldId id="305" r:id="rId12"/>
    <p:sldId id="304" r:id="rId13"/>
    <p:sldId id="340" r:id="rId14"/>
    <p:sldId id="306" r:id="rId15"/>
    <p:sldId id="307" r:id="rId16"/>
    <p:sldId id="311" r:id="rId17"/>
    <p:sldId id="308" r:id="rId18"/>
    <p:sldId id="320" r:id="rId19"/>
    <p:sldId id="325" r:id="rId20"/>
    <p:sldId id="337" r:id="rId21"/>
    <p:sldId id="327" r:id="rId22"/>
    <p:sldId id="328" r:id="rId23"/>
    <p:sldId id="335" r:id="rId24"/>
    <p:sldId id="336" r:id="rId25"/>
    <p:sldId id="315" r:id="rId26"/>
    <p:sldId id="316" r:id="rId27"/>
    <p:sldId id="317" r:id="rId28"/>
    <p:sldId id="341" r:id="rId29"/>
    <p:sldId id="326" r:id="rId30"/>
    <p:sldId id="321" r:id="rId31"/>
    <p:sldId id="323" r:id="rId32"/>
    <p:sldId id="342" r:id="rId33"/>
    <p:sldId id="282" r:id="rId34"/>
  </p:sldIdLst>
  <p:sldSz cx="9144000" cy="5143500" type="screen16x9"/>
  <p:notesSz cx="9144000" cy="51435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89748" autoAdjust="0"/>
  </p:normalViewPr>
  <p:slideViewPr>
    <p:cSldViewPr>
      <p:cViewPr>
        <p:scale>
          <a:sx n="87" d="100"/>
          <a:sy n="87" d="100"/>
        </p:scale>
        <p:origin x="-1002" y="17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446DF-9999-4303-AE22-481223A99AC3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47943-BED9-4F50-9608-342FFFFC6A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1290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104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6255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3089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02924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88698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58847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76794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28584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31333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5291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654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115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8522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4056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9525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9727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9324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6723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7695" y="66294"/>
            <a:ext cx="7748608" cy="125724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27795" y="2071877"/>
            <a:ext cx="5488409" cy="290281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19728" y="3977640"/>
            <a:ext cx="1303020" cy="1127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91128" y="36576"/>
            <a:ext cx="1761744" cy="15255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1017" y="0"/>
            <a:ext cx="1110995" cy="790193"/>
          </a:xfrm>
          <a:custGeom>
            <a:avLst/>
            <a:gdLst/>
            <a:ahLst/>
            <a:cxnLst/>
            <a:rect l="l" t="t" r="r" b="b"/>
            <a:pathLst>
              <a:path w="1110996" h="790193">
                <a:moveTo>
                  <a:pt x="0" y="309371"/>
                </a:moveTo>
                <a:lnTo>
                  <a:pt x="275717" y="790193"/>
                </a:lnTo>
                <a:lnTo>
                  <a:pt x="835279" y="790193"/>
                </a:lnTo>
                <a:lnTo>
                  <a:pt x="1110995" y="309371"/>
                </a:lnTo>
                <a:lnTo>
                  <a:pt x="933593" y="0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1017" y="0"/>
            <a:ext cx="177402" cy="309371"/>
          </a:xfrm>
          <a:custGeom>
            <a:avLst/>
            <a:gdLst/>
            <a:ahLst/>
            <a:cxnLst/>
            <a:rect l="l" t="t" r="r" b="b"/>
            <a:pathLst>
              <a:path w="177402" h="309371">
                <a:moveTo>
                  <a:pt x="177402" y="0"/>
                </a:moveTo>
                <a:lnTo>
                  <a:pt x="0" y="309371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2735" y="1359408"/>
            <a:ext cx="493775" cy="428243"/>
          </a:xfrm>
          <a:custGeom>
            <a:avLst/>
            <a:gdLst/>
            <a:ahLst/>
            <a:cxnLst/>
            <a:rect l="l" t="t" r="r" b="b"/>
            <a:pathLst>
              <a:path w="493775" h="428243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79135" y="854963"/>
            <a:ext cx="944879" cy="818388"/>
          </a:xfrm>
          <a:custGeom>
            <a:avLst/>
            <a:gdLst/>
            <a:ahLst/>
            <a:cxnLst/>
            <a:rect l="l" t="t" r="r" b="b"/>
            <a:pathLst>
              <a:path w="944879" h="818388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66003" y="352043"/>
            <a:ext cx="493775" cy="426719"/>
          </a:xfrm>
          <a:custGeom>
            <a:avLst/>
            <a:gdLst/>
            <a:ahLst/>
            <a:cxnLst/>
            <a:rect l="l" t="t" r="r" b="b"/>
            <a:pathLst>
              <a:path w="493775" h="426719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48884" y="1171955"/>
            <a:ext cx="94487" cy="211836"/>
          </a:xfrm>
          <a:custGeom>
            <a:avLst/>
            <a:gdLst/>
            <a:ahLst/>
            <a:cxnLst/>
            <a:rect l="l" t="t" r="r" b="b"/>
            <a:pathLst>
              <a:path w="94487" h="211836">
                <a:moveTo>
                  <a:pt x="94487" y="0"/>
                </a:moveTo>
                <a:lnTo>
                  <a:pt x="0" y="0"/>
                </a:lnTo>
                <a:lnTo>
                  <a:pt x="0" y="211836"/>
                </a:lnTo>
                <a:lnTo>
                  <a:pt x="94487" y="211836"/>
                </a:lnTo>
                <a:lnTo>
                  <a:pt x="94487" y="58166"/>
                </a:lnTo>
                <a:lnTo>
                  <a:pt x="58038" y="58166"/>
                </a:lnTo>
                <a:lnTo>
                  <a:pt x="54610" y="57531"/>
                </a:lnTo>
                <a:lnTo>
                  <a:pt x="41020" y="41021"/>
                </a:lnTo>
                <a:lnTo>
                  <a:pt x="41655" y="37592"/>
                </a:lnTo>
                <a:lnTo>
                  <a:pt x="58038" y="24130"/>
                </a:lnTo>
                <a:lnTo>
                  <a:pt x="94487" y="24130"/>
                </a:lnTo>
                <a:lnTo>
                  <a:pt x="94487" y="0"/>
                </a:lnTo>
                <a:close/>
              </a:path>
              <a:path w="94487" h="211836">
                <a:moveTo>
                  <a:pt x="94487" y="24130"/>
                </a:moveTo>
                <a:lnTo>
                  <a:pt x="58038" y="24130"/>
                </a:lnTo>
                <a:lnTo>
                  <a:pt x="61594" y="24638"/>
                </a:lnTo>
                <a:lnTo>
                  <a:pt x="64515" y="25781"/>
                </a:lnTo>
                <a:lnTo>
                  <a:pt x="75183" y="41021"/>
                </a:lnTo>
                <a:lnTo>
                  <a:pt x="74549" y="44577"/>
                </a:lnTo>
                <a:lnTo>
                  <a:pt x="58038" y="58166"/>
                </a:lnTo>
                <a:lnTo>
                  <a:pt x="94487" y="58166"/>
                </a:lnTo>
                <a:lnTo>
                  <a:pt x="94487" y="2413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58611" y="1030224"/>
            <a:ext cx="295655" cy="373379"/>
          </a:xfrm>
          <a:custGeom>
            <a:avLst/>
            <a:gdLst/>
            <a:ahLst/>
            <a:cxnLst/>
            <a:rect l="l" t="t" r="r" b="b"/>
            <a:pathLst>
              <a:path w="295655" h="373379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53740" y="112776"/>
            <a:ext cx="224027" cy="390144"/>
          </a:xfrm>
          <a:custGeom>
            <a:avLst/>
            <a:gdLst/>
            <a:ahLst/>
            <a:cxnLst/>
            <a:rect l="l" t="t" r="r" b="b"/>
            <a:pathLst>
              <a:path w="224027" h="390144">
                <a:moveTo>
                  <a:pt x="199644" y="0"/>
                </a:moveTo>
                <a:lnTo>
                  <a:pt x="24384" y="0"/>
                </a:lnTo>
                <a:lnTo>
                  <a:pt x="19304" y="508"/>
                </a:lnTo>
                <a:lnTo>
                  <a:pt x="0" y="365633"/>
                </a:lnTo>
                <a:lnTo>
                  <a:pt x="508" y="370713"/>
                </a:lnTo>
                <a:lnTo>
                  <a:pt x="24384" y="390144"/>
                </a:lnTo>
                <a:lnTo>
                  <a:pt x="199644" y="390144"/>
                </a:lnTo>
                <a:lnTo>
                  <a:pt x="223621" y="369697"/>
                </a:lnTo>
                <a:lnTo>
                  <a:pt x="112013" y="369697"/>
                </a:lnTo>
                <a:lnTo>
                  <a:pt x="108838" y="369315"/>
                </a:lnTo>
                <a:lnTo>
                  <a:pt x="95885" y="353568"/>
                </a:lnTo>
                <a:lnTo>
                  <a:pt x="96393" y="350265"/>
                </a:lnTo>
                <a:lnTo>
                  <a:pt x="112013" y="337312"/>
                </a:lnTo>
                <a:lnTo>
                  <a:pt x="224027" y="337312"/>
                </a:lnTo>
                <a:lnTo>
                  <a:pt x="224027" y="316991"/>
                </a:lnTo>
                <a:lnTo>
                  <a:pt x="24384" y="316991"/>
                </a:lnTo>
                <a:lnTo>
                  <a:pt x="24384" y="48640"/>
                </a:lnTo>
                <a:lnTo>
                  <a:pt x="224027" y="48640"/>
                </a:lnTo>
                <a:lnTo>
                  <a:pt x="224027" y="29210"/>
                </a:lnTo>
                <a:lnTo>
                  <a:pt x="105156" y="29210"/>
                </a:lnTo>
                <a:lnTo>
                  <a:pt x="102743" y="28701"/>
                </a:lnTo>
                <a:lnTo>
                  <a:pt x="101346" y="27812"/>
                </a:lnTo>
                <a:lnTo>
                  <a:pt x="100075" y="25908"/>
                </a:lnTo>
                <a:lnTo>
                  <a:pt x="99568" y="24129"/>
                </a:lnTo>
                <a:lnTo>
                  <a:pt x="100075" y="21716"/>
                </a:lnTo>
                <a:lnTo>
                  <a:pt x="102743" y="19050"/>
                </a:lnTo>
                <a:lnTo>
                  <a:pt x="105156" y="18541"/>
                </a:lnTo>
                <a:lnTo>
                  <a:pt x="223248" y="18541"/>
                </a:lnTo>
                <a:lnTo>
                  <a:pt x="222123" y="14859"/>
                </a:lnTo>
                <a:lnTo>
                  <a:pt x="204724" y="508"/>
                </a:lnTo>
                <a:lnTo>
                  <a:pt x="199644" y="0"/>
                </a:lnTo>
                <a:close/>
              </a:path>
              <a:path w="224027" h="390144">
                <a:moveTo>
                  <a:pt x="224027" y="337312"/>
                </a:moveTo>
                <a:lnTo>
                  <a:pt x="112013" y="337312"/>
                </a:lnTo>
                <a:lnTo>
                  <a:pt x="115188" y="337820"/>
                </a:lnTo>
                <a:lnTo>
                  <a:pt x="118490" y="338709"/>
                </a:lnTo>
                <a:lnTo>
                  <a:pt x="128143" y="353568"/>
                </a:lnTo>
                <a:lnTo>
                  <a:pt x="127635" y="356743"/>
                </a:lnTo>
                <a:lnTo>
                  <a:pt x="112013" y="369697"/>
                </a:lnTo>
                <a:lnTo>
                  <a:pt x="223621" y="369697"/>
                </a:lnTo>
                <a:lnTo>
                  <a:pt x="223900" y="366902"/>
                </a:lnTo>
                <a:lnTo>
                  <a:pt x="224027" y="337312"/>
                </a:lnTo>
                <a:close/>
              </a:path>
              <a:path w="224027" h="390144">
                <a:moveTo>
                  <a:pt x="224027" y="48640"/>
                </a:moveTo>
                <a:lnTo>
                  <a:pt x="199644" y="48640"/>
                </a:lnTo>
                <a:lnTo>
                  <a:pt x="199644" y="316991"/>
                </a:lnTo>
                <a:lnTo>
                  <a:pt x="224027" y="316991"/>
                </a:lnTo>
                <a:lnTo>
                  <a:pt x="224027" y="48640"/>
                </a:lnTo>
                <a:close/>
              </a:path>
              <a:path w="224027" h="390144">
                <a:moveTo>
                  <a:pt x="223248" y="18541"/>
                </a:moveTo>
                <a:lnTo>
                  <a:pt x="118872" y="18541"/>
                </a:lnTo>
                <a:lnTo>
                  <a:pt x="121285" y="19050"/>
                </a:lnTo>
                <a:lnTo>
                  <a:pt x="123951" y="21716"/>
                </a:lnTo>
                <a:lnTo>
                  <a:pt x="124460" y="24129"/>
                </a:lnTo>
                <a:lnTo>
                  <a:pt x="123951" y="25908"/>
                </a:lnTo>
                <a:lnTo>
                  <a:pt x="122682" y="27812"/>
                </a:lnTo>
                <a:lnTo>
                  <a:pt x="121285" y="28701"/>
                </a:lnTo>
                <a:lnTo>
                  <a:pt x="118872" y="29210"/>
                </a:lnTo>
                <a:lnTo>
                  <a:pt x="224027" y="29210"/>
                </a:lnTo>
                <a:lnTo>
                  <a:pt x="223989" y="24129"/>
                </a:lnTo>
                <a:lnTo>
                  <a:pt x="223520" y="19431"/>
                </a:lnTo>
                <a:lnTo>
                  <a:pt x="223248" y="18541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95800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95800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95800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83" y="17145"/>
                </a:lnTo>
                <a:lnTo>
                  <a:pt x="7238" y="21590"/>
                </a:lnTo>
                <a:lnTo>
                  <a:pt x="12700" y="24384"/>
                </a:lnTo>
                <a:lnTo>
                  <a:pt x="69850" y="43307"/>
                </a:lnTo>
                <a:lnTo>
                  <a:pt x="76200" y="44196"/>
                </a:lnTo>
                <a:lnTo>
                  <a:pt x="82550" y="43307"/>
                </a:lnTo>
                <a:lnTo>
                  <a:pt x="139700" y="24384"/>
                </a:lnTo>
                <a:lnTo>
                  <a:pt x="145161" y="21590"/>
                </a:lnTo>
                <a:lnTo>
                  <a:pt x="148716" y="17145"/>
                </a:lnTo>
                <a:lnTo>
                  <a:pt x="151511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79035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79976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11623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04944" y="716280"/>
            <a:ext cx="134111" cy="28956"/>
          </a:xfrm>
          <a:custGeom>
            <a:avLst/>
            <a:gdLst/>
            <a:ahLst/>
            <a:cxnLst/>
            <a:rect l="l" t="t" r="r" b="b"/>
            <a:pathLst>
              <a:path w="134111" h="28956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95800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99638" y="902969"/>
            <a:ext cx="304800" cy="306324"/>
          </a:xfrm>
          <a:custGeom>
            <a:avLst/>
            <a:gdLst/>
            <a:ahLst/>
            <a:cxnLst/>
            <a:rect l="l" t="t" r="r" b="b"/>
            <a:pathLst>
              <a:path w="304800" h="306324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36214" y="939546"/>
            <a:ext cx="233172" cy="233171"/>
          </a:xfrm>
          <a:custGeom>
            <a:avLst/>
            <a:gdLst/>
            <a:ahLst/>
            <a:cxnLst/>
            <a:rect l="l" t="t" r="r" b="b"/>
            <a:pathLst>
              <a:path w="233172" h="233171">
                <a:moveTo>
                  <a:pt x="116332" y="0"/>
                </a:moveTo>
                <a:lnTo>
                  <a:pt x="104521" y="634"/>
                </a:lnTo>
                <a:lnTo>
                  <a:pt x="92837" y="2412"/>
                </a:lnTo>
                <a:lnTo>
                  <a:pt x="51688" y="19938"/>
                </a:lnTo>
                <a:lnTo>
                  <a:pt x="19938" y="51688"/>
                </a:lnTo>
                <a:lnTo>
                  <a:pt x="2412" y="93344"/>
                </a:lnTo>
                <a:lnTo>
                  <a:pt x="0" y="116839"/>
                </a:lnTo>
                <a:lnTo>
                  <a:pt x="9398" y="162051"/>
                </a:lnTo>
                <a:lnTo>
                  <a:pt x="34036" y="199136"/>
                </a:lnTo>
                <a:lnTo>
                  <a:pt x="71120" y="223774"/>
                </a:lnTo>
                <a:lnTo>
                  <a:pt x="116332" y="233171"/>
                </a:lnTo>
                <a:lnTo>
                  <a:pt x="161544" y="223774"/>
                </a:lnTo>
                <a:lnTo>
                  <a:pt x="198500" y="199136"/>
                </a:lnTo>
                <a:lnTo>
                  <a:pt x="223774" y="162051"/>
                </a:lnTo>
                <a:lnTo>
                  <a:pt x="233172" y="116839"/>
                </a:lnTo>
                <a:lnTo>
                  <a:pt x="223774" y="71627"/>
                </a:lnTo>
                <a:lnTo>
                  <a:pt x="198500" y="34670"/>
                </a:lnTo>
                <a:lnTo>
                  <a:pt x="161544" y="9398"/>
                </a:lnTo>
                <a:lnTo>
                  <a:pt x="116332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69741" y="974597"/>
            <a:ext cx="82296" cy="82296"/>
          </a:xfrm>
          <a:custGeom>
            <a:avLst/>
            <a:gdLst/>
            <a:ahLst/>
            <a:cxnLst/>
            <a:rect l="l" t="t" r="r" b="b"/>
            <a:pathLst>
              <a:path w="82296" h="82296">
                <a:moveTo>
                  <a:pt x="0" y="82296"/>
                </a:moveTo>
                <a:lnTo>
                  <a:pt x="635" y="73405"/>
                </a:lnTo>
                <a:lnTo>
                  <a:pt x="1778" y="65659"/>
                </a:lnTo>
                <a:lnTo>
                  <a:pt x="18923" y="29590"/>
                </a:lnTo>
                <a:lnTo>
                  <a:pt x="50292" y="5968"/>
                </a:lnTo>
                <a:lnTo>
                  <a:pt x="58038" y="3555"/>
                </a:lnTo>
                <a:lnTo>
                  <a:pt x="65659" y="1142"/>
                </a:lnTo>
                <a:lnTo>
                  <a:pt x="74041" y="0"/>
                </a:lnTo>
                <a:lnTo>
                  <a:pt x="82296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46526" y="1159002"/>
            <a:ext cx="149351" cy="147827"/>
          </a:xfrm>
          <a:custGeom>
            <a:avLst/>
            <a:gdLst/>
            <a:ahLst/>
            <a:cxnLst/>
            <a:rect l="l" t="t" r="r" b="b"/>
            <a:pathLst>
              <a:path w="149351" h="147827">
                <a:moveTo>
                  <a:pt x="0" y="24637"/>
                </a:moveTo>
                <a:lnTo>
                  <a:pt x="120396" y="144272"/>
                </a:lnTo>
                <a:lnTo>
                  <a:pt x="122174" y="145414"/>
                </a:lnTo>
                <a:lnTo>
                  <a:pt x="123951" y="146685"/>
                </a:lnTo>
                <a:lnTo>
                  <a:pt x="126364" y="147193"/>
                </a:lnTo>
                <a:lnTo>
                  <a:pt x="128650" y="147827"/>
                </a:lnTo>
                <a:lnTo>
                  <a:pt x="131063" y="147193"/>
                </a:lnTo>
                <a:lnTo>
                  <a:pt x="132841" y="146685"/>
                </a:lnTo>
                <a:lnTo>
                  <a:pt x="135127" y="145414"/>
                </a:lnTo>
                <a:lnTo>
                  <a:pt x="136906" y="144272"/>
                </a:lnTo>
                <a:lnTo>
                  <a:pt x="145796" y="135509"/>
                </a:lnTo>
                <a:lnTo>
                  <a:pt x="147574" y="133731"/>
                </a:lnTo>
                <a:lnTo>
                  <a:pt x="148716" y="131318"/>
                </a:lnTo>
                <a:lnTo>
                  <a:pt x="149351" y="129032"/>
                </a:lnTo>
                <a:lnTo>
                  <a:pt x="149351" y="127253"/>
                </a:lnTo>
                <a:lnTo>
                  <a:pt x="149351" y="124968"/>
                </a:lnTo>
                <a:lnTo>
                  <a:pt x="148716" y="122555"/>
                </a:lnTo>
                <a:lnTo>
                  <a:pt x="147574" y="120776"/>
                </a:lnTo>
                <a:lnTo>
                  <a:pt x="145796" y="118490"/>
                </a:lnTo>
                <a:lnTo>
                  <a:pt x="26035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11673" y="5024628"/>
            <a:ext cx="68177" cy="118872"/>
          </a:xfrm>
          <a:custGeom>
            <a:avLst/>
            <a:gdLst/>
            <a:ahLst/>
            <a:cxnLst/>
            <a:rect l="l" t="t" r="r" b="b"/>
            <a:pathLst>
              <a:path w="68177" h="118872">
                <a:moveTo>
                  <a:pt x="0" y="0"/>
                </a:moveTo>
                <a:lnTo>
                  <a:pt x="68177" y="118872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11673" y="4577334"/>
            <a:ext cx="1033272" cy="566166"/>
          </a:xfrm>
          <a:custGeom>
            <a:avLst/>
            <a:gdLst/>
            <a:ahLst/>
            <a:cxnLst/>
            <a:rect l="l" t="t" r="r" b="b"/>
            <a:pathLst>
              <a:path w="1033272" h="566165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34355" y="4056888"/>
            <a:ext cx="539496" cy="466344"/>
          </a:xfrm>
          <a:custGeom>
            <a:avLst/>
            <a:gdLst/>
            <a:ahLst/>
            <a:cxnLst/>
            <a:rect l="l" t="t" r="r" b="b"/>
            <a:pathLst>
              <a:path w="539496" h="466344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01339" y="3630167"/>
            <a:ext cx="1033272" cy="893063"/>
          </a:xfrm>
          <a:custGeom>
            <a:avLst/>
            <a:gdLst/>
            <a:ahLst/>
            <a:cxnLst/>
            <a:rect l="l" t="t" r="r" b="b"/>
            <a:pathLst>
              <a:path w="1033272" h="893063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31870" y="4577334"/>
            <a:ext cx="451103" cy="391667"/>
          </a:xfrm>
          <a:custGeom>
            <a:avLst/>
            <a:gdLst/>
            <a:ahLst/>
            <a:cxnLst/>
            <a:rect l="l" t="t" r="r" b="b"/>
            <a:pathLst>
              <a:path w="451103" h="391667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70576" y="4867655"/>
            <a:ext cx="312420" cy="275842"/>
          </a:xfrm>
          <a:custGeom>
            <a:avLst/>
            <a:gdLst/>
            <a:ahLst/>
            <a:cxnLst/>
            <a:rect l="l" t="t" r="r" b="b"/>
            <a:pathLst>
              <a:path w="312420" h="275842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7" y="275842"/>
                </a:lnTo>
                <a:lnTo>
                  <a:pt x="74460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20" h="275842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w="312420" h="275842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9" y="275842"/>
                </a:lnTo>
                <a:lnTo>
                  <a:pt x="257042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w="312420" h="275842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20" h="275842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20" h="275842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26479" y="4056888"/>
            <a:ext cx="172212" cy="188975"/>
          </a:xfrm>
          <a:custGeom>
            <a:avLst/>
            <a:gdLst/>
            <a:ahLst/>
            <a:cxnLst/>
            <a:rect l="l" t="t" r="r" b="b"/>
            <a:pathLst>
              <a:path w="172212" h="188975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w="172212" h="188975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67400" y="4084320"/>
            <a:ext cx="137160" cy="158470"/>
          </a:xfrm>
          <a:custGeom>
            <a:avLst/>
            <a:gdLst/>
            <a:ahLst/>
            <a:cxnLst/>
            <a:rect l="l" t="t" r="r" b="b"/>
            <a:pathLst>
              <a:path w="137160" h="15847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w="137160" h="15847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71388" y="4357141"/>
            <a:ext cx="192024" cy="115773"/>
          </a:xfrm>
          <a:custGeom>
            <a:avLst/>
            <a:gdLst/>
            <a:ahLst/>
            <a:cxnLst/>
            <a:rect l="l" t="t" r="r" b="b"/>
            <a:pathLst>
              <a:path w="192024" h="115773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w="192024" h="115773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06084" y="4436364"/>
            <a:ext cx="94487" cy="170687"/>
          </a:xfrm>
          <a:custGeom>
            <a:avLst/>
            <a:gdLst/>
            <a:ahLst/>
            <a:cxnLst/>
            <a:rect l="l" t="t" r="r" b="b"/>
            <a:pathLst>
              <a:path w="94487" h="170687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w="94487" h="170687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73723" y="4306823"/>
            <a:ext cx="172212" cy="94462"/>
          </a:xfrm>
          <a:custGeom>
            <a:avLst/>
            <a:gdLst/>
            <a:ahLst/>
            <a:cxnLst/>
            <a:rect l="l" t="t" r="r" b="b"/>
            <a:pathLst>
              <a:path w="172212" h="94462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w="172212" h="94462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61888" y="4223029"/>
            <a:ext cx="201167" cy="202666"/>
          </a:xfrm>
          <a:custGeom>
            <a:avLst/>
            <a:gdLst/>
            <a:ahLst/>
            <a:cxnLst/>
            <a:rect l="l" t="t" r="r" b="b"/>
            <a:pathLst>
              <a:path w="201167" h="202666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29000" y="3904488"/>
            <a:ext cx="377951" cy="344424"/>
          </a:xfrm>
          <a:custGeom>
            <a:avLst/>
            <a:gdLst/>
            <a:ahLst/>
            <a:cxnLst/>
            <a:rect l="l" t="t" r="r" b="b"/>
            <a:pathLst>
              <a:path w="377951" h="344424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w="377951" h="344424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636902" y="1927353"/>
            <a:ext cx="5872480" cy="9133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MX" sz="480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52400" y="4401285"/>
            <a:ext cx="8209789" cy="77114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41"/>
              </a:spcBef>
            </a:pPr>
            <a:endParaRPr sz="550" dirty="0"/>
          </a:p>
          <a:p>
            <a:pPr marL="12700" marR="5301615" indent="14160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DR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©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Instit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ecnológico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 Estudios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Superiores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onterrey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9" name="object 38">
            <a:extLst>
              <a:ext uri="{FF2B5EF4-FFF2-40B4-BE49-F238E27FC236}">
                <a16:creationId xmlns:a16="http://schemas.microsoft.com/office/drawing/2014/main" id="{6617A135-71F4-4E13-A1A9-468D384AAED2}"/>
              </a:ext>
            </a:extLst>
          </p:cNvPr>
          <p:cNvSpPr txBox="1"/>
          <p:nvPr/>
        </p:nvSpPr>
        <p:spPr>
          <a:xfrm>
            <a:off x="-149608" y="2765821"/>
            <a:ext cx="7998459" cy="17805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12595" marR="12700" indent="0" algn="ctr">
              <a:lnSpc>
                <a:spcPct val="100000"/>
              </a:lnSpc>
            </a:pPr>
            <a:r>
              <a:rPr lang="es-MX" sz="2800" spc="-15" dirty="0">
                <a:solidFill>
                  <a:srgbClr val="FFFFFF"/>
                </a:solidFill>
                <a:latin typeface="Arial"/>
                <a:cs typeface="Arial"/>
              </a:rPr>
              <a:t>Enteros, reales, booleanos y texto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030926" y="137977"/>
            <a:ext cx="6587347" cy="11155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Palabras reservadas</a:t>
            </a:r>
          </a:p>
          <a:p>
            <a:pPr marL="12700">
              <a:lnSpc>
                <a:spcPct val="100000"/>
              </a:lnSpc>
            </a:pPr>
            <a:r>
              <a:rPr lang="es-MX" sz="3200" dirty="0">
                <a:solidFill>
                  <a:schemeClr val="bg1"/>
                </a:solidFill>
                <a:latin typeface="Calibri"/>
                <a:cs typeface="Calibri"/>
              </a:rPr>
              <a:t>Python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480310" y="1420424"/>
            <a:ext cx="7160771" cy="334664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Existen ciertas palabras que tienen significado especial para el intérprete de Python. Estas no pueden utilizarse para nombrar variables o constantes. 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dirty="0">
                <a:solidFill>
                  <a:srgbClr val="C5DAEB"/>
                </a:solidFill>
                <a:cs typeface="Calibri"/>
              </a:rPr>
              <a:t>Algunas palabras reservadas son las siguientes:</a:t>
            </a:r>
          </a:p>
          <a:p>
            <a:pPr marL="12700" marR="12700" algn="just">
              <a:lnSpc>
                <a:spcPct val="100000"/>
              </a:lnSpc>
            </a:pP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and</a:t>
            </a: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break</a:t>
            </a: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continue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def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elif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else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for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from</a:t>
            </a:r>
            <a:endParaRPr lang="es-MX" sz="20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CBCFB3D9-33A9-4B9C-BC3E-72F8A4E9F12D}"/>
              </a:ext>
            </a:extLst>
          </p:cNvPr>
          <p:cNvSpPr txBox="1"/>
          <p:nvPr/>
        </p:nvSpPr>
        <p:spPr>
          <a:xfrm>
            <a:off x="3627119" y="2299010"/>
            <a:ext cx="1524000" cy="25587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</a:pP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if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import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in</a:t>
            </a: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is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not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or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print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return</a:t>
            </a:r>
            <a:endParaRPr lang="es-MX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19" name="object 15">
            <a:extLst>
              <a:ext uri="{FF2B5EF4-FFF2-40B4-BE49-F238E27FC236}">
                <a16:creationId xmlns:a16="http://schemas.microsoft.com/office/drawing/2014/main" id="{D5103590-11EE-4DA2-984B-D43426B56C82}"/>
              </a:ext>
            </a:extLst>
          </p:cNvPr>
          <p:cNvSpPr txBox="1"/>
          <p:nvPr/>
        </p:nvSpPr>
        <p:spPr>
          <a:xfrm>
            <a:off x="5684519" y="2558442"/>
            <a:ext cx="1981200" cy="11563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while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with</a:t>
            </a:r>
            <a:endParaRPr lang="es-MX" sz="2000"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4135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22575" y="2227198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Instrucciones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8672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56128" y="1020190"/>
            <a:ext cx="4454271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6000" dirty="0">
                <a:solidFill>
                  <a:srgbClr val="18BAD4"/>
                </a:solidFill>
                <a:latin typeface="Calibri"/>
                <a:cs typeface="Calibri"/>
              </a:rPr>
              <a:t>Instrucciones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07571" y="2050117"/>
            <a:ext cx="5180068" cy="22742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Unidad ejecutable más pequeña de un programa. Las instrucciones controlan el flujo u orden de ejecución.</a:t>
            </a:r>
          </a:p>
          <a:p>
            <a:pPr marL="12700" marR="12700" algn="just">
              <a:lnSpc>
                <a:spcPct val="100000"/>
              </a:lnSpc>
            </a:pPr>
            <a:endParaRPr lang="es-MX" sz="2000" dirty="0">
              <a:solidFill>
                <a:srgbClr val="C5DAEB"/>
              </a:solidFill>
              <a:cs typeface="Calibri"/>
            </a:endParaRP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Ejemplos: and, break,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continue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elif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else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for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if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import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is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not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or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p</a:t>
            </a:r>
            <a:r>
              <a:rPr lang="en-US" sz="2000" dirty="0" err="1">
                <a:solidFill>
                  <a:srgbClr val="C5DAEB"/>
                </a:solidFill>
                <a:cs typeface="Calibri"/>
              </a:rPr>
              <a:t>rint</a:t>
            </a:r>
            <a:r>
              <a:rPr lang="en-US" sz="2000" dirty="0">
                <a:solidFill>
                  <a:srgbClr val="C5DAEB"/>
                </a:solidFill>
                <a:cs typeface="Calibri"/>
              </a:rPr>
              <a:t>, return, while, with, etc.</a:t>
            </a:r>
            <a:endParaRPr lang="es-MX" sz="20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12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3655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088019" y="472439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0" name="object 15">
            <a:extLst>
              <a:ext uri="{FF2B5EF4-FFF2-40B4-BE49-F238E27FC236}">
                <a16:creationId xmlns:a16="http://schemas.microsoft.com/office/drawing/2014/main" id="{A0E28EA7-8C52-4301-95EA-B22A06EC5DAB}"/>
              </a:ext>
            </a:extLst>
          </p:cNvPr>
          <p:cNvSpPr txBox="1"/>
          <p:nvPr/>
        </p:nvSpPr>
        <p:spPr>
          <a:xfrm>
            <a:off x="3088019" y="1326257"/>
            <a:ext cx="6397869" cy="614939"/>
          </a:xfrm>
          <a:prstGeom prst="rect">
            <a:avLst/>
          </a:prstGeom>
        </p:spPr>
        <p:txBody>
          <a:bodyPr vert="horz" wrap="square" lIns="0" tIns="0" rIns="0" bIns="0" numCol="1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lang="es-MX" dirty="0">
                <a:solidFill>
                  <a:srgbClr val="C5DAEB"/>
                </a:solidFill>
                <a:cs typeface="Calibri"/>
              </a:rPr>
              <a:t>Señala si el nombre de las siguientes </a:t>
            </a:r>
            <a:r>
              <a:rPr lang="es-MX" b="1" dirty="0">
                <a:solidFill>
                  <a:schemeClr val="bg1"/>
                </a:solidFill>
                <a:cs typeface="Calibri"/>
              </a:rPr>
              <a:t>variables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es </a:t>
            </a:r>
            <a:r>
              <a:rPr lang="es-MX" b="1" dirty="0">
                <a:solidFill>
                  <a:schemeClr val="bg1"/>
                </a:solidFill>
                <a:cs typeface="Calibri"/>
              </a:rPr>
              <a:t>correcto/incorrecto</a:t>
            </a:r>
            <a:r>
              <a:rPr lang="es-MX" dirty="0">
                <a:solidFill>
                  <a:srgbClr val="C5DAEB"/>
                </a:solidFill>
                <a:cs typeface="Calibri"/>
              </a:rPr>
              <a:t>:</a:t>
            </a:r>
            <a:endParaRPr lang="es-MX" sz="16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2D366791-367D-4628-8B73-062B1724F6FB}"/>
              </a:ext>
            </a:extLst>
          </p:cNvPr>
          <p:cNvSpPr txBox="1"/>
          <p:nvPr/>
        </p:nvSpPr>
        <p:spPr>
          <a:xfrm>
            <a:off x="3088019" y="2052827"/>
            <a:ext cx="5105400" cy="2568914"/>
          </a:xfrm>
          <a:prstGeom prst="rect">
            <a:avLst/>
          </a:prstGeom>
        </p:spPr>
        <p:txBody>
          <a:bodyPr vert="horz" wrap="square" lIns="0" tIns="0" rIns="0" bIns="0" numCol="2" rtlCol="0">
            <a:noAutofit/>
          </a:bodyPr>
          <a:lstStyle/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_</a:t>
            </a:r>
            <a:r>
              <a:rPr lang="es-MX" sz="1600" dirty="0" err="1">
                <a:solidFill>
                  <a:srgbClr val="C5DAEB"/>
                </a:solidFill>
                <a:cs typeface="Calibri"/>
              </a:rPr>
              <a:t>num_Alumno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#exterior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5Telefono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Radio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 err="1">
                <a:solidFill>
                  <a:srgbClr val="C5DAEB"/>
                </a:solidFill>
                <a:cs typeface="Calibri"/>
              </a:rPr>
              <a:t>direccion_casa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 err="1">
                <a:solidFill>
                  <a:srgbClr val="C5DAEB"/>
                </a:solidFill>
                <a:cs typeface="Calibri"/>
              </a:rPr>
              <a:t>miPerro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 err="1">
                <a:solidFill>
                  <a:srgbClr val="C5DAEB"/>
                </a:solidFill>
                <a:cs typeface="Calibri"/>
              </a:rPr>
              <a:t>nombre_Pila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 err="1">
                <a:solidFill>
                  <a:srgbClr val="C5DAEB"/>
                </a:solidFill>
                <a:cs typeface="Calibri"/>
              </a:rPr>
              <a:t>nombreProceso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 err="1">
                <a:solidFill>
                  <a:srgbClr val="C5DAEB"/>
                </a:solidFill>
                <a:cs typeface="Calibri"/>
              </a:rPr>
              <a:t>correo_electronico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practica2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nombre del perro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teléfono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numero-lista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 err="1">
                <a:solidFill>
                  <a:srgbClr val="C5DAEB"/>
                </a:solidFill>
                <a:cs typeface="Calibri"/>
              </a:rPr>
              <a:t>while</a:t>
            </a:r>
            <a:endParaRPr lang="es-MX" sz="1600"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3581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56128" y="1020190"/>
            <a:ext cx="4987672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600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07570" y="2050117"/>
            <a:ext cx="5474963" cy="196028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  <a:spcAft>
                <a:spcPts val="6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Son los valores que puede tomar una variable. </a:t>
            </a:r>
          </a:p>
          <a:p>
            <a:pPr marL="12700" marR="12700" algn="just">
              <a:lnSpc>
                <a:spcPct val="100000"/>
              </a:lnSpc>
              <a:spcAft>
                <a:spcPts val="6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Los tipos de datos son los siguientes:</a:t>
            </a:r>
          </a:p>
          <a:p>
            <a:pPr marL="355600" marR="127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Numéricos</a:t>
            </a:r>
          </a:p>
          <a:p>
            <a:pPr marL="355600" marR="127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Alfanuméricos</a:t>
            </a:r>
          </a:p>
          <a:p>
            <a:pPr marL="355600" marR="127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Lógicos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14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9453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088060" y="220661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2" name="object 37">
            <a:extLst>
              <a:ext uri="{FF2B5EF4-FFF2-40B4-BE49-F238E27FC236}">
                <a16:creationId xmlns:a16="http://schemas.microsoft.com/office/drawing/2014/main" id="{4E6E52D2-9676-4A82-943A-4C0836D094DE}"/>
              </a:ext>
            </a:extLst>
          </p:cNvPr>
          <p:cNvSpPr txBox="1"/>
          <p:nvPr/>
        </p:nvSpPr>
        <p:spPr>
          <a:xfrm>
            <a:off x="1927171" y="1126484"/>
            <a:ext cx="6627040" cy="17863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rgbClr val="FFC000"/>
                </a:solidFill>
                <a:cs typeface="Calibri"/>
              </a:rPr>
              <a:t>Datos numéricos:</a:t>
            </a:r>
            <a:r>
              <a:rPr lang="es-MX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Pueden representarse de dos formas:</a:t>
            </a:r>
          </a:p>
          <a:p>
            <a:pPr marL="755650" marR="12700" lvl="1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Números enteros</a:t>
            </a:r>
            <a:r>
              <a:rPr lang="es-MX" dirty="0">
                <a:solidFill>
                  <a:srgbClr val="C5DAEB"/>
                </a:solidFill>
                <a:cs typeface="Calibri"/>
              </a:rPr>
              <a:t>, los cuales no tienen componentes fraccionarios y pueden ser positivos o negativos </a:t>
            </a:r>
          </a:p>
          <a:p>
            <a:pPr marL="755650" marR="12700" lvl="1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Números reales</a:t>
            </a:r>
            <a:r>
              <a:rPr lang="es-MX" dirty="0">
                <a:solidFill>
                  <a:srgbClr val="C5DAEB"/>
                </a:solidFill>
                <a:cs typeface="Calibri"/>
              </a:rPr>
              <a:t>, pueden tener cifras   decimales y pueden ser positivos o negativos.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41" name="object 37">
            <a:extLst>
              <a:ext uri="{FF2B5EF4-FFF2-40B4-BE49-F238E27FC236}">
                <a16:creationId xmlns:a16="http://schemas.microsoft.com/office/drawing/2014/main" id="{F7112F8D-E8FB-4F08-8470-D4D90F028545}"/>
              </a:ext>
            </a:extLst>
          </p:cNvPr>
          <p:cNvSpPr txBox="1"/>
          <p:nvPr/>
        </p:nvSpPr>
        <p:spPr>
          <a:xfrm>
            <a:off x="1905000" y="2924726"/>
            <a:ext cx="5244845" cy="19330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rgbClr val="FFC000"/>
                </a:solidFill>
                <a:cs typeface="Calibri"/>
              </a:rPr>
              <a:t>Datos alfanuméricos: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Son datos que contienen caracteres no numéricos ya sean letras, caracteres especiales (,.=´+) o los dígitos mismos.</a:t>
            </a:r>
          </a:p>
          <a:p>
            <a:pPr marL="298450" marR="12700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rgbClr val="FFC000"/>
                </a:solidFill>
                <a:cs typeface="Calibri"/>
              </a:rPr>
              <a:t>Datos Lógicos: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Podemos hablar de otro tipo de datos llamado “booleano”, el cual sólo puede tomar uno de dos valores : verdadero o falso.</a:t>
            </a:r>
            <a:endParaRPr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4001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064553" y="170815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>
              <a:lnSpc>
                <a:spcPct val="100000"/>
              </a:lnSpc>
            </a:pPr>
            <a:r>
              <a:rPr lang="es-MX" sz="3200" spc="-20" dirty="0">
                <a:solidFill>
                  <a:schemeClr val="bg1"/>
                </a:solidFill>
                <a:latin typeface="Calibri"/>
                <a:cs typeface="Calibri"/>
              </a:rPr>
              <a:t>Numéricos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16</a:t>
            </a:fld>
            <a:endParaRPr sz="1200">
              <a:latin typeface="Calibri"/>
              <a:cs typeface="Calibri"/>
            </a:endParaRP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F12A6106-E11E-48C0-A599-A3A42F3FB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22233"/>
              </p:ext>
            </p:extLst>
          </p:nvPr>
        </p:nvGraphicFramePr>
        <p:xfrm>
          <a:off x="1905000" y="1714498"/>
          <a:ext cx="5486400" cy="1257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195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1846249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  <a:gridCol w="2253956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Tipo de dato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Python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Entero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/>
                        <a:t>num</a:t>
                      </a:r>
                      <a:r>
                        <a:rPr lang="es-MX" b="1" dirty="0"/>
                        <a:t> = 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</a:t>
                      </a:r>
                      <a:r>
                        <a:rPr lang="es-MX" b="1" dirty="0"/>
                        <a:t> </a:t>
                      </a:r>
                      <a:r>
                        <a:rPr lang="es-MX" b="1" dirty="0" err="1"/>
                        <a:t>num</a:t>
                      </a:r>
                      <a:r>
                        <a:rPr lang="es-MX" b="1" dirty="0"/>
                        <a:t> = 40;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/>
                        <a:t>numReal</a:t>
                      </a:r>
                      <a:r>
                        <a:rPr lang="es-MX" b="1" dirty="0"/>
                        <a:t> = 45.2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float</a:t>
                      </a:r>
                      <a:r>
                        <a:rPr lang="es-MX" b="1" dirty="0"/>
                        <a:t> </a:t>
                      </a:r>
                      <a:r>
                        <a:rPr lang="es-MX" b="1" dirty="0" err="1"/>
                        <a:t>numReal</a:t>
                      </a:r>
                      <a:r>
                        <a:rPr lang="es-MX" b="1" dirty="0"/>
                        <a:t> = 45.2;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  <p:sp>
        <p:nvSpPr>
          <p:cNvPr id="42" name="Rectángulo 41">
            <a:extLst>
              <a:ext uri="{FF2B5EF4-FFF2-40B4-BE49-F238E27FC236}">
                <a16:creationId xmlns:a16="http://schemas.microsoft.com/office/drawing/2014/main" id="{18940676-DBBC-4584-B8CB-17BBA47952D1}"/>
              </a:ext>
            </a:extLst>
          </p:cNvPr>
          <p:cNvSpPr/>
          <p:nvPr/>
        </p:nvSpPr>
        <p:spPr>
          <a:xfrm>
            <a:off x="1792278" y="3248828"/>
            <a:ext cx="48836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>
                <a:solidFill>
                  <a:srgbClr val="C5DAEB"/>
                </a:solidFill>
                <a:cs typeface="Calibri"/>
              </a:rPr>
              <a:t>Como puede ver en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Python</a:t>
            </a:r>
            <a:r>
              <a:rPr lang="es-MX" dirty="0">
                <a:solidFill>
                  <a:srgbClr val="C5DAEB"/>
                </a:solidFill>
                <a:cs typeface="Calibri"/>
              </a:rPr>
              <a:t>, a diferencia de muchos otros lenguajes, no se declara el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tipo de la variable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al crearla. </a:t>
            </a:r>
          </a:p>
        </p:txBody>
      </p:sp>
    </p:spTree>
    <p:extLst>
      <p:ext uri="{BB962C8B-B14F-4D97-AF65-F5344CB8AC3E}">
        <p14:creationId xmlns:p14="http://schemas.microsoft.com/office/powerpoint/2010/main" val="1290890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229089" y="239599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>
              <a:lnSpc>
                <a:spcPct val="100000"/>
              </a:lnSpc>
            </a:pPr>
            <a:r>
              <a:rPr lang="es-MX" sz="3200" spc="-20" dirty="0">
                <a:solidFill>
                  <a:schemeClr val="bg1"/>
                </a:solidFill>
                <a:latin typeface="Calibri"/>
                <a:cs typeface="Calibri"/>
              </a:rPr>
              <a:t>Alfanuméricos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17</a:t>
            </a:fld>
            <a:endParaRPr sz="1200">
              <a:latin typeface="Calibri"/>
              <a:cs typeface="Calibri"/>
            </a:endParaRP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F12A6106-E11E-48C0-A599-A3A42F3FB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342527"/>
              </p:ext>
            </p:extLst>
          </p:nvPr>
        </p:nvGraphicFramePr>
        <p:xfrm>
          <a:off x="1395224" y="1771014"/>
          <a:ext cx="7215376" cy="1257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4006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2024167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  <a:gridCol w="2987203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Tipo de dato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Python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 err="1"/>
                        <a:t>Caracter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/>
                        <a:t>letra = </a:t>
                      </a:r>
                      <a:r>
                        <a:rPr lang="es-MX" dirty="0"/>
                        <a:t>'</a:t>
                      </a:r>
                      <a:r>
                        <a:rPr lang="es-MX" b="1" dirty="0"/>
                        <a:t>c</a:t>
                      </a:r>
                      <a:r>
                        <a:rPr lang="es-MX" dirty="0"/>
                        <a:t>'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char</a:t>
                      </a:r>
                      <a:r>
                        <a:rPr lang="es-MX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s-MX" b="1" dirty="0"/>
                        <a:t>letra = </a:t>
                      </a:r>
                      <a:r>
                        <a:rPr lang="es-MX" dirty="0"/>
                        <a:t>'</a:t>
                      </a:r>
                      <a:r>
                        <a:rPr lang="es-MX" b="1" dirty="0"/>
                        <a:t>a</a:t>
                      </a:r>
                      <a:r>
                        <a:rPr lang="es-MX" dirty="0"/>
                        <a:t>'</a:t>
                      </a:r>
                      <a:r>
                        <a:rPr lang="es-MX" b="1" dirty="0"/>
                        <a:t>;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Cadena de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/>
                        <a:t>c = "Hola mundo"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char</a:t>
                      </a:r>
                      <a:r>
                        <a:rPr lang="es-MX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c[10] </a:t>
                      </a:r>
                      <a:r>
                        <a:rPr lang="es-MX" b="1" dirty="0"/>
                        <a:t>= </a:t>
                      </a:r>
                      <a:r>
                        <a:rPr lang="es-MX" dirty="0"/>
                        <a:t>"</a:t>
                      </a:r>
                      <a:r>
                        <a:rPr lang="es-MX" b="1" dirty="0"/>
                        <a:t>Hola mundo</a:t>
                      </a:r>
                      <a:r>
                        <a:rPr lang="es-MX" dirty="0"/>
                        <a:t>";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  <p:sp>
        <p:nvSpPr>
          <p:cNvPr id="42" name="Rectángulo 41">
            <a:extLst>
              <a:ext uri="{FF2B5EF4-FFF2-40B4-BE49-F238E27FC236}">
                <a16:creationId xmlns:a16="http://schemas.microsoft.com/office/drawing/2014/main" id="{18940676-DBBC-4584-B8CB-17BBA47952D1}"/>
              </a:ext>
            </a:extLst>
          </p:cNvPr>
          <p:cNvSpPr/>
          <p:nvPr/>
        </p:nvSpPr>
        <p:spPr>
          <a:xfrm>
            <a:off x="1287780" y="3302430"/>
            <a:ext cx="56685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>
                <a:solidFill>
                  <a:srgbClr val="C5DAEB"/>
                </a:solidFill>
                <a:cs typeface="Calibri"/>
              </a:rPr>
              <a:t>Como puede ver en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Python</a:t>
            </a:r>
            <a:r>
              <a:rPr lang="es-MX" dirty="0">
                <a:solidFill>
                  <a:srgbClr val="C5DAEB"/>
                </a:solidFill>
                <a:cs typeface="Calibri"/>
              </a:rPr>
              <a:t>, a diferencia de muchos otros lenguajes, no se declara el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tipo de la variable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al crearla. </a:t>
            </a:r>
          </a:p>
        </p:txBody>
      </p:sp>
    </p:spTree>
    <p:extLst>
      <p:ext uri="{BB962C8B-B14F-4D97-AF65-F5344CB8AC3E}">
        <p14:creationId xmlns:p14="http://schemas.microsoft.com/office/powerpoint/2010/main" val="2661052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133600" y="243840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>
              <a:lnSpc>
                <a:spcPct val="100000"/>
              </a:lnSpc>
            </a:pPr>
            <a:r>
              <a:rPr lang="es-MX" sz="3200" spc="-20" dirty="0">
                <a:solidFill>
                  <a:schemeClr val="bg1"/>
                </a:solidFill>
                <a:latin typeface="Calibri"/>
                <a:cs typeface="Calibri"/>
              </a:rPr>
              <a:t>Lógicos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18</a:t>
            </a:fld>
            <a:endParaRPr sz="1200">
              <a:latin typeface="Calibri"/>
              <a:cs typeface="Calibri"/>
            </a:endParaRP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F12A6106-E11E-48C0-A599-A3A42F3FB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385216"/>
              </p:ext>
            </p:extLst>
          </p:nvPr>
        </p:nvGraphicFramePr>
        <p:xfrm>
          <a:off x="1729738" y="1771014"/>
          <a:ext cx="6195060" cy="1699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1093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1920467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  <a:gridCol w="2183500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Tipo de dato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Python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Booleano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x = 5 &gt; 3</a:t>
                      </a:r>
                    </a:p>
                    <a:p>
                      <a:pPr algn="ctr"/>
                      <a:r>
                        <a:rPr lang="es-MX" b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bool</a:t>
                      </a:r>
                      <a:r>
                        <a:rPr lang="es-MX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s-MX" b="1" dirty="0"/>
                        <a:t>x = true;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Booleano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y = 3 &gt; 5</a:t>
                      </a:r>
                    </a:p>
                    <a:p>
                      <a:pPr algn="ctr"/>
                      <a:r>
                        <a:rPr lang="es-MX" b="1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bool</a:t>
                      </a:r>
                      <a:r>
                        <a:rPr lang="es-MX" b="1" dirty="0"/>
                        <a:t> y = false;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  <p:sp>
        <p:nvSpPr>
          <p:cNvPr id="42" name="Rectángulo 41">
            <a:extLst>
              <a:ext uri="{FF2B5EF4-FFF2-40B4-BE49-F238E27FC236}">
                <a16:creationId xmlns:a16="http://schemas.microsoft.com/office/drawing/2014/main" id="{18940676-DBBC-4584-B8CB-17BBA47952D1}"/>
              </a:ext>
            </a:extLst>
          </p:cNvPr>
          <p:cNvSpPr/>
          <p:nvPr/>
        </p:nvSpPr>
        <p:spPr>
          <a:xfrm>
            <a:off x="1724909" y="3592829"/>
            <a:ext cx="53708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>
                <a:solidFill>
                  <a:srgbClr val="C5DAEB"/>
                </a:solidFill>
                <a:cs typeface="Calibri"/>
              </a:rPr>
              <a:t>Como puede ver en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Python</a:t>
            </a:r>
            <a:r>
              <a:rPr lang="es-MX" dirty="0">
                <a:solidFill>
                  <a:srgbClr val="C5DAEB"/>
                </a:solidFill>
                <a:cs typeface="Calibri"/>
              </a:rPr>
              <a:t>, a diferencia de muchos otros lenguajes, no se declara el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tipo de la variable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al crearla. </a:t>
            </a:r>
          </a:p>
        </p:txBody>
      </p:sp>
    </p:spTree>
    <p:extLst>
      <p:ext uri="{BB962C8B-B14F-4D97-AF65-F5344CB8AC3E}">
        <p14:creationId xmlns:p14="http://schemas.microsoft.com/office/powerpoint/2010/main" val="821996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633088" y="466427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400" spc="-20" dirty="0" err="1">
                <a:solidFill>
                  <a:srgbClr val="18BAD4"/>
                </a:solidFill>
                <a:latin typeface="Calibri"/>
                <a:cs typeface="Calibri"/>
              </a:rPr>
              <a:t>Thonny</a:t>
            </a:r>
            <a:endParaRPr lang="es-MX" sz="4400" spc="-20" dirty="0">
              <a:solidFill>
                <a:srgbClr val="18BAD4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19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1EC1FB55-71BF-4DE8-8F8C-408EB12F3952}"/>
              </a:ext>
            </a:extLst>
          </p:cNvPr>
          <p:cNvSpPr/>
          <p:nvPr/>
        </p:nvSpPr>
        <p:spPr>
          <a:xfrm>
            <a:off x="2274311" y="1428750"/>
            <a:ext cx="585013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5DAEB"/>
                </a:solidFill>
                <a:cs typeface="Calibri"/>
              </a:rPr>
              <a:t>Instala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b="1" dirty="0" err="1">
                <a:solidFill>
                  <a:srgbClr val="FFC000"/>
                </a:solidFill>
                <a:cs typeface="Calibri"/>
              </a:rPr>
              <a:t>Thonny</a:t>
            </a:r>
            <a:r>
              <a:rPr lang="es-MX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1" dirty="0" err="1">
                <a:solidFill>
                  <a:srgbClr val="FFC000"/>
                </a:solidFill>
                <a:cs typeface="Calibri"/>
              </a:rPr>
              <a:t>Thonny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es un entorno de desarrollo integrado (IDE) para el lenguaje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Python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diseñado para principiantes.</a:t>
            </a:r>
          </a:p>
          <a:p>
            <a:pPr algn="just"/>
            <a:endParaRPr lang="es-MX" dirty="0">
              <a:solidFill>
                <a:srgbClr val="C5DAEB"/>
              </a:solidFill>
              <a:cs typeface="Calibri"/>
            </a:endParaRPr>
          </a:p>
        </p:txBody>
      </p:sp>
      <p:pic>
        <p:nvPicPr>
          <p:cNvPr id="44" name="Imagen 43">
            <a:extLst>
              <a:ext uri="{FF2B5EF4-FFF2-40B4-BE49-F238E27FC236}">
                <a16:creationId xmlns:a16="http://schemas.microsoft.com/office/drawing/2014/main" id="{D3060F5C-1D9A-42E5-83E4-60AA1219C83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075432"/>
            <a:ext cx="1219200" cy="1219200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68035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34878" y="362514"/>
            <a:ext cx="6650341" cy="6852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000" dirty="0">
                <a:solidFill>
                  <a:srgbClr val="18BAD4"/>
                </a:solidFill>
                <a:latin typeface="Calibri"/>
                <a:cs typeface="Calibri"/>
              </a:rPr>
              <a:t>Componentes de un programa</a:t>
            </a:r>
            <a:endParaRPr sz="4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4" name="Google Shape;80;p9">
            <a:extLst>
              <a:ext uri="{FF2B5EF4-FFF2-40B4-BE49-F238E27FC236}">
                <a16:creationId xmlns:a16="http://schemas.microsoft.com/office/drawing/2014/main" id="{13CAE77C-7B36-4A08-B548-50662F52C4FB}"/>
              </a:ext>
            </a:extLst>
          </p:cNvPr>
          <p:cNvSpPr txBox="1"/>
          <p:nvPr/>
        </p:nvSpPr>
        <p:spPr>
          <a:xfrm>
            <a:off x="2246969" y="1534091"/>
            <a:ext cx="4547530" cy="247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42950" marR="386080" lvl="0" indent="-742950" algn="just">
              <a:spcBef>
                <a:spcPts val="0"/>
              </a:spcBef>
              <a:spcAft>
                <a:spcPts val="600"/>
              </a:spcAft>
              <a:buClr>
                <a:srgbClr val="D5EBFF"/>
              </a:buClr>
              <a:buSzPts val="2450"/>
              <a:buFont typeface="+mj-lt"/>
              <a:buAutoNum type="arabicPeriod"/>
            </a:pPr>
            <a:r>
              <a:rPr lang="en-US" sz="3600" dirty="0" err="1">
                <a:solidFill>
                  <a:srgbClr val="C5DAEB"/>
                </a:solidFill>
                <a:cs typeface="Calibri"/>
                <a:sym typeface="Corbel"/>
              </a:rPr>
              <a:t>Identificador</a:t>
            </a:r>
            <a:endParaRPr lang="en-US" sz="3600" dirty="0">
              <a:solidFill>
                <a:srgbClr val="C5DAEB"/>
              </a:solidFill>
              <a:cs typeface="Calibri"/>
              <a:sym typeface="Corbel"/>
            </a:endParaRPr>
          </a:p>
          <a:p>
            <a:pPr marL="742950" marR="386080" lvl="0" indent="-742950" algn="just">
              <a:spcBef>
                <a:spcPts val="0"/>
              </a:spcBef>
              <a:spcAft>
                <a:spcPts val="600"/>
              </a:spcAft>
              <a:buClr>
                <a:srgbClr val="D5EBFF"/>
              </a:buClr>
              <a:buSzPts val="2450"/>
              <a:buFont typeface="+mj-lt"/>
              <a:buAutoNum type="arabicPeriod"/>
            </a:pPr>
            <a:r>
              <a:rPr lang="en-US" sz="3600" dirty="0">
                <a:solidFill>
                  <a:srgbClr val="C5DAEB"/>
                </a:solidFill>
                <a:cs typeface="Calibri"/>
                <a:sym typeface="Corbel"/>
              </a:rPr>
              <a:t>Variable</a:t>
            </a:r>
          </a:p>
          <a:p>
            <a:pPr marL="742950" marR="386080" lvl="0" indent="-742950" algn="just">
              <a:spcBef>
                <a:spcPts val="0"/>
              </a:spcBef>
              <a:spcAft>
                <a:spcPts val="600"/>
              </a:spcAft>
              <a:buClr>
                <a:srgbClr val="D5EBFF"/>
              </a:buClr>
              <a:buSzPts val="2450"/>
              <a:buFont typeface="+mj-lt"/>
              <a:buAutoNum type="arabicPeriod"/>
            </a:pPr>
            <a:r>
              <a:rPr lang="en-US" sz="3600" dirty="0" err="1">
                <a:solidFill>
                  <a:srgbClr val="C5DAEB"/>
                </a:solidFill>
                <a:cs typeface="Calibri"/>
                <a:sym typeface="Corbel"/>
              </a:rPr>
              <a:t>Constante</a:t>
            </a:r>
            <a:endParaRPr lang="en-US" sz="3600" dirty="0">
              <a:solidFill>
                <a:srgbClr val="C5DAEB"/>
              </a:solidFill>
              <a:cs typeface="Calibri"/>
              <a:sym typeface="Corbel"/>
            </a:endParaRPr>
          </a:p>
          <a:p>
            <a:pPr marL="742950" marR="386080" lvl="0" indent="-742950" algn="just">
              <a:spcBef>
                <a:spcPts val="0"/>
              </a:spcBef>
              <a:spcAft>
                <a:spcPts val="600"/>
              </a:spcAft>
              <a:buClr>
                <a:srgbClr val="D5EBFF"/>
              </a:buClr>
              <a:buSzPts val="2450"/>
              <a:buFont typeface="+mj-lt"/>
              <a:buAutoNum type="arabicPeriod"/>
            </a:pPr>
            <a:r>
              <a:rPr lang="en-US" sz="3600" dirty="0" err="1">
                <a:solidFill>
                  <a:srgbClr val="C5DAEB"/>
                </a:solidFill>
                <a:cs typeface="Calibri"/>
                <a:sym typeface="Corbel"/>
              </a:rPr>
              <a:t>Instrucciones</a:t>
            </a:r>
            <a:endParaRPr sz="3600" dirty="0">
              <a:solidFill>
                <a:srgbClr val="C5DAEB"/>
              </a:solidFill>
              <a:cs typeface="Calibri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795839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088019" y="793495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747770" y="1928876"/>
            <a:ext cx="5777106" cy="13286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Inicializa 5 variables con diferentes tipos de datos (entero, real, booleano, </a:t>
            </a:r>
            <a:r>
              <a:rPr lang="es-MX" sz="2000" spc="-20" dirty="0" err="1">
                <a:solidFill>
                  <a:srgbClr val="C5DAEB"/>
                </a:solidFill>
                <a:cs typeface="Calibri"/>
              </a:rPr>
              <a:t>string</a:t>
            </a:r>
            <a:r>
              <a:rPr lang="es-MX" sz="2000" spc="-20" dirty="0">
                <a:solidFill>
                  <a:srgbClr val="C5DAEB"/>
                </a:solidFill>
                <a:cs typeface="Calibri"/>
              </a:rPr>
              <a:t>) </a:t>
            </a:r>
          </a:p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Con la instrucción </a:t>
            </a:r>
            <a:r>
              <a:rPr lang="es-MX" sz="2000" b="1" spc="-20" dirty="0" err="1">
                <a:solidFill>
                  <a:srgbClr val="FFC000"/>
                </a:solidFill>
                <a:cs typeface="Calibri"/>
              </a:rPr>
              <a:t>type</a:t>
            </a:r>
            <a:r>
              <a:rPr lang="es-MX" sz="2000" spc="-20" dirty="0">
                <a:solidFill>
                  <a:srgbClr val="C5DAEB"/>
                </a:solidFill>
                <a:cs typeface="Calibri"/>
              </a:rPr>
              <a:t> averigua el tipo de dato detectado.</a:t>
            </a:r>
          </a:p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sz="2000" dirty="0">
              <a:latin typeface="Calibri"/>
              <a:cs typeface="Calibri"/>
            </a:endParaRPr>
          </a:p>
        </p:txBody>
      </p:sp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773101BA-B388-4F9F-B373-1372550516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1800" y="123062"/>
            <a:ext cx="2209800" cy="966448"/>
          </a:xfrm>
          <a:prstGeom prst="rect">
            <a:avLst/>
          </a:prstGeom>
        </p:spPr>
      </p:pic>
      <p:sp>
        <p:nvSpPr>
          <p:cNvPr id="31" name="object 25">
            <a:extLst>
              <a:ext uri="{FF2B5EF4-FFF2-40B4-BE49-F238E27FC236}">
                <a16:creationId xmlns:a16="http://schemas.microsoft.com/office/drawing/2014/main" id="{BA6F5A87-F7A8-473B-A7BC-4E234EB9EEFB}"/>
              </a:ext>
            </a:extLst>
          </p:cNvPr>
          <p:cNvSpPr txBox="1"/>
          <p:nvPr/>
        </p:nvSpPr>
        <p:spPr>
          <a:xfrm>
            <a:off x="3088019" y="3397248"/>
            <a:ext cx="1552575" cy="41148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Ejemplo:</a:t>
            </a:r>
          </a:p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sz="2000" dirty="0"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CBB01301-14B0-434F-9341-F1E99EA0BF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0594" y="3267075"/>
            <a:ext cx="16192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044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21634" y="603262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821634" y="1588008"/>
            <a:ext cx="5056177" cy="10096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Escribe un algoritmo para verificar si un precio dado por el usuario es válido o no lo es, para ser válido debe ser un valor positivo o cero.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773101BA-B388-4F9F-B373-1372550516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5637" y="264898"/>
            <a:ext cx="2065300" cy="903252"/>
          </a:xfrm>
          <a:prstGeom prst="rect">
            <a:avLst/>
          </a:prstGeom>
        </p:spPr>
      </p:pic>
      <p:graphicFrame>
        <p:nvGraphicFramePr>
          <p:cNvPr id="28" name="Tabla 27">
            <a:extLst>
              <a:ext uri="{FF2B5EF4-FFF2-40B4-BE49-F238E27FC236}">
                <a16:creationId xmlns:a16="http://schemas.microsoft.com/office/drawing/2014/main" id="{742133C3-17A4-4983-9105-8CB264159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439666"/>
              </p:ext>
            </p:extLst>
          </p:nvPr>
        </p:nvGraphicFramePr>
        <p:xfrm>
          <a:off x="2887445" y="3274442"/>
          <a:ext cx="441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877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2338723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precio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El precio es válido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El precio es válido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El precio no es válido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480080"/>
                  </a:ext>
                </a:extLst>
              </a:tr>
            </a:tbl>
          </a:graphicData>
        </a:graphic>
      </p:graphicFrame>
      <p:sp>
        <p:nvSpPr>
          <p:cNvPr id="30" name="object 25">
            <a:extLst>
              <a:ext uri="{FF2B5EF4-FFF2-40B4-BE49-F238E27FC236}">
                <a16:creationId xmlns:a16="http://schemas.microsoft.com/office/drawing/2014/main" id="{7562320F-E108-4251-801D-9A4C6294C2AB}"/>
              </a:ext>
            </a:extLst>
          </p:cNvPr>
          <p:cNvSpPr txBox="1"/>
          <p:nvPr/>
        </p:nvSpPr>
        <p:spPr>
          <a:xfrm>
            <a:off x="2887445" y="2741804"/>
            <a:ext cx="19969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sz="20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3588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Algoritmo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7" name="object 3">
            <a:extLst>
              <a:ext uri="{FF2B5EF4-FFF2-40B4-BE49-F238E27FC236}">
                <a16:creationId xmlns:a16="http://schemas.microsoft.com/office/drawing/2014/main" id="{0A3F522B-39E5-49DC-BBF2-4B9B39163ED1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26">
            <a:extLst>
              <a:ext uri="{FF2B5EF4-FFF2-40B4-BE49-F238E27FC236}">
                <a16:creationId xmlns:a16="http://schemas.microsoft.com/office/drawing/2014/main" id="{E19F8F01-05D7-4A66-BEDB-7CAE9A25BD4A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BC86187-E610-4D32-864D-428773BB31F9}"/>
              </a:ext>
            </a:extLst>
          </p:cNvPr>
          <p:cNvSpPr txBox="1"/>
          <p:nvPr/>
        </p:nvSpPr>
        <p:spPr>
          <a:xfrm>
            <a:off x="2801186" y="1574290"/>
            <a:ext cx="5394962" cy="28050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2400" dirty="0"/>
              <a:t>Pedir el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precio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2400" dirty="0"/>
              <a:t>Si el precio es mayor o igual a cero</a:t>
            </a:r>
          </a:p>
          <a:p>
            <a:pPr lvl="1">
              <a:lnSpc>
                <a:spcPct val="150000"/>
              </a:lnSpc>
            </a:pPr>
            <a:r>
              <a:rPr lang="es-MX" sz="2400" dirty="0"/>
              <a:t>    	Escribir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“El precio es válido”</a:t>
            </a:r>
          </a:p>
          <a:p>
            <a:pPr lvl="1">
              <a:lnSpc>
                <a:spcPct val="150000"/>
              </a:lnSpc>
            </a:pPr>
            <a:r>
              <a:rPr lang="es-MX" sz="2400" dirty="0" err="1"/>
              <a:t>SiNo</a:t>
            </a:r>
            <a:endParaRPr lang="es-MX" sz="2400" dirty="0"/>
          </a:p>
          <a:p>
            <a:pPr lvl="1">
              <a:lnSpc>
                <a:spcPct val="150000"/>
              </a:lnSpc>
            </a:pPr>
            <a:r>
              <a:rPr lang="es-MX" sz="2400" dirty="0"/>
              <a:t>	Escribir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“El precio no es válido”</a:t>
            </a:r>
          </a:p>
        </p:txBody>
      </p:sp>
    </p:spTree>
    <p:extLst>
      <p:ext uri="{BB962C8B-B14F-4D97-AF65-F5344CB8AC3E}">
        <p14:creationId xmlns:p14="http://schemas.microsoft.com/office/powerpoint/2010/main" val="449550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063974" y="75133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3063974" y="1759837"/>
            <a:ext cx="4889401" cy="7101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Crear un algoritmo que dados tres números encuentre el más pequeño. 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4800" dirty="0">
              <a:latin typeface="Calibri"/>
              <a:cs typeface="Calibri"/>
            </a:endParaRPr>
          </a:p>
        </p:txBody>
      </p:sp>
      <p:graphicFrame>
        <p:nvGraphicFramePr>
          <p:cNvPr id="29" name="Tabla 28">
            <a:extLst>
              <a:ext uri="{FF2B5EF4-FFF2-40B4-BE49-F238E27FC236}">
                <a16:creationId xmlns:a16="http://schemas.microsoft.com/office/drawing/2014/main" id="{B39A2D49-0070-424A-ABF7-B062A248D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365435"/>
              </p:ext>
            </p:extLst>
          </p:nvPr>
        </p:nvGraphicFramePr>
        <p:xfrm>
          <a:off x="3124200" y="3036442"/>
          <a:ext cx="441960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877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2338723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</a:tblGrid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radio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área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10, 23, 1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200, -23,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0, 0, 0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  <p:sp>
        <p:nvSpPr>
          <p:cNvPr id="30" name="object 25">
            <a:extLst>
              <a:ext uri="{FF2B5EF4-FFF2-40B4-BE49-F238E27FC236}">
                <a16:creationId xmlns:a16="http://schemas.microsoft.com/office/drawing/2014/main" id="{161EF25A-4666-45C2-A769-92CFB60E0EDB}"/>
              </a:ext>
            </a:extLst>
          </p:cNvPr>
          <p:cNvSpPr txBox="1"/>
          <p:nvPr/>
        </p:nvSpPr>
        <p:spPr>
          <a:xfrm>
            <a:off x="3124200" y="2647950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96008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Algoritmo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7" name="object 3">
            <a:extLst>
              <a:ext uri="{FF2B5EF4-FFF2-40B4-BE49-F238E27FC236}">
                <a16:creationId xmlns:a16="http://schemas.microsoft.com/office/drawing/2014/main" id="{0A3F522B-39E5-49DC-BBF2-4B9B39163ED1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26">
            <a:extLst>
              <a:ext uri="{FF2B5EF4-FFF2-40B4-BE49-F238E27FC236}">
                <a16:creationId xmlns:a16="http://schemas.microsoft.com/office/drawing/2014/main" id="{E19F8F01-05D7-4A66-BEDB-7CAE9A25BD4A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BC86187-E610-4D32-864D-428773BB31F9}"/>
              </a:ext>
            </a:extLst>
          </p:cNvPr>
          <p:cNvSpPr txBox="1"/>
          <p:nvPr/>
        </p:nvSpPr>
        <p:spPr>
          <a:xfrm>
            <a:off x="2787752" y="1482852"/>
            <a:ext cx="5394962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MX" sz="2400" dirty="0"/>
              <a:t>Pedir a, b, c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2400" dirty="0"/>
              <a:t>Si (a &gt; b  y b &gt; c)</a:t>
            </a:r>
          </a:p>
          <a:p>
            <a:r>
              <a:rPr lang="es-MX" sz="2400" dirty="0"/>
              <a:t>         res = c</a:t>
            </a:r>
          </a:p>
          <a:p>
            <a:r>
              <a:rPr lang="es-MX" sz="2400" dirty="0"/>
              <a:t>     </a:t>
            </a:r>
            <a:r>
              <a:rPr lang="es-MX" sz="2400" dirty="0" err="1"/>
              <a:t>SiNo</a:t>
            </a:r>
            <a:endParaRPr lang="es-MX" sz="2400" dirty="0"/>
          </a:p>
          <a:p>
            <a:r>
              <a:rPr lang="es-MX" sz="2400" dirty="0"/>
              <a:t>         Si (a &lt; b y b &lt; c)</a:t>
            </a:r>
          </a:p>
          <a:p>
            <a:r>
              <a:rPr lang="es-MX" sz="2400" dirty="0"/>
              <a:t>             res = a</a:t>
            </a:r>
          </a:p>
          <a:p>
            <a:r>
              <a:rPr lang="es-MX" sz="2400" dirty="0"/>
              <a:t>         </a:t>
            </a:r>
            <a:r>
              <a:rPr lang="es-MX" sz="2400" dirty="0" err="1"/>
              <a:t>SiNo</a:t>
            </a:r>
            <a:endParaRPr lang="es-MX" sz="2400" dirty="0"/>
          </a:p>
          <a:p>
            <a:r>
              <a:rPr lang="es-MX" sz="2400" dirty="0"/>
              <a:t>              res = b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s-MX" sz="2400" dirty="0"/>
              <a:t>Escribir res</a:t>
            </a:r>
          </a:p>
        </p:txBody>
      </p:sp>
    </p:spTree>
    <p:extLst>
      <p:ext uri="{BB962C8B-B14F-4D97-AF65-F5344CB8AC3E}">
        <p14:creationId xmlns:p14="http://schemas.microsoft.com/office/powerpoint/2010/main" val="2533454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10839" y="246125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01313" y="1620774"/>
            <a:ext cx="6238446" cy="14706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Pedir al usuario el radio.</a:t>
            </a:r>
          </a:p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Calcular el área de un círculo a partir de su radio con la fórmula:  </a:t>
            </a:r>
            <a:r>
              <a:rPr lang="es-MX" b="1" spc="-2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area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= PI * radio</a:t>
            </a:r>
            <a:r>
              <a:rPr lang="es-MX" b="1" spc="-20" baseline="3000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2</a:t>
            </a:r>
          </a:p>
          <a:p>
            <a:pPr marL="3556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Guarda el nombre de tu archivo en Python: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areaCirculo.py</a:t>
            </a:r>
            <a:endParaRPr lang="es-MX" b="1" spc="-20" baseline="30000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701314" y="981300"/>
            <a:ext cx="6108601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Definir el algoritmo</a:t>
            </a:r>
            <a:r>
              <a:rPr lang="es-MX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y utiliza </a:t>
            </a:r>
            <a:r>
              <a:rPr lang="es-MX" b="1" spc="-20" dirty="0" err="1">
                <a:solidFill>
                  <a:srgbClr val="FFC000"/>
                </a:solidFill>
                <a:latin typeface="Calibri"/>
                <a:cs typeface="Calibri"/>
              </a:rPr>
              <a:t>Thonny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 para diseñar el programa en </a:t>
            </a:r>
            <a:r>
              <a:rPr lang="es-MX" b="1" spc="-20" dirty="0">
                <a:solidFill>
                  <a:srgbClr val="FFC000"/>
                </a:solidFill>
                <a:latin typeface="Calibri"/>
                <a:cs typeface="Calibri"/>
              </a:rPr>
              <a:t>Python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4800" dirty="0">
              <a:latin typeface="Calibri"/>
              <a:cs typeface="Calibri"/>
            </a:endParaRPr>
          </a:p>
        </p:txBody>
      </p:sp>
      <p:graphicFrame>
        <p:nvGraphicFramePr>
          <p:cNvPr id="29" name="Tabla 28">
            <a:extLst>
              <a:ext uri="{FF2B5EF4-FFF2-40B4-BE49-F238E27FC236}">
                <a16:creationId xmlns:a16="http://schemas.microsoft.com/office/drawing/2014/main" id="{B39A2D49-0070-424A-ABF7-B062A248D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245346"/>
              </p:ext>
            </p:extLst>
          </p:nvPr>
        </p:nvGraphicFramePr>
        <p:xfrm>
          <a:off x="3048000" y="3543592"/>
          <a:ext cx="441960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877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2338723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</a:tblGrid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radio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área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314.1592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78.5398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78.5398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  <p:sp>
        <p:nvSpPr>
          <p:cNvPr id="30" name="object 25">
            <a:extLst>
              <a:ext uri="{FF2B5EF4-FFF2-40B4-BE49-F238E27FC236}">
                <a16:creationId xmlns:a16="http://schemas.microsoft.com/office/drawing/2014/main" id="{161EF25A-4666-45C2-A769-92CFB60E0EDB}"/>
              </a:ext>
            </a:extLst>
          </p:cNvPr>
          <p:cNvSpPr txBox="1"/>
          <p:nvPr/>
        </p:nvSpPr>
        <p:spPr>
          <a:xfrm>
            <a:off x="3048000" y="3155100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45446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Algoritmo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7" name="object 3">
            <a:extLst>
              <a:ext uri="{FF2B5EF4-FFF2-40B4-BE49-F238E27FC236}">
                <a16:creationId xmlns:a16="http://schemas.microsoft.com/office/drawing/2014/main" id="{0A3F522B-39E5-49DC-BBF2-4B9B39163ED1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26">
            <a:extLst>
              <a:ext uri="{FF2B5EF4-FFF2-40B4-BE49-F238E27FC236}">
                <a16:creationId xmlns:a16="http://schemas.microsoft.com/office/drawing/2014/main" id="{E19F8F01-05D7-4A66-BEDB-7CAE9A25BD4A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BC86187-E610-4D32-864D-428773BB31F9}"/>
              </a:ext>
            </a:extLst>
          </p:cNvPr>
          <p:cNvSpPr txBox="1"/>
          <p:nvPr/>
        </p:nvSpPr>
        <p:spPr>
          <a:xfrm>
            <a:off x="2801186" y="1574290"/>
            <a:ext cx="5394962" cy="22510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2400" dirty="0"/>
              <a:t>Definir el valor de PI como 3.141592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2400" dirty="0"/>
              <a:t>Pedir el radio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2400" dirty="0" err="1"/>
              <a:t>area</a:t>
            </a:r>
            <a:r>
              <a:rPr lang="es-MX" sz="2400" dirty="0"/>
              <a:t> = PI * radio*radio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2400" dirty="0"/>
              <a:t>Escribir el </a:t>
            </a:r>
            <a:r>
              <a:rPr lang="es-MX" sz="2400" dirty="0" err="1"/>
              <a:t>area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7995131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14852" y="81787"/>
            <a:ext cx="3649700" cy="11115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Programa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9" name="object 3">
            <a:extLst>
              <a:ext uri="{FF2B5EF4-FFF2-40B4-BE49-F238E27FC236}">
                <a16:creationId xmlns:a16="http://schemas.microsoft.com/office/drawing/2014/main" id="{A525328C-784D-4E43-B52C-66C9899CC64E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26">
            <a:extLst>
              <a:ext uri="{FF2B5EF4-FFF2-40B4-BE49-F238E27FC236}">
                <a16:creationId xmlns:a16="http://schemas.microsoft.com/office/drawing/2014/main" id="{D13731EE-52D3-4A63-BB6D-961F6EE8714D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CA8856B7-44D5-4DD2-BED7-4500633703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4852" y="1193290"/>
            <a:ext cx="4619625" cy="3838575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92CAD75B-0586-4CEB-A051-AE58F6A7B66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3638550"/>
            <a:ext cx="855044" cy="855044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910133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3452" y="1648969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057525" y="1031619"/>
            <a:ext cx="4832961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colaborativa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5D46C693-266B-4348-AD28-9E422DCE8720}"/>
              </a:ext>
            </a:extLst>
          </p:cNvPr>
          <p:cNvSpPr/>
          <p:nvPr/>
        </p:nvSpPr>
        <p:spPr>
          <a:xfrm>
            <a:off x="2971800" y="1849373"/>
            <a:ext cx="5272219" cy="833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ts val="3000"/>
              </a:lnSpc>
              <a:spcBef>
                <a:spcPts val="600"/>
              </a:spcBef>
            </a:pP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En equipos colaborativos desarrollen los siguientes </a:t>
            </a:r>
            <a:r>
              <a:rPr lang="es-MX" sz="20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algoritmos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.</a:t>
            </a:r>
            <a:endParaRPr lang="es-MX" sz="2000" dirty="0">
              <a:cs typeface="Calibri"/>
            </a:endParaRPr>
          </a:p>
        </p:txBody>
      </p:sp>
      <p:pic>
        <p:nvPicPr>
          <p:cNvPr id="47" name="Picture 2">
            <a:extLst>
              <a:ext uri="{FF2B5EF4-FFF2-40B4-BE49-F238E27FC236}">
                <a16:creationId xmlns:a16="http://schemas.microsoft.com/office/drawing/2014/main" id="{CE5807FF-3ABE-4A79-93AB-F68DD6EFD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393" y="2906707"/>
            <a:ext cx="2148319" cy="178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67327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567223" y="2240456"/>
            <a:ext cx="5101163" cy="14430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 marR="9525">
              <a:lnSpc>
                <a:spcPct val="150000"/>
              </a:lnSpc>
            </a:pPr>
            <a:r>
              <a:rPr lang="es-MX" sz="2000" b="1" spc="-11" dirty="0">
                <a:solidFill>
                  <a:srgbClr val="C5DAEB"/>
                </a:solidFill>
                <a:cs typeface="Calibri"/>
              </a:rPr>
              <a:t>Un</a:t>
            </a:r>
            <a:r>
              <a:rPr lang="es-MX" sz="2000" b="1" spc="-8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b="1" dirty="0">
                <a:solidFill>
                  <a:srgbClr val="C5DAEB"/>
                </a:solidFill>
                <a:cs typeface="Calibri"/>
              </a:rPr>
              <a:t>e</a:t>
            </a:r>
            <a:r>
              <a:rPr lang="es-MX" sz="2000" b="1" spc="-8" dirty="0">
                <a:solidFill>
                  <a:srgbClr val="C5DAEB"/>
                </a:solidFill>
                <a:cs typeface="Calibri"/>
              </a:rPr>
              <a:t>st</a:t>
            </a:r>
            <a:r>
              <a:rPr lang="es-MX" sz="2000" b="1" spc="-4" dirty="0">
                <a:solidFill>
                  <a:srgbClr val="C5DAEB"/>
                </a:solidFill>
                <a:cs typeface="Calibri"/>
              </a:rPr>
              <a:t>u</a:t>
            </a:r>
            <a:r>
              <a:rPr lang="es-MX" sz="2000" b="1" spc="-8" dirty="0">
                <a:solidFill>
                  <a:srgbClr val="C5DAEB"/>
                </a:solidFill>
                <a:cs typeface="Calibri"/>
              </a:rPr>
              <a:t>dia</a:t>
            </a:r>
            <a:r>
              <a:rPr lang="es-MX" sz="2000" b="1" spc="-15" dirty="0">
                <a:solidFill>
                  <a:srgbClr val="C5DAEB"/>
                </a:solidFill>
                <a:cs typeface="Calibri"/>
              </a:rPr>
              <a:t>n</a:t>
            </a:r>
            <a:r>
              <a:rPr lang="es-MX" sz="2000" b="1" dirty="0">
                <a:solidFill>
                  <a:srgbClr val="C5DAEB"/>
                </a:solidFill>
                <a:cs typeface="Calibri"/>
              </a:rPr>
              <a:t>te</a:t>
            </a:r>
            <a:r>
              <a:rPr lang="es-MX" sz="2000" b="1" spc="-3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b="1" spc="-8" dirty="0">
                <a:solidFill>
                  <a:srgbClr val="C5DAEB"/>
                </a:solidFill>
                <a:cs typeface="Calibri"/>
              </a:rPr>
              <a:t>des</a:t>
            </a:r>
            <a:r>
              <a:rPr lang="es-MX" sz="2000" b="1" spc="4" dirty="0">
                <a:solidFill>
                  <a:srgbClr val="C5DAEB"/>
                </a:solidFill>
                <a:cs typeface="Calibri"/>
              </a:rPr>
              <a:t>e</a:t>
            </a:r>
            <a:r>
              <a:rPr lang="es-MX" sz="2000" b="1" spc="-8" dirty="0">
                <a:solidFill>
                  <a:srgbClr val="C5DAEB"/>
                </a:solidFill>
                <a:cs typeface="Calibri"/>
              </a:rPr>
              <a:t>a</a:t>
            </a:r>
            <a:r>
              <a:rPr lang="es-MX" sz="2000" b="1" spc="-3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b="1" dirty="0">
                <a:solidFill>
                  <a:srgbClr val="C5DAEB"/>
                </a:solidFill>
                <a:cs typeface="Calibri"/>
              </a:rPr>
              <a:t>c</a:t>
            </a:r>
            <a:r>
              <a:rPr lang="es-MX" sz="2000" b="1" spc="4" dirty="0">
                <a:solidFill>
                  <a:srgbClr val="C5DAEB"/>
                </a:solidFill>
                <a:cs typeface="Calibri"/>
              </a:rPr>
              <a:t>o</a:t>
            </a:r>
            <a:r>
              <a:rPr lang="es-MX" sz="2000" b="1" spc="-8" dirty="0">
                <a:solidFill>
                  <a:srgbClr val="C5DAEB"/>
                </a:solidFill>
                <a:cs typeface="Calibri"/>
              </a:rPr>
              <a:t>no</a:t>
            </a:r>
            <a:r>
              <a:rPr lang="es-MX" sz="2000" b="1" spc="4" dirty="0">
                <a:solidFill>
                  <a:srgbClr val="C5DAEB"/>
                </a:solidFill>
                <a:cs typeface="Calibri"/>
              </a:rPr>
              <a:t>c</a:t>
            </a:r>
            <a:r>
              <a:rPr lang="es-MX" sz="2000" b="1" spc="-8" dirty="0">
                <a:solidFill>
                  <a:srgbClr val="C5DAEB"/>
                </a:solidFill>
                <a:cs typeface="Calibri"/>
              </a:rPr>
              <a:t>e</a:t>
            </a:r>
            <a:r>
              <a:rPr lang="es-MX" sz="2000" b="1" dirty="0">
                <a:solidFill>
                  <a:srgbClr val="C5DAEB"/>
                </a:solidFill>
                <a:cs typeface="Calibri"/>
              </a:rPr>
              <a:t>r</a:t>
            </a:r>
            <a:r>
              <a:rPr lang="es-MX" sz="2000" b="1" spc="-23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b="1" dirty="0">
                <a:solidFill>
                  <a:srgbClr val="C5DAEB"/>
                </a:solidFill>
                <a:cs typeface="Calibri"/>
              </a:rPr>
              <a:t>e</a:t>
            </a:r>
            <a:r>
              <a:rPr lang="es-MX" sz="2000" b="1" spc="-4" dirty="0">
                <a:solidFill>
                  <a:srgbClr val="C5DAEB"/>
                </a:solidFill>
                <a:cs typeface="Calibri"/>
              </a:rPr>
              <a:t>l</a:t>
            </a:r>
            <a:r>
              <a:rPr lang="es-MX" sz="2000" b="1" spc="-19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b="1" dirty="0">
                <a:solidFill>
                  <a:srgbClr val="C5DAEB"/>
                </a:solidFill>
                <a:cs typeface="Calibri"/>
              </a:rPr>
              <a:t>área</a:t>
            </a:r>
            <a:r>
              <a:rPr lang="es-MX" sz="2000" b="1" spc="-4" dirty="0">
                <a:solidFill>
                  <a:srgbClr val="C5DAEB"/>
                </a:solidFill>
                <a:cs typeface="Calibri"/>
              </a:rPr>
              <a:t> d</a:t>
            </a:r>
            <a:r>
              <a:rPr lang="es-MX" sz="2000" b="1" dirty="0">
                <a:solidFill>
                  <a:srgbClr val="C5DAEB"/>
                </a:solidFill>
                <a:cs typeface="Calibri"/>
              </a:rPr>
              <a:t>e</a:t>
            </a:r>
            <a:r>
              <a:rPr lang="es-MX" sz="2000" b="1" spc="-1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b="1" spc="-8" dirty="0">
                <a:solidFill>
                  <a:srgbClr val="C5DAEB"/>
                </a:solidFill>
                <a:cs typeface="Calibri"/>
              </a:rPr>
              <a:t>un triáng</a:t>
            </a:r>
            <a:r>
              <a:rPr lang="es-MX" sz="2000" b="1" spc="-4" dirty="0">
                <a:solidFill>
                  <a:srgbClr val="C5DAEB"/>
                </a:solidFill>
                <a:cs typeface="Calibri"/>
              </a:rPr>
              <a:t>u</a:t>
            </a:r>
            <a:r>
              <a:rPr lang="es-MX" sz="2000" b="1" spc="-8" dirty="0">
                <a:solidFill>
                  <a:srgbClr val="C5DAEB"/>
                </a:solidFill>
                <a:cs typeface="Calibri"/>
              </a:rPr>
              <a:t>lo</a:t>
            </a:r>
            <a:r>
              <a:rPr lang="es-MX" sz="2000" b="1" spc="-23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b="1" spc="-8" dirty="0">
                <a:solidFill>
                  <a:srgbClr val="C5DAEB"/>
                </a:solidFill>
                <a:cs typeface="Calibri"/>
              </a:rPr>
              <a:t>a partir </a:t>
            </a:r>
            <a:r>
              <a:rPr lang="es-MX" sz="2000" b="1" spc="-4" dirty="0">
                <a:solidFill>
                  <a:srgbClr val="C5DAEB"/>
                </a:solidFill>
                <a:cs typeface="Calibri"/>
              </a:rPr>
              <a:t>d</a:t>
            </a:r>
            <a:r>
              <a:rPr lang="es-MX" sz="2000" b="1" dirty="0">
                <a:solidFill>
                  <a:srgbClr val="C5DAEB"/>
                </a:solidFill>
                <a:cs typeface="Calibri"/>
              </a:rPr>
              <a:t>e</a:t>
            </a:r>
            <a:r>
              <a:rPr lang="es-MX" sz="2000" b="1" spc="-1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b="1" spc="-8" dirty="0">
                <a:solidFill>
                  <a:srgbClr val="C5DAEB"/>
                </a:solidFill>
                <a:cs typeface="Calibri"/>
              </a:rPr>
              <a:t>la </a:t>
            </a:r>
            <a:r>
              <a:rPr lang="es-MX" sz="2000" b="1" spc="-4" dirty="0">
                <a:solidFill>
                  <a:srgbClr val="C5DAEB"/>
                </a:solidFill>
                <a:cs typeface="Calibri"/>
              </a:rPr>
              <a:t>b</a:t>
            </a:r>
            <a:r>
              <a:rPr lang="es-MX" sz="2000" b="1" spc="-8" dirty="0">
                <a:solidFill>
                  <a:srgbClr val="C5DAEB"/>
                </a:solidFill>
                <a:cs typeface="Calibri"/>
              </a:rPr>
              <a:t>ase y la alt</a:t>
            </a:r>
            <a:r>
              <a:rPr lang="es-MX" sz="2000" b="1" spc="-4" dirty="0">
                <a:solidFill>
                  <a:srgbClr val="C5DAEB"/>
                </a:solidFill>
                <a:cs typeface="Calibri"/>
              </a:rPr>
              <a:t>u</a:t>
            </a:r>
            <a:r>
              <a:rPr lang="es-MX" sz="2000" b="1" dirty="0">
                <a:solidFill>
                  <a:srgbClr val="C5DAEB"/>
                </a:solidFill>
                <a:cs typeface="Calibri"/>
              </a:rPr>
              <a:t>ra.</a:t>
            </a:r>
          </a:p>
          <a:p>
            <a:pPr marL="9525" marR="9525">
              <a:lnSpc>
                <a:spcPct val="150000"/>
              </a:lnSpc>
            </a:pPr>
            <a:r>
              <a:rPr lang="es-MX" sz="2000" b="1" dirty="0" err="1">
                <a:solidFill>
                  <a:srgbClr val="C5DAEB"/>
                </a:solidFill>
                <a:cs typeface="Calibri"/>
              </a:rPr>
              <a:t>area</a:t>
            </a:r>
            <a:r>
              <a:rPr lang="es-MX" sz="2000" b="1" dirty="0">
                <a:solidFill>
                  <a:srgbClr val="C5DAEB"/>
                </a:solidFill>
                <a:cs typeface="Calibri"/>
              </a:rPr>
              <a:t> = base * altura / 2</a:t>
            </a:r>
            <a:endParaRPr lang="es-MX" sz="2000" dirty="0"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29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1180718" y="587234"/>
            <a:ext cx="7748608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Ejercic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4000" spc="-25" dirty="0" err="1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lang="es-MX" sz="4000" spc="-25" dirty="0">
                <a:solidFill>
                  <a:srgbClr val="18BAD4"/>
                </a:solidFill>
                <a:latin typeface="Calibri"/>
                <a:cs typeface="Calibri"/>
              </a:rPr>
              <a:t> 1</a:t>
            </a:r>
            <a:endParaRPr sz="4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1178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22575" y="2227198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Identificador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486623" y="1661513"/>
            <a:ext cx="4732563" cy="23580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ts val="3000"/>
              </a:lnSpc>
            </a:pPr>
            <a:r>
              <a:rPr lang="es-MX" sz="2000" b="1" spc="-10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2000" b="1" spc="-10" dirty="0" err="1">
                <a:solidFill>
                  <a:srgbClr val="C5DAEB"/>
                </a:solidFill>
                <a:latin typeface="Calibri"/>
                <a:cs typeface="Calibri"/>
              </a:rPr>
              <a:t>onviert</a:t>
            </a:r>
            <a:r>
              <a:rPr lang="es-MX" sz="2000" b="1" spc="-1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 el precio de un producto de pesos a </a:t>
            </a:r>
            <a:r>
              <a:rPr sz="2000" b="1" spc="-10" dirty="0" err="1">
                <a:solidFill>
                  <a:srgbClr val="C5DAEB"/>
                </a:solidFill>
                <a:latin typeface="Calibri"/>
                <a:cs typeface="Calibri"/>
              </a:rPr>
              <a:t>dólares</a:t>
            </a:r>
            <a:r>
              <a:rPr lang="es-MX" sz="2000" b="1" spc="-10" dirty="0">
                <a:solidFill>
                  <a:srgbClr val="C5DAEB"/>
                </a:solidFill>
                <a:latin typeface="Calibri"/>
                <a:cs typeface="Calibri"/>
              </a:rPr>
              <a:t>,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 si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se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ti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ne</a:t>
            </a:r>
            <a:r>
              <a:rPr sz="2000" b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 ti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o de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cam</a:t>
            </a:r>
            <a:r>
              <a:rPr sz="2000" b="1" spc="5" dirty="0">
                <a:solidFill>
                  <a:srgbClr val="C5DAEB"/>
                </a:solidFill>
                <a:latin typeface="Calibri"/>
                <a:cs typeface="Calibri"/>
              </a:rPr>
              <a:t>b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io</a:t>
            </a:r>
            <a:r>
              <a:rPr sz="2000" b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2000" b="1" spc="-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dólar y e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 precio</a:t>
            </a:r>
            <a:r>
              <a:rPr sz="2000" b="1" spc="-4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n pesos</a:t>
            </a:r>
            <a:r>
              <a:rPr sz="2000" b="1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2000" b="1" spc="-15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2000" b="1" spc="-20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uct</a:t>
            </a:r>
            <a:r>
              <a:rPr sz="2000" b="1" spc="-20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,</a:t>
            </a:r>
            <a:r>
              <a:rPr sz="2000" b="1" spc="-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res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ultado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 d</a:t>
            </a:r>
            <a:r>
              <a:rPr sz="20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be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 err="1">
                <a:solidFill>
                  <a:srgbClr val="C5DAEB"/>
                </a:solidFill>
                <a:latin typeface="Calibri"/>
                <a:cs typeface="Calibri"/>
              </a:rPr>
              <a:t>mos</a:t>
            </a:r>
            <a:r>
              <a:rPr sz="2000" b="1" spc="-10" dirty="0" err="1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sz="2000" b="1" spc="0" dirty="0" err="1">
                <a:solidFill>
                  <a:srgbClr val="C5DAEB"/>
                </a:solidFill>
                <a:latin typeface="Calibri"/>
                <a:cs typeface="Calibri"/>
              </a:rPr>
              <a:t>rar</a:t>
            </a:r>
            <a:r>
              <a:rPr sz="2000" b="1" spc="-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“</a:t>
            </a:r>
            <a:r>
              <a:rPr lang="es-MX" sz="20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pre</a:t>
            </a:r>
            <a:r>
              <a:rPr sz="2000" b="1" spc="5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io</a:t>
            </a:r>
            <a:r>
              <a:rPr sz="2000" b="1" spc="-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20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2000" b="1" spc="-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producto</a:t>
            </a:r>
            <a:r>
              <a:rPr sz="2000" b="1" spc="-4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dólar</a:t>
            </a:r>
            <a:r>
              <a:rPr sz="20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sz="2000" b="1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15" dirty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:”</a:t>
            </a:r>
            <a:r>
              <a:rPr sz="20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lang="es-MX" sz="20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X</a:t>
            </a:r>
            <a:r>
              <a:rPr lang="es-MX" sz="2000" b="1" spc="0" dirty="0">
                <a:solidFill>
                  <a:srgbClr val="C5DAEB"/>
                </a:solidFill>
                <a:latin typeface="Calibri"/>
                <a:cs typeface="Calibri"/>
              </a:rPr>
              <a:t> 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0"/>
              </a:spcBef>
            </a:pPr>
            <a:endParaRPr sz="600" dirty="0"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30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1166792" y="142494"/>
            <a:ext cx="7748608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Ejercic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4000" spc="-25" dirty="0" err="1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lang="es-MX" sz="4000" spc="-25" dirty="0">
                <a:solidFill>
                  <a:srgbClr val="18BAD4"/>
                </a:solidFill>
                <a:latin typeface="Calibri"/>
                <a:cs typeface="Calibri"/>
              </a:rPr>
              <a:t> 2</a:t>
            </a:r>
            <a:endParaRPr sz="4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433490" y="1492172"/>
            <a:ext cx="5443303" cy="27384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431800" algn="just"/>
            <a:r>
              <a:rPr b="1" dirty="0">
                <a:solidFill>
                  <a:srgbClr val="C5DAEB"/>
                </a:solidFill>
                <a:cs typeface="Calibri"/>
              </a:rPr>
              <a:t>Un alumno desea conocer la </a:t>
            </a:r>
            <a:r>
              <a:rPr b="1" dirty="0" err="1">
                <a:solidFill>
                  <a:srgbClr val="C5DAEB"/>
                </a:solidFill>
                <a:cs typeface="Calibri"/>
              </a:rPr>
              <a:t>calificación</a:t>
            </a:r>
            <a:r>
              <a:rPr b="1" dirty="0">
                <a:solidFill>
                  <a:srgbClr val="C5DAEB"/>
                </a:solidFill>
                <a:cs typeface="Calibri"/>
              </a:rPr>
              <a:t> final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 </a:t>
            </a:r>
            <a:r>
              <a:rPr b="1" dirty="0">
                <a:solidFill>
                  <a:srgbClr val="C5DAEB"/>
                </a:solidFill>
                <a:cs typeface="Calibri"/>
              </a:rPr>
              <a:t>de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 su</a:t>
            </a:r>
            <a:r>
              <a:rPr b="1" dirty="0">
                <a:solidFill>
                  <a:srgbClr val="C5DAEB"/>
                </a:solidFill>
                <a:cs typeface="Calibri"/>
              </a:rPr>
              <a:t> materia de </a:t>
            </a:r>
            <a:r>
              <a:rPr b="1" dirty="0" err="1">
                <a:solidFill>
                  <a:schemeClr val="bg1"/>
                </a:solidFill>
                <a:cs typeface="Calibri"/>
              </a:rPr>
              <a:t>Programación</a:t>
            </a:r>
            <a:r>
              <a:rPr b="1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algn="just">
              <a:lnSpc>
                <a:spcPts val="550"/>
              </a:lnSpc>
              <a:spcBef>
                <a:spcPts val="49"/>
              </a:spcBef>
            </a:pPr>
            <a:endParaRPr dirty="0"/>
          </a:p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b="1" dirty="0">
                <a:solidFill>
                  <a:srgbClr val="C5DAEB"/>
                </a:solidFill>
                <a:cs typeface="Calibri"/>
              </a:rPr>
              <a:t>La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rú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b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rica</a:t>
            </a:r>
            <a:r>
              <a:rPr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d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esta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mat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e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ria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se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c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o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m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p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one</a:t>
            </a:r>
            <a:r>
              <a:rPr b="1" spc="-4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d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la 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s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ig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u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ie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n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te manera:</a:t>
            </a:r>
            <a:endParaRPr dirty="0">
              <a:cs typeface="Calibri"/>
            </a:endParaRPr>
          </a:p>
          <a:p>
            <a:pPr marL="355600" marR="540385" indent="-342900" algn="just">
              <a:buFont typeface="Arial" panose="020B0604020202020204" pitchFamily="34" charset="0"/>
              <a:buChar char="•"/>
              <a:tabLst>
                <a:tab pos="1710689" algn="l"/>
                <a:tab pos="3458845" algn="l"/>
                <a:tab pos="5695315" algn="l"/>
              </a:tabLst>
            </a:pPr>
            <a:r>
              <a:rPr b="1" spc="-10" dirty="0">
                <a:solidFill>
                  <a:srgbClr val="C5DAEB"/>
                </a:solidFill>
                <a:cs typeface="Calibri"/>
              </a:rPr>
              <a:t>Parcial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1 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	</a:t>
            </a:r>
            <a:r>
              <a:rPr b="1" spc="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10" dirty="0">
                <a:solidFill>
                  <a:srgbClr val="C5DAEB"/>
                </a:solidFill>
                <a:cs typeface="Calibri"/>
              </a:rPr>
              <a:t>	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20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%</a:t>
            </a:r>
            <a:endParaRPr lang="es-MX" b="1" spc="-20" dirty="0">
              <a:solidFill>
                <a:srgbClr val="C5DAEB"/>
              </a:solidFill>
              <a:cs typeface="Calibri"/>
            </a:endParaRPr>
          </a:p>
          <a:p>
            <a:pPr marL="355600" marR="540385" indent="-342900" algn="just">
              <a:buFont typeface="Arial" panose="020B0604020202020204" pitchFamily="34" charset="0"/>
              <a:buChar char="•"/>
              <a:tabLst>
                <a:tab pos="1710689" algn="l"/>
                <a:tab pos="3458845" algn="l"/>
                <a:tab pos="5695315" algn="l"/>
              </a:tabLst>
            </a:pPr>
            <a:r>
              <a:rPr b="1" spc="-10" dirty="0" err="1">
                <a:solidFill>
                  <a:srgbClr val="C5DAEB"/>
                </a:solidFill>
                <a:cs typeface="Calibri"/>
              </a:rPr>
              <a:t>Parcial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 2 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	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	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35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%</a:t>
            </a:r>
            <a:endParaRPr lang="es-MX" b="1" spc="-20" dirty="0">
              <a:solidFill>
                <a:srgbClr val="C5DAEB"/>
              </a:solidFill>
              <a:cs typeface="Calibri"/>
            </a:endParaRPr>
          </a:p>
          <a:p>
            <a:pPr marL="355600" marR="540385" indent="-342900" algn="just">
              <a:buFont typeface="Arial" panose="020B0604020202020204" pitchFamily="34" charset="0"/>
              <a:buChar char="•"/>
              <a:tabLst>
                <a:tab pos="1710689" algn="l"/>
                <a:tab pos="3458845" algn="l"/>
                <a:tab pos="5695315" algn="l"/>
              </a:tabLst>
            </a:pPr>
            <a:r>
              <a:rPr b="1" spc="-5" dirty="0">
                <a:solidFill>
                  <a:srgbClr val="C5DAEB"/>
                </a:solidFill>
                <a:cs typeface="Calibri"/>
              </a:rPr>
              <a:t>Proy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e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cto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f</a:t>
            </a:r>
            <a:r>
              <a:rPr b="1" spc="-10" dirty="0" err="1">
                <a:solidFill>
                  <a:srgbClr val="C5DAEB"/>
                </a:solidFill>
                <a:cs typeface="Calibri"/>
              </a:rPr>
              <a:t>i</a:t>
            </a:r>
            <a:r>
              <a:rPr b="1" spc="-5" dirty="0" err="1">
                <a:solidFill>
                  <a:srgbClr val="C5DAEB"/>
                </a:solidFill>
                <a:cs typeface="Calibri"/>
              </a:rPr>
              <a:t>n</a:t>
            </a:r>
            <a:r>
              <a:rPr b="1" spc="-10" dirty="0" err="1">
                <a:solidFill>
                  <a:srgbClr val="C5DAEB"/>
                </a:solidFill>
                <a:cs typeface="Calibri"/>
              </a:rPr>
              <a:t>al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 		</a:t>
            </a:r>
            <a:r>
              <a:rPr b="1" spc="-15" dirty="0">
                <a:solidFill>
                  <a:srgbClr val="C5DAEB"/>
                </a:solidFill>
                <a:cs typeface="Calibri"/>
              </a:rPr>
              <a:t>15%</a:t>
            </a:r>
            <a:endParaRPr lang="es-MX" b="1" spc="-15" dirty="0">
              <a:solidFill>
                <a:srgbClr val="C5DAEB"/>
              </a:solidFill>
              <a:cs typeface="Calibri"/>
            </a:endParaRPr>
          </a:p>
          <a:p>
            <a:pPr marL="355600" marR="540385" indent="-342900" algn="just">
              <a:buFont typeface="Arial" panose="020B0604020202020204" pitchFamily="34" charset="0"/>
              <a:buChar char="•"/>
              <a:tabLst>
                <a:tab pos="1710689" algn="l"/>
                <a:tab pos="3458845" algn="l"/>
                <a:tab pos="5695315" algn="l"/>
              </a:tabLst>
            </a:pPr>
            <a:r>
              <a:rPr b="1" spc="-10" dirty="0">
                <a:solidFill>
                  <a:srgbClr val="C5DAEB"/>
                </a:solidFill>
                <a:cs typeface="Calibri"/>
              </a:rPr>
              <a:t>Exam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e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n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f</a:t>
            </a:r>
            <a:r>
              <a:rPr b="1" spc="0" dirty="0" err="1">
                <a:solidFill>
                  <a:srgbClr val="C5DAEB"/>
                </a:solidFill>
                <a:cs typeface="Calibri"/>
              </a:rPr>
              <a:t>i</a:t>
            </a:r>
            <a:r>
              <a:rPr b="1" spc="-5" dirty="0" err="1">
                <a:solidFill>
                  <a:srgbClr val="C5DAEB"/>
                </a:solidFill>
                <a:cs typeface="Calibri"/>
              </a:rPr>
              <a:t>n</a:t>
            </a:r>
            <a:r>
              <a:rPr b="1" spc="-10" dirty="0" err="1">
                <a:solidFill>
                  <a:srgbClr val="C5DAEB"/>
                </a:solidFill>
                <a:cs typeface="Calibri"/>
              </a:rPr>
              <a:t>al</a:t>
            </a:r>
            <a:r>
              <a:rPr b="1" spc="-3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30" dirty="0">
                <a:solidFill>
                  <a:srgbClr val="C5DAEB"/>
                </a:solidFill>
                <a:cs typeface="Calibri"/>
              </a:rPr>
              <a:t>		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30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%</a:t>
            </a:r>
            <a:endParaRPr dirty="0"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31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1066800" y="66294"/>
            <a:ext cx="7748608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Ejercic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4000" spc="-25" dirty="0" err="1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lang="es-MX" sz="4000" spc="-25" dirty="0">
                <a:solidFill>
                  <a:srgbClr val="18BAD4"/>
                </a:solidFill>
                <a:latin typeface="Calibri"/>
                <a:cs typeface="Calibri"/>
              </a:rPr>
              <a:t> 3</a:t>
            </a:r>
            <a:endParaRPr sz="4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32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1066800" y="66294"/>
            <a:ext cx="7748608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Ejercic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4000" spc="-25" dirty="0" err="1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lang="es-MX" sz="4000" spc="-25" dirty="0">
                <a:solidFill>
                  <a:srgbClr val="18BAD4"/>
                </a:solidFill>
                <a:latin typeface="Calibri"/>
                <a:cs typeface="Calibri"/>
              </a:rPr>
              <a:t> 4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40" name="object 37">
            <a:extLst>
              <a:ext uri="{FF2B5EF4-FFF2-40B4-BE49-F238E27FC236}">
                <a16:creationId xmlns:a16="http://schemas.microsoft.com/office/drawing/2014/main" id="{70BF57E2-3EDE-453C-B297-0DB63754C6B6}"/>
              </a:ext>
            </a:extLst>
          </p:cNvPr>
          <p:cNvSpPr txBox="1"/>
          <p:nvPr/>
        </p:nvSpPr>
        <p:spPr>
          <a:xfrm>
            <a:off x="2353057" y="1401317"/>
            <a:ext cx="5231891" cy="24620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4300" algn="just"/>
            <a:r>
              <a:rPr sz="1600" b="1" spc="-8" dirty="0" err="1">
                <a:solidFill>
                  <a:srgbClr val="C5DAEB"/>
                </a:solidFill>
                <a:cs typeface="Calibri"/>
              </a:rPr>
              <a:t>Co</a:t>
            </a:r>
            <a:r>
              <a:rPr sz="1600" b="1" dirty="0" err="1">
                <a:solidFill>
                  <a:srgbClr val="C5DAEB"/>
                </a:solidFill>
                <a:cs typeface="Calibri"/>
              </a:rPr>
              <a:t>nv</a:t>
            </a:r>
            <a:r>
              <a:rPr sz="1600" b="1" spc="4" dirty="0" err="1">
                <a:solidFill>
                  <a:srgbClr val="C5DAEB"/>
                </a:solidFill>
                <a:cs typeface="Calibri"/>
              </a:rPr>
              <a:t>e</a:t>
            </a:r>
            <a:r>
              <a:rPr sz="1600" b="1" dirty="0" err="1">
                <a:solidFill>
                  <a:srgbClr val="C5DAEB"/>
                </a:solidFill>
                <a:cs typeface="Calibri"/>
              </a:rPr>
              <a:t>rtir</a:t>
            </a:r>
            <a:r>
              <a:rPr sz="1600" b="1" spc="-1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spc="-4" dirty="0">
                <a:solidFill>
                  <a:srgbClr val="C5DAEB"/>
                </a:solidFill>
                <a:cs typeface="Calibri"/>
              </a:rPr>
              <a:t>d</a:t>
            </a:r>
            <a:r>
              <a:rPr sz="1600" b="1" dirty="0">
                <a:solidFill>
                  <a:srgbClr val="C5DAEB"/>
                </a:solidFill>
                <a:cs typeface="Calibri"/>
              </a:rPr>
              <a:t>e</a:t>
            </a:r>
            <a:r>
              <a:rPr sz="1600" b="1" spc="-1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spc="-8" dirty="0">
                <a:solidFill>
                  <a:schemeClr val="bg1"/>
                </a:solidFill>
                <a:cs typeface="Calibri"/>
              </a:rPr>
              <a:t>gra</a:t>
            </a:r>
            <a:r>
              <a:rPr sz="1600" b="1" spc="-4" dirty="0">
                <a:solidFill>
                  <a:schemeClr val="bg1"/>
                </a:solidFill>
                <a:cs typeface="Calibri"/>
              </a:rPr>
              <a:t>d</a:t>
            </a:r>
            <a:r>
              <a:rPr sz="1600" b="1" spc="-8" dirty="0">
                <a:solidFill>
                  <a:schemeClr val="bg1"/>
                </a:solidFill>
                <a:cs typeface="Calibri"/>
              </a:rPr>
              <a:t>os</a:t>
            </a:r>
            <a:r>
              <a:rPr sz="1600" b="1" spc="-15" dirty="0">
                <a:solidFill>
                  <a:schemeClr val="bg1"/>
                </a:solidFill>
                <a:cs typeface="Calibri"/>
              </a:rPr>
              <a:t> </a:t>
            </a:r>
            <a:r>
              <a:rPr sz="1600" b="1" dirty="0">
                <a:solidFill>
                  <a:schemeClr val="bg1"/>
                </a:solidFill>
                <a:cs typeface="Calibri"/>
              </a:rPr>
              <a:t>Ce</a:t>
            </a:r>
            <a:r>
              <a:rPr sz="1600" b="1" spc="-4" dirty="0">
                <a:solidFill>
                  <a:schemeClr val="bg1"/>
                </a:solidFill>
                <a:cs typeface="Calibri"/>
              </a:rPr>
              <a:t>n</a:t>
            </a:r>
            <a:r>
              <a:rPr sz="1600" b="1" spc="-8" dirty="0">
                <a:solidFill>
                  <a:schemeClr val="bg1"/>
                </a:solidFill>
                <a:cs typeface="Calibri"/>
              </a:rPr>
              <a:t>tí</a:t>
            </a:r>
            <a:r>
              <a:rPr sz="1600" b="1" spc="-4" dirty="0">
                <a:solidFill>
                  <a:schemeClr val="bg1"/>
                </a:solidFill>
                <a:cs typeface="Calibri"/>
              </a:rPr>
              <a:t>g</a:t>
            </a:r>
            <a:r>
              <a:rPr sz="1600" b="1" spc="-8" dirty="0">
                <a:solidFill>
                  <a:schemeClr val="bg1"/>
                </a:solidFill>
                <a:cs typeface="Calibri"/>
              </a:rPr>
              <a:t>ra</a:t>
            </a:r>
            <a:r>
              <a:rPr sz="1600" b="1" spc="-4" dirty="0">
                <a:solidFill>
                  <a:schemeClr val="bg1"/>
                </a:solidFill>
                <a:cs typeface="Calibri"/>
              </a:rPr>
              <a:t>d</a:t>
            </a:r>
            <a:r>
              <a:rPr sz="1600" b="1" spc="-8" dirty="0">
                <a:solidFill>
                  <a:schemeClr val="bg1"/>
                </a:solidFill>
                <a:cs typeface="Calibri"/>
              </a:rPr>
              <a:t>os</a:t>
            </a:r>
            <a:r>
              <a:rPr sz="1600" b="1" spc="-34" dirty="0">
                <a:solidFill>
                  <a:schemeClr val="bg1"/>
                </a:solidFill>
                <a:cs typeface="Calibri"/>
              </a:rPr>
              <a:t> </a:t>
            </a:r>
            <a:r>
              <a:rPr sz="1600" b="1" spc="-8" dirty="0">
                <a:solidFill>
                  <a:schemeClr val="bg1"/>
                </a:solidFill>
                <a:cs typeface="Calibri"/>
              </a:rPr>
              <a:t>a</a:t>
            </a:r>
            <a:r>
              <a:rPr sz="1600" b="1" spc="8" dirty="0">
                <a:solidFill>
                  <a:schemeClr val="bg1"/>
                </a:solidFill>
                <a:cs typeface="Calibri"/>
              </a:rPr>
              <a:t> </a:t>
            </a:r>
            <a:r>
              <a:rPr sz="1600" b="1" spc="-8" dirty="0">
                <a:solidFill>
                  <a:schemeClr val="bg1"/>
                </a:solidFill>
                <a:cs typeface="Calibri"/>
              </a:rPr>
              <a:t>gra</a:t>
            </a:r>
            <a:r>
              <a:rPr sz="1600" b="1" spc="-4" dirty="0">
                <a:solidFill>
                  <a:schemeClr val="bg1"/>
                </a:solidFill>
                <a:cs typeface="Calibri"/>
              </a:rPr>
              <a:t>d</a:t>
            </a:r>
            <a:r>
              <a:rPr sz="1600" b="1" spc="-8" dirty="0">
                <a:solidFill>
                  <a:schemeClr val="bg1"/>
                </a:solidFill>
                <a:cs typeface="Calibri"/>
              </a:rPr>
              <a:t>os</a:t>
            </a:r>
            <a:r>
              <a:rPr sz="1600" b="1" spc="-15" dirty="0">
                <a:solidFill>
                  <a:schemeClr val="bg1"/>
                </a:solidFill>
                <a:cs typeface="Calibri"/>
              </a:rPr>
              <a:t> </a:t>
            </a:r>
            <a:r>
              <a:rPr sz="1600" b="1" spc="-8" dirty="0">
                <a:solidFill>
                  <a:schemeClr val="bg1"/>
                </a:solidFill>
                <a:cs typeface="Calibri"/>
              </a:rPr>
              <a:t>Fa</a:t>
            </a:r>
            <a:r>
              <a:rPr sz="1600" b="1" spc="-4" dirty="0">
                <a:solidFill>
                  <a:schemeClr val="bg1"/>
                </a:solidFill>
                <a:cs typeface="Calibri"/>
              </a:rPr>
              <a:t>h</a:t>
            </a:r>
            <a:r>
              <a:rPr sz="1600" b="1" dirty="0">
                <a:solidFill>
                  <a:schemeClr val="bg1"/>
                </a:solidFill>
                <a:cs typeface="Calibri"/>
              </a:rPr>
              <a:t>r</a:t>
            </a:r>
            <a:r>
              <a:rPr sz="1600" b="1" spc="4" dirty="0">
                <a:solidFill>
                  <a:schemeClr val="bg1"/>
                </a:solidFill>
                <a:cs typeface="Calibri"/>
              </a:rPr>
              <a:t>e</a:t>
            </a:r>
            <a:r>
              <a:rPr sz="1600" b="1" spc="-4" dirty="0">
                <a:solidFill>
                  <a:schemeClr val="bg1"/>
                </a:solidFill>
                <a:cs typeface="Calibri"/>
              </a:rPr>
              <a:t>n</a:t>
            </a:r>
            <a:r>
              <a:rPr sz="1600" b="1" dirty="0">
                <a:solidFill>
                  <a:schemeClr val="bg1"/>
                </a:solidFill>
                <a:cs typeface="Calibri"/>
              </a:rPr>
              <a:t>h</a:t>
            </a:r>
            <a:r>
              <a:rPr sz="1600" b="1" spc="-8" dirty="0">
                <a:solidFill>
                  <a:schemeClr val="bg1"/>
                </a:solidFill>
                <a:cs typeface="Calibri"/>
              </a:rPr>
              <a:t>e</a:t>
            </a:r>
            <a:r>
              <a:rPr sz="1600" b="1" spc="-4" dirty="0">
                <a:solidFill>
                  <a:schemeClr val="bg1"/>
                </a:solidFill>
                <a:cs typeface="Calibri"/>
              </a:rPr>
              <a:t>it</a:t>
            </a:r>
            <a:r>
              <a:rPr sz="1600" b="1" spc="-4" dirty="0">
                <a:solidFill>
                  <a:srgbClr val="C5DAEB"/>
                </a:solidFill>
                <a:cs typeface="Calibri"/>
              </a:rPr>
              <a:t>.</a:t>
            </a:r>
            <a:endParaRPr lang="es-MX" sz="1600" b="1" spc="-4" dirty="0">
              <a:solidFill>
                <a:srgbClr val="C5DAEB"/>
              </a:solidFill>
              <a:cs typeface="Calibri"/>
            </a:endParaRPr>
          </a:p>
          <a:p>
            <a:pPr marL="114300" algn="just"/>
            <a:endParaRPr sz="1600" dirty="0">
              <a:cs typeface="Calibri"/>
            </a:endParaRPr>
          </a:p>
          <a:p>
            <a:pPr algn="just">
              <a:lnSpc>
                <a:spcPts val="450"/>
              </a:lnSpc>
            </a:pPr>
            <a:endParaRPr sz="1600" dirty="0"/>
          </a:p>
          <a:p>
            <a:pPr marL="400050" indent="-285750" algn="just">
              <a:buFont typeface="Arial" panose="020B0604020202020204" pitchFamily="34" charset="0"/>
              <a:buChar char="•"/>
            </a:pPr>
            <a:r>
              <a:rPr sz="1600" b="1" dirty="0">
                <a:solidFill>
                  <a:srgbClr val="C5DAEB"/>
                </a:solidFill>
                <a:cs typeface="Calibri"/>
              </a:rPr>
              <a:t>Digite</a:t>
            </a:r>
            <a:r>
              <a:rPr sz="1600" b="1" spc="-1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dirty="0">
                <a:solidFill>
                  <a:srgbClr val="C5DAEB"/>
                </a:solidFill>
                <a:cs typeface="Calibri"/>
              </a:rPr>
              <a:t>e</a:t>
            </a:r>
            <a:r>
              <a:rPr sz="1600" b="1" spc="-4" dirty="0">
                <a:solidFill>
                  <a:srgbClr val="C5DAEB"/>
                </a:solidFill>
                <a:cs typeface="Calibri"/>
              </a:rPr>
              <a:t>l</a:t>
            </a:r>
            <a:r>
              <a:rPr sz="1600" b="1" spc="-8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spc="4" dirty="0">
                <a:solidFill>
                  <a:srgbClr val="C5DAEB"/>
                </a:solidFill>
                <a:cs typeface="Calibri"/>
              </a:rPr>
              <a:t>nú</a:t>
            </a:r>
            <a:r>
              <a:rPr sz="1600" b="1" dirty="0">
                <a:solidFill>
                  <a:srgbClr val="C5DAEB"/>
                </a:solidFill>
                <a:cs typeface="Calibri"/>
              </a:rPr>
              <a:t>m</a:t>
            </a:r>
            <a:r>
              <a:rPr sz="1600" b="1" spc="4" dirty="0">
                <a:solidFill>
                  <a:srgbClr val="C5DAEB"/>
                </a:solidFill>
                <a:cs typeface="Calibri"/>
              </a:rPr>
              <a:t>e</a:t>
            </a:r>
            <a:r>
              <a:rPr sz="1600" b="1" dirty="0">
                <a:solidFill>
                  <a:srgbClr val="C5DAEB"/>
                </a:solidFill>
                <a:cs typeface="Calibri"/>
              </a:rPr>
              <a:t>ro</a:t>
            </a:r>
            <a:r>
              <a:rPr sz="1600" b="1" spc="-8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spc="4" dirty="0">
                <a:solidFill>
                  <a:srgbClr val="C5DAEB"/>
                </a:solidFill>
                <a:cs typeface="Calibri"/>
              </a:rPr>
              <a:t>d</a:t>
            </a:r>
            <a:r>
              <a:rPr sz="1600" b="1" dirty="0">
                <a:solidFill>
                  <a:srgbClr val="C5DAEB"/>
                </a:solidFill>
                <a:cs typeface="Calibri"/>
              </a:rPr>
              <a:t>e</a:t>
            </a:r>
            <a:r>
              <a:rPr sz="1600" b="1" spc="-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dirty="0">
                <a:solidFill>
                  <a:srgbClr val="C5DAEB"/>
                </a:solidFill>
                <a:cs typeface="Calibri"/>
              </a:rPr>
              <a:t>grad</a:t>
            </a:r>
            <a:r>
              <a:rPr sz="1600" b="1" spc="4" dirty="0">
                <a:solidFill>
                  <a:srgbClr val="C5DAEB"/>
                </a:solidFill>
                <a:cs typeface="Calibri"/>
              </a:rPr>
              <a:t>o</a:t>
            </a:r>
            <a:r>
              <a:rPr sz="1600" b="1" dirty="0">
                <a:solidFill>
                  <a:srgbClr val="C5DAEB"/>
                </a:solidFill>
                <a:cs typeface="Calibri"/>
              </a:rPr>
              <a:t>s</a:t>
            </a:r>
            <a:r>
              <a:rPr sz="1600" b="1" spc="-8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dirty="0">
                <a:solidFill>
                  <a:srgbClr val="C5DAEB"/>
                </a:solidFill>
                <a:cs typeface="Calibri"/>
              </a:rPr>
              <a:t>Ce</a:t>
            </a:r>
            <a:r>
              <a:rPr sz="1600" b="1" spc="4" dirty="0">
                <a:solidFill>
                  <a:srgbClr val="C5DAEB"/>
                </a:solidFill>
                <a:cs typeface="Calibri"/>
              </a:rPr>
              <a:t>n</a:t>
            </a:r>
            <a:r>
              <a:rPr sz="1600" b="1" dirty="0">
                <a:solidFill>
                  <a:srgbClr val="C5DAEB"/>
                </a:solidFill>
                <a:cs typeface="Calibri"/>
              </a:rPr>
              <a:t>tígra</a:t>
            </a:r>
            <a:r>
              <a:rPr sz="1600" b="1" spc="4" dirty="0">
                <a:solidFill>
                  <a:srgbClr val="C5DAEB"/>
                </a:solidFill>
                <a:cs typeface="Calibri"/>
              </a:rPr>
              <a:t>d</a:t>
            </a:r>
            <a:r>
              <a:rPr sz="1600" b="1" spc="-8" dirty="0">
                <a:solidFill>
                  <a:srgbClr val="C5DAEB"/>
                </a:solidFill>
                <a:cs typeface="Calibri"/>
              </a:rPr>
              <a:t>o</a:t>
            </a:r>
            <a:r>
              <a:rPr sz="1600" b="1" dirty="0">
                <a:solidFill>
                  <a:srgbClr val="C5DAEB"/>
                </a:solidFill>
                <a:cs typeface="Calibri"/>
              </a:rPr>
              <a:t>s</a:t>
            </a:r>
            <a:r>
              <a:rPr sz="1600" b="1" spc="-8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spc="4" dirty="0">
                <a:solidFill>
                  <a:srgbClr val="C5DAEB"/>
                </a:solidFill>
                <a:cs typeface="Calibri"/>
              </a:rPr>
              <a:t>q</a:t>
            </a:r>
            <a:r>
              <a:rPr sz="1600" b="1" spc="-4" dirty="0">
                <a:solidFill>
                  <a:srgbClr val="C5DAEB"/>
                </a:solidFill>
                <a:cs typeface="Calibri"/>
              </a:rPr>
              <a:t>u</a:t>
            </a:r>
            <a:r>
              <a:rPr sz="1600" b="1" dirty="0">
                <a:solidFill>
                  <a:srgbClr val="C5DAEB"/>
                </a:solidFill>
                <a:cs typeface="Calibri"/>
              </a:rPr>
              <a:t>e</a:t>
            </a:r>
            <a:r>
              <a:rPr sz="1600" b="1" spc="-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spc="4" dirty="0">
                <a:solidFill>
                  <a:srgbClr val="C5DAEB"/>
                </a:solidFill>
                <a:cs typeface="Calibri"/>
              </a:rPr>
              <a:t>d</a:t>
            </a:r>
            <a:r>
              <a:rPr sz="1600" b="1" dirty="0">
                <a:solidFill>
                  <a:srgbClr val="C5DAEB"/>
                </a:solidFill>
                <a:cs typeface="Calibri"/>
              </a:rPr>
              <a:t>es</a:t>
            </a:r>
            <a:r>
              <a:rPr sz="1600" b="1" spc="4" dirty="0">
                <a:solidFill>
                  <a:srgbClr val="C5DAEB"/>
                </a:solidFill>
                <a:cs typeface="Calibri"/>
              </a:rPr>
              <a:t>e</a:t>
            </a:r>
            <a:r>
              <a:rPr sz="1600" b="1" dirty="0">
                <a:solidFill>
                  <a:srgbClr val="C5DAEB"/>
                </a:solidFill>
                <a:cs typeface="Calibri"/>
              </a:rPr>
              <a:t>a</a:t>
            </a:r>
            <a:r>
              <a:rPr sz="1600" b="1" spc="-26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dirty="0">
                <a:solidFill>
                  <a:srgbClr val="C5DAEB"/>
                </a:solidFill>
                <a:cs typeface="Calibri"/>
              </a:rPr>
              <a:t>c</a:t>
            </a:r>
            <a:r>
              <a:rPr sz="1600" b="1" spc="4" dirty="0">
                <a:solidFill>
                  <a:srgbClr val="C5DAEB"/>
                </a:solidFill>
                <a:cs typeface="Calibri"/>
              </a:rPr>
              <a:t>on</a:t>
            </a:r>
            <a:r>
              <a:rPr sz="1600" b="1" dirty="0">
                <a:solidFill>
                  <a:srgbClr val="C5DAEB"/>
                </a:solidFill>
                <a:cs typeface="Calibri"/>
              </a:rPr>
              <a:t>v</a:t>
            </a:r>
            <a:r>
              <a:rPr sz="1600" b="1" spc="4" dirty="0">
                <a:solidFill>
                  <a:srgbClr val="C5DAEB"/>
                </a:solidFill>
                <a:cs typeface="Calibri"/>
              </a:rPr>
              <a:t>e</a:t>
            </a:r>
            <a:r>
              <a:rPr sz="1600" b="1" dirty="0">
                <a:solidFill>
                  <a:srgbClr val="C5DAEB"/>
                </a:solidFill>
                <a:cs typeface="Calibri"/>
              </a:rPr>
              <a:t>rtir</a:t>
            </a:r>
            <a:r>
              <a:rPr sz="1600" b="1" spc="-26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dirty="0">
                <a:solidFill>
                  <a:srgbClr val="C5DAEB"/>
                </a:solidFill>
                <a:cs typeface="Calibri"/>
              </a:rPr>
              <a:t>a </a:t>
            </a:r>
            <a:r>
              <a:rPr sz="1600" b="1" dirty="0" err="1">
                <a:solidFill>
                  <a:srgbClr val="C5DAEB"/>
                </a:solidFill>
                <a:cs typeface="Calibri"/>
              </a:rPr>
              <a:t>grados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spc="-8" dirty="0">
                <a:solidFill>
                  <a:srgbClr val="C5DAEB"/>
                </a:solidFill>
                <a:cs typeface="Calibri"/>
              </a:rPr>
              <a:t>Fa</a:t>
            </a:r>
            <a:r>
              <a:rPr sz="1600" b="1" spc="-4" dirty="0">
                <a:solidFill>
                  <a:srgbClr val="C5DAEB"/>
                </a:solidFill>
                <a:cs typeface="Calibri"/>
              </a:rPr>
              <a:t>h</a:t>
            </a:r>
            <a:r>
              <a:rPr sz="1600" b="1" dirty="0">
                <a:solidFill>
                  <a:srgbClr val="C5DAEB"/>
                </a:solidFill>
                <a:cs typeface="Calibri"/>
              </a:rPr>
              <a:t>r</a:t>
            </a:r>
            <a:r>
              <a:rPr sz="1600" b="1" spc="4" dirty="0">
                <a:solidFill>
                  <a:srgbClr val="C5DAEB"/>
                </a:solidFill>
                <a:cs typeface="Calibri"/>
              </a:rPr>
              <a:t>e</a:t>
            </a:r>
            <a:r>
              <a:rPr sz="1600" b="1" spc="-4" dirty="0">
                <a:solidFill>
                  <a:srgbClr val="C5DAEB"/>
                </a:solidFill>
                <a:cs typeface="Calibri"/>
              </a:rPr>
              <a:t>n</a:t>
            </a:r>
            <a:r>
              <a:rPr sz="1600" b="1" dirty="0">
                <a:solidFill>
                  <a:srgbClr val="C5DAEB"/>
                </a:solidFill>
                <a:cs typeface="Calibri"/>
              </a:rPr>
              <a:t>h</a:t>
            </a:r>
            <a:r>
              <a:rPr sz="1600" b="1" spc="-8" dirty="0">
                <a:solidFill>
                  <a:srgbClr val="C5DAEB"/>
                </a:solidFill>
                <a:cs typeface="Calibri"/>
              </a:rPr>
              <a:t>e</a:t>
            </a:r>
            <a:r>
              <a:rPr sz="1600" b="1" spc="-4" dirty="0">
                <a:solidFill>
                  <a:srgbClr val="C5DAEB"/>
                </a:solidFill>
                <a:cs typeface="Calibri"/>
              </a:rPr>
              <a:t>it.</a:t>
            </a:r>
            <a:endParaRPr sz="1600" dirty="0">
              <a:cs typeface="Calibri"/>
            </a:endParaRPr>
          </a:p>
          <a:p>
            <a:pPr marL="571500" marR="518636" lvl="1" algn="just">
              <a:lnSpc>
                <a:spcPct val="127800"/>
              </a:lnSpc>
              <a:tabLst>
                <a:tab pos="1291114" algn="l"/>
              </a:tabLst>
            </a:pPr>
            <a:r>
              <a:rPr sz="1600" b="1" dirty="0">
                <a:solidFill>
                  <a:srgbClr val="FFC000"/>
                </a:solidFill>
                <a:cs typeface="Calibri"/>
              </a:rPr>
              <a:t>F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 = </a:t>
            </a:r>
            <a:r>
              <a:rPr sz="1600" b="1" spc="-8" dirty="0">
                <a:solidFill>
                  <a:srgbClr val="FFC000"/>
                </a:solidFill>
                <a:cs typeface="Calibri"/>
              </a:rPr>
              <a:t>C*(9/</a:t>
            </a:r>
            <a:r>
              <a:rPr sz="1600" b="1" spc="-11" dirty="0">
                <a:solidFill>
                  <a:srgbClr val="FFC000"/>
                </a:solidFill>
                <a:cs typeface="Calibri"/>
              </a:rPr>
              <a:t>5</a:t>
            </a:r>
            <a:r>
              <a:rPr sz="1600" b="1" spc="-8" dirty="0">
                <a:solidFill>
                  <a:srgbClr val="FFC000"/>
                </a:solidFill>
                <a:cs typeface="Calibri"/>
              </a:rPr>
              <a:t>)+32</a:t>
            </a:r>
            <a:r>
              <a:rPr sz="1600" b="1" spc="-8" dirty="0">
                <a:solidFill>
                  <a:srgbClr val="C5DAEB"/>
                </a:solidFill>
                <a:cs typeface="Calibri"/>
              </a:rPr>
              <a:t>	(</a:t>
            </a:r>
            <a:r>
              <a:rPr sz="1600" b="1" spc="-4" dirty="0">
                <a:solidFill>
                  <a:srgbClr val="C5DAEB"/>
                </a:solidFill>
                <a:cs typeface="Calibri"/>
              </a:rPr>
              <a:t>utiliz</a:t>
            </a:r>
            <a:r>
              <a:rPr sz="1600" b="1" spc="-8" dirty="0">
                <a:solidFill>
                  <a:srgbClr val="C5DAEB"/>
                </a:solidFill>
                <a:cs typeface="Calibri"/>
              </a:rPr>
              <a:t>a</a:t>
            </a:r>
            <a:r>
              <a:rPr sz="1600" b="1" spc="-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spc="-8" dirty="0">
                <a:solidFill>
                  <a:srgbClr val="C5DAEB"/>
                </a:solidFill>
                <a:cs typeface="Calibri"/>
              </a:rPr>
              <a:t>la fórmula para r</a:t>
            </a:r>
            <a:r>
              <a:rPr sz="1600" b="1" dirty="0">
                <a:solidFill>
                  <a:srgbClr val="C5DAEB"/>
                </a:solidFill>
                <a:cs typeface="Calibri"/>
              </a:rPr>
              <a:t>e</a:t>
            </a:r>
            <a:r>
              <a:rPr sz="1600" b="1" spc="-8" dirty="0">
                <a:solidFill>
                  <a:srgbClr val="C5DAEB"/>
                </a:solidFill>
                <a:cs typeface="Calibri"/>
              </a:rPr>
              <a:t>ali</a:t>
            </a:r>
            <a:r>
              <a:rPr sz="1600" b="1" spc="-4" dirty="0">
                <a:solidFill>
                  <a:srgbClr val="C5DAEB"/>
                </a:solidFill>
                <a:cs typeface="Calibri"/>
              </a:rPr>
              <a:t>z</a:t>
            </a:r>
            <a:r>
              <a:rPr sz="1600" b="1" dirty="0">
                <a:solidFill>
                  <a:srgbClr val="C5DAEB"/>
                </a:solidFill>
                <a:cs typeface="Calibri"/>
              </a:rPr>
              <a:t>ar</a:t>
            </a:r>
            <a:r>
              <a:rPr sz="1600" b="1" spc="-23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spc="-8" dirty="0">
                <a:solidFill>
                  <a:srgbClr val="C5DAEB"/>
                </a:solidFill>
                <a:cs typeface="Calibri"/>
              </a:rPr>
              <a:t>la c</a:t>
            </a:r>
            <a:r>
              <a:rPr sz="1600" b="1" spc="4" dirty="0">
                <a:solidFill>
                  <a:srgbClr val="C5DAEB"/>
                </a:solidFill>
                <a:cs typeface="Calibri"/>
              </a:rPr>
              <a:t>o</a:t>
            </a:r>
            <a:r>
              <a:rPr sz="1600" b="1" spc="-8" dirty="0">
                <a:solidFill>
                  <a:srgbClr val="C5DAEB"/>
                </a:solidFill>
                <a:cs typeface="Calibri"/>
              </a:rPr>
              <a:t>nvers</a:t>
            </a:r>
            <a:r>
              <a:rPr sz="1600" b="1" spc="-11" dirty="0">
                <a:solidFill>
                  <a:srgbClr val="C5DAEB"/>
                </a:solidFill>
                <a:cs typeface="Calibri"/>
              </a:rPr>
              <a:t>i</a:t>
            </a:r>
            <a:r>
              <a:rPr sz="1600" b="1" spc="-8" dirty="0">
                <a:solidFill>
                  <a:srgbClr val="C5DAEB"/>
                </a:solidFill>
                <a:cs typeface="Calibri"/>
              </a:rPr>
              <a:t>ón) </a:t>
            </a:r>
            <a:endParaRPr lang="es-MX" sz="1600" b="1" spc="-8" dirty="0">
              <a:solidFill>
                <a:srgbClr val="C5DAEB"/>
              </a:solidFill>
              <a:cs typeface="Calibri"/>
            </a:endParaRPr>
          </a:p>
          <a:p>
            <a:pPr marL="400050" marR="518636" indent="-285750" algn="just">
              <a:lnSpc>
                <a:spcPct val="127800"/>
              </a:lnSpc>
              <a:buFont typeface="Arial" panose="020B0604020202020204" pitchFamily="34" charset="0"/>
              <a:buChar char="•"/>
              <a:tabLst>
                <a:tab pos="1291114" algn="l"/>
              </a:tabLst>
            </a:pPr>
            <a:r>
              <a:rPr sz="1600" b="1" spc="-8" dirty="0">
                <a:solidFill>
                  <a:srgbClr val="C5DAEB"/>
                </a:solidFill>
                <a:cs typeface="Calibri"/>
              </a:rPr>
              <a:t>El r</a:t>
            </a:r>
            <a:r>
              <a:rPr sz="1600" b="1" spc="4" dirty="0">
                <a:solidFill>
                  <a:srgbClr val="C5DAEB"/>
                </a:solidFill>
                <a:cs typeface="Calibri"/>
              </a:rPr>
              <a:t>e</a:t>
            </a:r>
            <a:r>
              <a:rPr sz="1600" b="1" spc="-8" dirty="0">
                <a:solidFill>
                  <a:srgbClr val="C5DAEB"/>
                </a:solidFill>
                <a:cs typeface="Calibri"/>
              </a:rPr>
              <a:t>s</a:t>
            </a:r>
            <a:r>
              <a:rPr sz="1600" b="1" dirty="0">
                <a:solidFill>
                  <a:srgbClr val="C5DAEB"/>
                </a:solidFill>
                <a:cs typeface="Calibri"/>
              </a:rPr>
              <a:t>u</a:t>
            </a:r>
            <a:r>
              <a:rPr sz="1600" b="1" spc="-8" dirty="0">
                <a:solidFill>
                  <a:srgbClr val="C5DAEB"/>
                </a:solidFill>
                <a:cs typeface="Calibri"/>
              </a:rPr>
              <a:t>lt</a:t>
            </a:r>
            <a:r>
              <a:rPr sz="1600" b="1" spc="-4" dirty="0">
                <a:solidFill>
                  <a:srgbClr val="C5DAEB"/>
                </a:solidFill>
                <a:cs typeface="Calibri"/>
              </a:rPr>
              <a:t>a</a:t>
            </a:r>
            <a:r>
              <a:rPr sz="1600" b="1" spc="-8" dirty="0">
                <a:solidFill>
                  <a:srgbClr val="C5DAEB"/>
                </a:solidFill>
                <a:cs typeface="Calibri"/>
              </a:rPr>
              <a:t>do </a:t>
            </a:r>
            <a:r>
              <a:rPr sz="1600" b="1" spc="-4" dirty="0">
                <a:solidFill>
                  <a:srgbClr val="C5DAEB"/>
                </a:solidFill>
                <a:cs typeface="Calibri"/>
              </a:rPr>
              <a:t>d</a:t>
            </a:r>
            <a:r>
              <a:rPr sz="1600" b="1" dirty="0">
                <a:solidFill>
                  <a:srgbClr val="C5DAEB"/>
                </a:solidFill>
                <a:cs typeface="Calibri"/>
              </a:rPr>
              <a:t>e</a:t>
            </a:r>
            <a:r>
              <a:rPr sz="1600" b="1" spc="-8" dirty="0">
                <a:solidFill>
                  <a:srgbClr val="C5DAEB"/>
                </a:solidFill>
                <a:cs typeface="Calibri"/>
              </a:rPr>
              <a:t>b</a:t>
            </a:r>
            <a:r>
              <a:rPr sz="1600" b="1" dirty="0">
                <a:solidFill>
                  <a:srgbClr val="C5DAEB"/>
                </a:solidFill>
                <a:cs typeface="Calibri"/>
              </a:rPr>
              <a:t>e</a:t>
            </a:r>
            <a:r>
              <a:rPr sz="1600" b="1" spc="-4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dirty="0" err="1">
                <a:solidFill>
                  <a:srgbClr val="C5DAEB"/>
                </a:solidFill>
                <a:cs typeface="Calibri"/>
              </a:rPr>
              <a:t>m</a:t>
            </a:r>
            <a:r>
              <a:rPr sz="1600" b="1" spc="4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b="1" spc="-15" dirty="0" err="1">
                <a:solidFill>
                  <a:srgbClr val="C5DAEB"/>
                </a:solidFill>
                <a:cs typeface="Calibri"/>
              </a:rPr>
              <a:t>s</a:t>
            </a:r>
            <a:r>
              <a:rPr sz="1600" b="1" dirty="0" err="1">
                <a:solidFill>
                  <a:srgbClr val="C5DAEB"/>
                </a:solidFill>
                <a:cs typeface="Calibri"/>
              </a:rPr>
              <a:t>trar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: </a:t>
            </a:r>
            <a:r>
              <a:rPr sz="1600" b="1" spc="-8" dirty="0">
                <a:solidFill>
                  <a:srgbClr val="C5DAEB"/>
                </a:solidFill>
                <a:cs typeface="Calibri"/>
              </a:rPr>
              <a:t>X</a:t>
            </a:r>
            <a:r>
              <a:rPr sz="1600" b="1" spc="4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spc="-8" dirty="0">
                <a:solidFill>
                  <a:srgbClr val="C5DAEB"/>
                </a:solidFill>
                <a:cs typeface="Calibri"/>
              </a:rPr>
              <a:t>gra</a:t>
            </a:r>
            <a:r>
              <a:rPr sz="1600" b="1" spc="-4" dirty="0">
                <a:solidFill>
                  <a:srgbClr val="C5DAEB"/>
                </a:solidFill>
                <a:cs typeface="Calibri"/>
              </a:rPr>
              <a:t>d</a:t>
            </a:r>
            <a:r>
              <a:rPr sz="1600" b="1" spc="-8" dirty="0">
                <a:solidFill>
                  <a:srgbClr val="C5DAEB"/>
                </a:solidFill>
                <a:cs typeface="Calibri"/>
              </a:rPr>
              <a:t>os</a:t>
            </a:r>
            <a:r>
              <a:rPr sz="1600" b="1" spc="-1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dirty="0" err="1">
                <a:solidFill>
                  <a:srgbClr val="C5DAEB"/>
                </a:solidFill>
                <a:cs typeface="Calibri"/>
              </a:rPr>
              <a:t>Ce</a:t>
            </a:r>
            <a:r>
              <a:rPr sz="1600" b="1" spc="-4" dirty="0" err="1">
                <a:solidFill>
                  <a:srgbClr val="C5DAEB"/>
                </a:solidFill>
                <a:cs typeface="Calibri"/>
              </a:rPr>
              <a:t>n</a:t>
            </a:r>
            <a:r>
              <a:rPr sz="1600" b="1" spc="-8" dirty="0" err="1">
                <a:solidFill>
                  <a:srgbClr val="C5DAEB"/>
                </a:solidFill>
                <a:cs typeface="Calibri"/>
              </a:rPr>
              <a:t>tí</a:t>
            </a:r>
            <a:r>
              <a:rPr sz="1600" b="1" spc="-4" dirty="0" err="1">
                <a:solidFill>
                  <a:srgbClr val="C5DAEB"/>
                </a:solidFill>
                <a:cs typeface="Calibri"/>
              </a:rPr>
              <a:t>g</a:t>
            </a:r>
            <a:r>
              <a:rPr sz="1600" b="1" spc="-8" dirty="0" err="1">
                <a:solidFill>
                  <a:srgbClr val="C5DAEB"/>
                </a:solidFill>
                <a:cs typeface="Calibri"/>
              </a:rPr>
              <a:t>ra</a:t>
            </a:r>
            <a:r>
              <a:rPr sz="1600" b="1" spc="-4" dirty="0" err="1">
                <a:solidFill>
                  <a:srgbClr val="C5DAEB"/>
                </a:solidFill>
                <a:cs typeface="Calibri"/>
              </a:rPr>
              <a:t>d</a:t>
            </a:r>
            <a:r>
              <a:rPr sz="1600" b="1" spc="-11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b="1" spc="-8" dirty="0" err="1">
                <a:solidFill>
                  <a:srgbClr val="C5DAEB"/>
                </a:solidFill>
                <a:cs typeface="Calibri"/>
              </a:rPr>
              <a:t>s</a:t>
            </a:r>
            <a:r>
              <a:rPr sz="1600" b="1" spc="-8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1600" b="1" spc="-11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b="1" dirty="0" err="1">
                <a:solidFill>
                  <a:srgbClr val="C5DAEB"/>
                </a:solidFill>
                <a:cs typeface="Calibri"/>
              </a:rPr>
              <a:t>rre</a:t>
            </a:r>
            <a:r>
              <a:rPr sz="1600" b="1" spc="-15" dirty="0" err="1">
                <a:solidFill>
                  <a:srgbClr val="C5DAEB"/>
                </a:solidFill>
                <a:cs typeface="Calibri"/>
              </a:rPr>
              <a:t>s</a:t>
            </a:r>
            <a:r>
              <a:rPr sz="1600" b="1" spc="-8" dirty="0" err="1">
                <a:solidFill>
                  <a:srgbClr val="C5DAEB"/>
                </a:solidFill>
                <a:cs typeface="Calibri"/>
              </a:rPr>
              <a:t>pon</a:t>
            </a:r>
            <a:r>
              <a:rPr sz="1600" b="1" spc="-11" dirty="0" err="1">
                <a:solidFill>
                  <a:srgbClr val="C5DAEB"/>
                </a:solidFill>
                <a:cs typeface="Calibri"/>
              </a:rPr>
              <a:t>d</a:t>
            </a:r>
            <a:r>
              <a:rPr sz="1600" b="1" dirty="0" err="1">
                <a:solidFill>
                  <a:srgbClr val="C5DAEB"/>
                </a:solidFill>
                <a:cs typeface="Calibri"/>
              </a:rPr>
              <a:t>e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n</a:t>
            </a:r>
            <a:r>
              <a:rPr sz="1600" b="1" spc="-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spc="-8" dirty="0">
                <a:solidFill>
                  <a:srgbClr val="C5DAEB"/>
                </a:solidFill>
                <a:cs typeface="Calibri"/>
              </a:rPr>
              <a:t>a</a:t>
            </a:r>
            <a:r>
              <a:rPr sz="1600" b="1" spc="8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spc="-8" dirty="0">
                <a:solidFill>
                  <a:srgbClr val="C5DAEB"/>
                </a:solidFill>
                <a:cs typeface="Calibri"/>
              </a:rPr>
              <a:t>X</a:t>
            </a:r>
            <a:r>
              <a:rPr sz="1600" b="1" spc="-4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spc="-8" dirty="0">
                <a:solidFill>
                  <a:srgbClr val="C5DAEB"/>
                </a:solidFill>
                <a:cs typeface="Calibri"/>
              </a:rPr>
              <a:t>gra</a:t>
            </a:r>
            <a:r>
              <a:rPr sz="1600" b="1" spc="-4" dirty="0">
                <a:solidFill>
                  <a:srgbClr val="C5DAEB"/>
                </a:solidFill>
                <a:cs typeface="Calibri"/>
              </a:rPr>
              <a:t>d</a:t>
            </a:r>
            <a:r>
              <a:rPr sz="1600" b="1" spc="-8" dirty="0">
                <a:solidFill>
                  <a:srgbClr val="C5DAEB"/>
                </a:solidFill>
                <a:cs typeface="Calibri"/>
              </a:rPr>
              <a:t>os</a:t>
            </a:r>
            <a:r>
              <a:rPr sz="1600" b="1" spc="-1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spc="-8" dirty="0">
                <a:solidFill>
                  <a:srgbClr val="C5DAEB"/>
                </a:solidFill>
                <a:cs typeface="Calibri"/>
              </a:rPr>
              <a:t>Fa</a:t>
            </a:r>
            <a:r>
              <a:rPr sz="1600" b="1" spc="-4" dirty="0">
                <a:solidFill>
                  <a:srgbClr val="C5DAEB"/>
                </a:solidFill>
                <a:cs typeface="Calibri"/>
              </a:rPr>
              <a:t>h</a:t>
            </a:r>
            <a:r>
              <a:rPr sz="1600" b="1" dirty="0">
                <a:solidFill>
                  <a:srgbClr val="C5DAEB"/>
                </a:solidFill>
                <a:cs typeface="Calibri"/>
              </a:rPr>
              <a:t>r</a:t>
            </a:r>
            <a:r>
              <a:rPr sz="1600" b="1" spc="4" dirty="0">
                <a:solidFill>
                  <a:srgbClr val="C5DAEB"/>
                </a:solidFill>
                <a:cs typeface="Calibri"/>
              </a:rPr>
              <a:t>e</a:t>
            </a:r>
            <a:r>
              <a:rPr sz="1600" b="1" spc="-4" dirty="0">
                <a:solidFill>
                  <a:srgbClr val="C5DAEB"/>
                </a:solidFill>
                <a:cs typeface="Calibri"/>
              </a:rPr>
              <a:t>nh</a:t>
            </a:r>
            <a:r>
              <a:rPr sz="1600" b="1" dirty="0">
                <a:solidFill>
                  <a:srgbClr val="C5DAEB"/>
                </a:solidFill>
                <a:cs typeface="Calibri"/>
              </a:rPr>
              <a:t>e</a:t>
            </a:r>
            <a:r>
              <a:rPr sz="1600" b="1" spc="-11" dirty="0">
                <a:solidFill>
                  <a:srgbClr val="C5DAEB"/>
                </a:solidFill>
                <a:cs typeface="Calibri"/>
              </a:rPr>
              <a:t>i</a:t>
            </a:r>
            <a:r>
              <a:rPr sz="1600" b="1" spc="-8" dirty="0">
                <a:solidFill>
                  <a:srgbClr val="C5DAEB"/>
                </a:solidFill>
                <a:cs typeface="Calibri"/>
              </a:rPr>
              <a:t>t.</a:t>
            </a:r>
            <a:endParaRPr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71308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67665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139570"/>
            <a:ext cx="3056890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0" dirty="0">
                <a:solidFill>
                  <a:srgbClr val="18BAD4"/>
                </a:solidFill>
                <a:latin typeface="Calibri"/>
                <a:cs typeface="Calibri"/>
              </a:rPr>
              <a:t>Gracias</a:t>
            </a:r>
            <a:endParaRPr sz="8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1055" y="121310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33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56128" y="1020190"/>
            <a:ext cx="4454271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6000" dirty="0">
                <a:solidFill>
                  <a:srgbClr val="18BAD4"/>
                </a:solidFill>
                <a:latin typeface="Calibri"/>
                <a:cs typeface="Calibri"/>
              </a:rPr>
              <a:t>Identificador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07570" y="2050117"/>
            <a:ext cx="5474963" cy="21660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Son nombres dados a variables y funciones de un programa. Se forman con la combinación de letras, números y otros símbolos. El primer carácter debe ser una letra.</a:t>
            </a:r>
          </a:p>
          <a:p>
            <a:pPr marL="12700" marR="12700">
              <a:lnSpc>
                <a:spcPct val="100000"/>
              </a:lnSpc>
            </a:pPr>
            <a:endParaRPr lang="es-MX" sz="2000" dirty="0">
              <a:solidFill>
                <a:srgbClr val="C5DAEB"/>
              </a:solidFill>
              <a:cs typeface="Calibri"/>
            </a:endParaRPr>
          </a:p>
          <a:p>
            <a:pPr marL="12700" marR="12700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Ejemplos: PI, vocales, x, i, etc.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7149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22575" y="2227198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Variable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5706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56128" y="1020190"/>
            <a:ext cx="4454271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6000" dirty="0">
                <a:solidFill>
                  <a:srgbClr val="18BAD4"/>
                </a:solidFill>
                <a:latin typeface="Calibri"/>
                <a:cs typeface="Calibri"/>
              </a:rPr>
              <a:t>Variable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07570" y="2050117"/>
            <a:ext cx="5474963" cy="26651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Es un identificador que puede cambiar durante la ejecución de un programa.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     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 Ejemplos: 	x = 1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                                y = 2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		 i = 1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		x = x + y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		i = i + 1</a:t>
            </a: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6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7958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22575" y="2227198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Constante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3226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56128" y="666750"/>
            <a:ext cx="4454271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6000" dirty="0">
                <a:solidFill>
                  <a:srgbClr val="18BAD4"/>
                </a:solidFill>
                <a:latin typeface="Calibri"/>
                <a:cs typeface="Calibri"/>
              </a:rPr>
              <a:t>Constante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07571" y="1696677"/>
            <a:ext cx="5241030" cy="309338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Es un identificador al que se le asigna un valor fijo; es decir, no cambia durante la ejecución del programa. Puede ser un número, un carácter o una lista de caracteres. </a:t>
            </a:r>
          </a:p>
          <a:p>
            <a:pPr marL="12700" marR="12700" algn="just">
              <a:lnSpc>
                <a:spcPct val="100000"/>
              </a:lnSpc>
            </a:pPr>
            <a:endParaRPr lang="es-MX" sz="2000" dirty="0">
              <a:solidFill>
                <a:srgbClr val="C5DAEB"/>
              </a:solidFill>
              <a:cs typeface="Calibri"/>
            </a:endParaRP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Ejemplos:   </a:t>
            </a:r>
          </a:p>
          <a:p>
            <a:pPr marL="12700" marR="12700" algn="just">
              <a:lnSpc>
                <a:spcPct val="100000"/>
              </a:lnSpc>
            </a:pPr>
            <a:endParaRPr lang="es-MX" sz="2000" dirty="0">
              <a:solidFill>
                <a:srgbClr val="C5DAEB"/>
              </a:solidFill>
              <a:cs typeface="Calibri"/>
            </a:endParaRP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PUERTO = 3307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USUARIO = "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root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"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PASSWORD = "123456"</a:t>
            </a: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8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3587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19848" y="160781"/>
            <a:ext cx="6587347" cy="11155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200" dirty="0">
                <a:solidFill>
                  <a:srgbClr val="18BAD4"/>
                </a:solidFill>
                <a:latin typeface="Calibri"/>
                <a:cs typeface="Calibri"/>
              </a:rPr>
              <a:t>Reglas y convenciones de nombres para variables </a:t>
            </a:r>
            <a:r>
              <a:rPr lang="es-MX" sz="2800" dirty="0">
                <a:solidFill>
                  <a:schemeClr val="bg1"/>
                </a:solidFill>
                <a:latin typeface="Calibri"/>
                <a:cs typeface="Calibri"/>
              </a:rPr>
              <a:t>(Python)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129791" y="1344225"/>
            <a:ext cx="7633210" cy="22783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Nunca use símbolos especiales como !, @, #, $, %, etc.</a:t>
            </a: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El primer carácter no puede ser un número o dígito.</a:t>
            </a: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Los nombres de las variables pueden tener la combinación de letras en minúsculas (a - z) o MAYÚSCULAS (A - Z) o dígitos (0 - 9) o un guion bajo (_). Por ejemplo:</a:t>
            </a:r>
          </a:p>
          <a:p>
            <a:pPr marL="812800" marR="12700" lvl="1" indent="-342900" algn="just">
              <a:buFont typeface="Wingdings" panose="05000000000000000000" pitchFamily="2" charset="2"/>
              <a:buChar char="q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snake_case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812800" marR="12700" lvl="1" indent="-342900" algn="just">
              <a:buFont typeface="Wingdings" panose="05000000000000000000" pitchFamily="2" charset="2"/>
              <a:buChar char="q"/>
            </a:pPr>
            <a:r>
              <a:rPr lang="es-MX" dirty="0">
                <a:solidFill>
                  <a:srgbClr val="C5DAEB"/>
                </a:solidFill>
                <a:cs typeface="Calibri"/>
              </a:rPr>
              <a:t>MACRO_CASE </a:t>
            </a:r>
          </a:p>
          <a:p>
            <a:pPr marL="812800" marR="12700" lvl="1" indent="-342900" algn="just">
              <a:buFont typeface="Wingdings" panose="05000000000000000000" pitchFamily="2" charset="2"/>
              <a:buChar char="q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camelCase</a:t>
            </a:r>
            <a:endParaRPr lang="es-MX" sz="20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9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10B94919-D168-4B34-AC32-ABC0FD9656D1}"/>
              </a:ext>
            </a:extLst>
          </p:cNvPr>
          <p:cNvSpPr txBox="1"/>
          <p:nvPr/>
        </p:nvSpPr>
        <p:spPr>
          <a:xfrm>
            <a:off x="1129791" y="3694853"/>
            <a:ext cx="6945768" cy="88711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Los nombres que comienzan con guion bajo (_simple, _ _o doble) se reservan para variables con significado especial</a:t>
            </a: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No pueden usarse como identificadores, las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palabras reservadas</a:t>
            </a:r>
            <a:r>
              <a:rPr lang="es-MX" dirty="0">
                <a:solidFill>
                  <a:srgbClr val="C5DAEB"/>
                </a:solidFill>
                <a:cs typeface="Calibri"/>
              </a:rPr>
              <a:t>. </a:t>
            </a:r>
            <a:endParaRPr lang="es-MX" sz="2000"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2642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1249</TotalTime>
  <Words>1166</Words>
  <Application>Microsoft Office PowerPoint</Application>
  <PresentationFormat>Presentación en pantalla (16:9)</PresentationFormat>
  <Paragraphs>277</Paragraphs>
  <Slides>33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7" baseType="lpstr">
      <vt:lpstr>Arial</vt:lpstr>
      <vt:lpstr>Calibri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Ejercicio 1</vt:lpstr>
      <vt:lpstr>Ejercicio 2</vt:lpstr>
      <vt:lpstr>Ejercicio 3</vt:lpstr>
      <vt:lpstr>Ejercicio 4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Lizethe Pérez Fuertes</dc:creator>
  <cp:lastModifiedBy>Lizethe Pérez Fuertes</cp:lastModifiedBy>
  <cp:revision>79</cp:revision>
  <dcterms:created xsi:type="dcterms:W3CDTF">2019-07-16T10:22:21Z</dcterms:created>
  <dcterms:modified xsi:type="dcterms:W3CDTF">2019-08-15T22:48:59Z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2019-07-15T00:00:00Z</vt:filetime>
  </property>
  <property fmtid="{D5CDD505-2E9C-101B-9397-08002B2CF9AE}" pid="3" name="LastSaved">
    <vt:filetime>2019-07-16T00:00:00Z</vt:filetime>
  </property>
</Properties>
</file>