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43" r:id="rId2"/>
    <p:sldId id="284" r:id="rId3"/>
    <p:sldId id="259" r:id="rId4"/>
    <p:sldId id="283" r:id="rId5"/>
    <p:sldId id="285" r:id="rId6"/>
    <p:sldId id="258" r:id="rId7"/>
    <p:sldId id="298" r:id="rId8"/>
    <p:sldId id="300" r:id="rId9"/>
    <p:sldId id="301" r:id="rId10"/>
    <p:sldId id="262" r:id="rId11"/>
    <p:sldId id="288" r:id="rId12"/>
    <p:sldId id="289" r:id="rId13"/>
    <p:sldId id="290" r:id="rId14"/>
    <p:sldId id="302" r:id="rId15"/>
    <p:sldId id="303" r:id="rId16"/>
    <p:sldId id="305" r:id="rId17"/>
    <p:sldId id="291" r:id="rId18"/>
    <p:sldId id="292" r:id="rId19"/>
    <p:sldId id="293" r:id="rId20"/>
    <p:sldId id="344" r:id="rId21"/>
    <p:sldId id="345" r:id="rId22"/>
    <p:sldId id="295" r:id="rId23"/>
    <p:sldId id="296" r:id="rId24"/>
    <p:sldId id="282" r:id="rId25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97" autoAdjust="0"/>
  </p:normalViewPr>
  <p:slideViewPr>
    <p:cSldViewPr>
      <p:cViewPr varScale="1">
        <p:scale>
          <a:sx n="98" d="100"/>
          <a:sy n="98" d="100"/>
        </p:scale>
        <p:origin x="49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FCFDD-039F-4F49-853B-F5C19F23CF75}" type="datetimeFigureOut">
              <a:rPr lang="es-MX" smtClean="0"/>
              <a:t>29/08/2019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662DF-BC41-459C-91F2-8BDB7DA00AE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7261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2118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90634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9205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01497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6910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12609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980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93156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9761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8/29/2019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8/29/2019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8/29/2019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8/29/2019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8/29/2019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29/08/2019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305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05025" y="186182"/>
            <a:ext cx="4933950" cy="58427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5355" y="1306957"/>
            <a:ext cx="8273288" cy="147297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8/29/2019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85750"/>
            <a:ext cx="6683220" cy="1102519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s-MX" sz="2800" dirty="0">
                <a:solidFill>
                  <a:srgbClr val="FFC000"/>
                </a:solidFill>
                <a:latin typeface="+mn-lt"/>
              </a:rPr>
              <a:t>TC1028 </a:t>
            </a:r>
            <a:br>
              <a:rPr lang="es-MX" sz="2800" dirty="0">
                <a:solidFill>
                  <a:srgbClr val="FFC000"/>
                </a:solidFill>
                <a:latin typeface="+mn-lt"/>
              </a:rPr>
            </a:br>
            <a:r>
              <a:rPr lang="es-MX" sz="2800" dirty="0">
                <a:solidFill>
                  <a:srgbClr val="FFC000"/>
                </a:solidFill>
                <a:latin typeface="+mn-lt"/>
              </a:rPr>
              <a:t>Pensamiento Computacional para Ingeniería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1352550"/>
            <a:ext cx="6019800" cy="1447800"/>
          </a:xfrm>
        </p:spPr>
        <p:txBody>
          <a:bodyPr rtlCol="0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s-MX" sz="38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Estructuras condicionales</a:t>
            </a:r>
          </a:p>
          <a:p>
            <a:pPr>
              <a:defRPr/>
            </a:pPr>
            <a:r>
              <a:rPr lang="es-MX" sz="2400" dirty="0">
                <a:solidFill>
                  <a:schemeClr val="bg1"/>
                </a:solidFill>
              </a:rPr>
              <a:t>Tecnológico de Monterrey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90A23FE-B55A-4AD5-89DD-142724C5D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787999"/>
            <a:ext cx="1959053" cy="191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90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578478" y="2285490"/>
            <a:ext cx="4965322" cy="591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Condiciona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l compuesta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430625" y="1075469"/>
            <a:ext cx="7210456" cy="15628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Otra versión del condicional if incluye una alternativa de ejecución si la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no se cumple. En la que además de especificar el bloque de código que se desea ejecutar cuando la solución de la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(Expresión Lógica) es verdadera (True), se especifica también un bloque de código a ejecutar cuando la solución es falsa (False).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9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539945" y="223237"/>
            <a:ext cx="5782619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compuesta</a:t>
            </a:r>
            <a:endParaRPr sz="44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B8511DF-6B6D-48DB-8EB7-966781881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751" y="2571750"/>
            <a:ext cx="5895975" cy="245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54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611645" y="1257500"/>
            <a:ext cx="6846555" cy="5943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La estructura de la condicional compuesta en Python tiene la siguiente forma: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5" y="4869178"/>
            <a:ext cx="244349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10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472846" y="259651"/>
            <a:ext cx="6070655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compuesta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9" name="Google Shape;65;p9">
            <a:extLst>
              <a:ext uri="{FF2B5EF4-FFF2-40B4-BE49-F238E27FC236}">
                <a16:creationId xmlns:a16="http://schemas.microsoft.com/office/drawing/2014/main" id="{DD55D289-0BCE-4A13-8697-AACC8060C7AC}"/>
              </a:ext>
            </a:extLst>
          </p:cNvPr>
          <p:cNvSpPr txBox="1"/>
          <p:nvPr/>
        </p:nvSpPr>
        <p:spPr>
          <a:xfrm>
            <a:off x="1752599" y="2193038"/>
            <a:ext cx="3108187" cy="2023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0" marR="0" lvl="0" indent="0" algn="l" rtl="0">
              <a:buNone/>
            </a:pPr>
            <a:r>
              <a:rPr lang="en-US" sz="32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3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condición</a:t>
            </a:r>
            <a:r>
              <a:rPr lang="en-US" sz="3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3200" b="1" dirty="0">
              <a:solidFill>
                <a:schemeClr val="bg1"/>
              </a:solidFill>
            </a:endParaRPr>
          </a:p>
          <a:p>
            <a:pPr marL="745490" marR="0" lvl="0" indent="0" algn="l" rtl="0">
              <a:buNone/>
            </a:pPr>
            <a:r>
              <a:rPr lang="en-US" sz="3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 1</a:t>
            </a:r>
          </a:p>
          <a:p>
            <a:pPr marL="21590" lvl="0"/>
            <a:r>
              <a:rPr lang="en-US" sz="32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lang="en-US" sz="3200" b="1" dirty="0">
              <a:solidFill>
                <a:srgbClr val="92D050"/>
              </a:solidFill>
            </a:endParaRPr>
          </a:p>
          <a:p>
            <a:pPr marL="745490" lvl="0"/>
            <a:r>
              <a:rPr lang="en-US" sz="3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 2 </a:t>
            </a:r>
            <a:endParaRPr lang="en-US" sz="32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1DD4DD73-824F-4D79-8002-0251F9532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418" y="2303930"/>
            <a:ext cx="4358082" cy="181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26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 27">
            <a:extLst>
              <a:ext uri="{FF2B5EF4-FFF2-40B4-BE49-F238E27FC236}">
                <a16:creationId xmlns:a16="http://schemas.microsoft.com/office/drawing/2014/main" id="{A0381DFF-E6A5-492B-ABFE-F1384AC64533}"/>
              </a:ext>
            </a:extLst>
          </p:cNvPr>
          <p:cNvSpPr/>
          <p:nvPr/>
        </p:nvSpPr>
        <p:spPr>
          <a:xfrm>
            <a:off x="1828800" y="2038350"/>
            <a:ext cx="5791200" cy="205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2298192" y="319706"/>
            <a:ext cx="5941071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compuesta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70851" y="1408851"/>
            <a:ext cx="7130654" cy="338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094230">
              <a:spcAft>
                <a:spcPts val="1200"/>
              </a:spcAft>
            </a:pPr>
            <a:r>
              <a:rPr sz="2000" dirty="0" err="1">
                <a:solidFill>
                  <a:srgbClr val="C5DAEB"/>
                </a:solidFill>
                <a:cs typeface="Calibri"/>
              </a:rPr>
              <a:t>Ejemplo</a:t>
            </a:r>
            <a:r>
              <a:rPr sz="2000" dirty="0">
                <a:solidFill>
                  <a:srgbClr val="C5DAEB"/>
                </a:solidFill>
                <a:cs typeface="Calibri"/>
              </a:rPr>
              <a:t> de 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condicional compuesta: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92304" y="2311640"/>
            <a:ext cx="5070495" cy="15555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if x % 2 == 0:</a:t>
            </a:r>
          </a:p>
          <a:p>
            <a:pPr marL="12700">
              <a:lnSpc>
                <a:spcPts val="3000"/>
              </a:lnSpc>
            </a:pP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	print (</a:t>
            </a:r>
            <a:r>
              <a:rPr lang="es-MX" b="1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x es un número par</a:t>
            </a:r>
            <a:r>
              <a:rPr lang="es-MX" b="1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</a:p>
          <a:p>
            <a:pPr marL="12700">
              <a:lnSpc>
                <a:spcPts val="3000"/>
              </a:lnSpc>
            </a:pP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else:</a:t>
            </a:r>
          </a:p>
          <a:p>
            <a:pPr marL="12700">
              <a:lnSpc>
                <a:spcPts val="3000"/>
              </a:lnSpc>
            </a:pPr>
            <a:r>
              <a:rPr lang="es-MX" b="1" dirty="0">
                <a:solidFill>
                  <a:srgbClr val="FFFFFF"/>
                </a:solidFill>
                <a:latin typeface="Arial"/>
                <a:cs typeface="Arial"/>
              </a:rPr>
              <a:t>	print ("x es un número impar")</a:t>
            </a:r>
          </a:p>
        </p:txBody>
      </p:sp>
      <p:sp>
        <p:nvSpPr>
          <p:cNvPr id="20" name="object 20"/>
          <p:cNvSpPr/>
          <p:nvPr/>
        </p:nvSpPr>
        <p:spPr>
          <a:xfrm>
            <a:off x="3733800" y="2374927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4486435" y="2346960"/>
            <a:ext cx="2663190" cy="224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6" y="4869178"/>
            <a:ext cx="223012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11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9173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77610" y="45923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5" y="2110232"/>
            <a:ext cx="5758405" cy="25189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Despliega un mensaje donde diga si un alumno aprobó o reprobó un curso.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El usuario introduce las calificaciones de sus dos parciales. Las calificaciones van en el rango de 0 a 100.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La calificación final mínima aprobatoria es 70 y es el resultado del promedio de los dos parciales. 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7" y="1551999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Definir el algoritmo</a:t>
            </a:r>
            <a:r>
              <a:rPr lang="es-MX"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y el programa en </a:t>
            </a:r>
            <a:r>
              <a:rPr lang="es-MX" sz="2000" b="1" spc="-20" dirty="0">
                <a:solidFill>
                  <a:srgbClr val="FFC000"/>
                </a:solidFill>
                <a:latin typeface="Calibri"/>
                <a:cs typeface="Calibri"/>
              </a:rPr>
              <a:t>Python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5240" y="148948"/>
            <a:ext cx="1835102" cy="11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7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7FE3A13B-DBB4-449A-B454-81AAB09D6EA8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D7317DB9-0440-474B-A9B5-A5549D54AC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3173249-7DF8-43BA-AE83-E97EF105511C}"/>
              </a:ext>
            </a:extLst>
          </p:cNvPr>
          <p:cNvSpPr txBox="1"/>
          <p:nvPr/>
        </p:nvSpPr>
        <p:spPr>
          <a:xfrm>
            <a:off x="2736389" y="1482852"/>
            <a:ext cx="4972686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sz="2400" dirty="0"/>
              <a:t>Pedir el parcial 1 (p1)</a:t>
            </a:r>
          </a:p>
          <a:p>
            <a:pPr marL="342900" indent="-342900">
              <a:buAutoNum type="arabicPeriod"/>
            </a:pPr>
            <a:r>
              <a:rPr lang="es-MX" sz="2400" dirty="0"/>
              <a:t>Pedir el parcial 2 (p2)</a:t>
            </a:r>
          </a:p>
          <a:p>
            <a:pPr marL="342900" indent="-342900">
              <a:buAutoNum type="arabicPeriod"/>
            </a:pPr>
            <a:r>
              <a:rPr lang="es-MX" sz="2400" dirty="0"/>
              <a:t>promedio = (p1+p2)/2</a:t>
            </a:r>
          </a:p>
          <a:p>
            <a:pPr marL="342900" indent="-342900">
              <a:buAutoNum type="arabicPeriod"/>
            </a:pPr>
            <a:r>
              <a:rPr lang="es-MX" sz="2400" dirty="0"/>
              <a:t>Si (promedio &gt;= 70)</a:t>
            </a:r>
          </a:p>
          <a:p>
            <a:r>
              <a:rPr lang="es-MX" sz="2400" dirty="0"/>
              <a:t>    	Escribir(“Aprobado”)</a:t>
            </a:r>
          </a:p>
          <a:p>
            <a:r>
              <a:rPr lang="es-MX" sz="2400" dirty="0"/>
              <a:t>    SiNo</a:t>
            </a:r>
          </a:p>
          <a:p>
            <a:r>
              <a:rPr lang="es-MX" sz="2400" dirty="0"/>
              <a:t>    	Escribir(“Reprobado”)</a:t>
            </a:r>
          </a:p>
        </p:txBody>
      </p:sp>
    </p:spTree>
    <p:extLst>
      <p:ext uri="{BB962C8B-B14F-4D97-AF65-F5344CB8AC3E}">
        <p14:creationId xmlns:p14="http://schemas.microsoft.com/office/powerpoint/2010/main" val="2100447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>
            <a:extLst>
              <a:ext uri="{FF2B5EF4-FFF2-40B4-BE49-F238E27FC236}">
                <a16:creationId xmlns:a16="http://schemas.microsoft.com/office/drawing/2014/main" id="{D35E8957-E4C9-4A65-B3C9-52D2EE4A4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752" y="1541486"/>
            <a:ext cx="5548333" cy="2351612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Programa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7FE3A13B-DBB4-449A-B454-81AAB09D6EA8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D7317DB9-0440-474B-A9B5-A5549D54AC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4E5724D4-90AE-4787-A1E3-FF116C9F13E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644" y="3465576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475704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47770" y="2265426"/>
            <a:ext cx="4457574" cy="571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Condicional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anidada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6812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430625" y="1045464"/>
            <a:ext cx="7210456" cy="13757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Anidamiento: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Es la acción de que una estructura de decisión forme parte del código controlado de otra estructura.</a:t>
            </a:r>
          </a:p>
          <a:p>
            <a:pPr marL="12700" marR="12700" algn="just"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Puede ser que dentro de una estructura condicional exista otra y dentro de ésta otra más, etc. No hay límites en el anidamiento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4869178"/>
            <a:ext cx="223012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13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410912" y="113609"/>
            <a:ext cx="5782619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anidada</a:t>
            </a:r>
            <a:endParaRPr sz="4400" dirty="0">
              <a:latin typeface="Calibri"/>
              <a:cs typeface="Calibri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5A4BA28A-85E1-4ACA-BB6B-2AFDB2B20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2366727"/>
            <a:ext cx="6172200" cy="249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31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639024" y="1096532"/>
            <a:ext cx="6846555" cy="5943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La estructura de una condicional anidada en Python puede tener la siguiente forma: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5" y="4869178"/>
            <a:ext cx="244349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472846" y="259651"/>
            <a:ext cx="6070655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anidada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9" name="Google Shape;65;p9">
            <a:extLst>
              <a:ext uri="{FF2B5EF4-FFF2-40B4-BE49-F238E27FC236}">
                <a16:creationId xmlns:a16="http://schemas.microsoft.com/office/drawing/2014/main" id="{DD55D289-0BCE-4A13-8697-AACC8060C7AC}"/>
              </a:ext>
            </a:extLst>
          </p:cNvPr>
          <p:cNvSpPr txBox="1"/>
          <p:nvPr/>
        </p:nvSpPr>
        <p:spPr>
          <a:xfrm>
            <a:off x="1640954" y="2009791"/>
            <a:ext cx="2674864" cy="2314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0" marR="0" lvl="0" indent="0" algn="l" rtl="0">
              <a:buNone/>
            </a:pPr>
            <a:r>
              <a:rPr lang="en-US" sz="24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condición 1</a:t>
            </a:r>
            <a:r>
              <a:rPr lang="en-US" sz="2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00" b="1" dirty="0">
              <a:solidFill>
                <a:schemeClr val="bg1"/>
              </a:solidFill>
            </a:endParaRPr>
          </a:p>
          <a:p>
            <a:pPr marL="745490" marR="0" lvl="0" indent="0" algn="l" rtl="0">
              <a:buNone/>
            </a:pPr>
            <a:r>
              <a:rPr lang="en-US" sz="2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 1</a:t>
            </a:r>
          </a:p>
          <a:p>
            <a:pPr marL="21590" lvl="0"/>
            <a:r>
              <a:rPr lang="en-US" sz="24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elif </a:t>
            </a:r>
            <a:r>
              <a:rPr lang="en-US" sz="2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condición 2</a:t>
            </a:r>
            <a:r>
              <a:rPr lang="en-US" sz="2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en-US" sz="2400" b="1" dirty="0">
              <a:solidFill>
                <a:srgbClr val="92D050"/>
              </a:solidFill>
            </a:endParaRPr>
          </a:p>
          <a:p>
            <a:pPr marL="745490" lvl="0"/>
            <a:r>
              <a:rPr lang="en-US" sz="2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 2 </a:t>
            </a:r>
          </a:p>
          <a:p>
            <a:pPr marL="21590" lvl="0"/>
            <a:r>
              <a:rPr lang="en-US" sz="24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lang="en-US" sz="2400" b="1" dirty="0">
              <a:solidFill>
                <a:srgbClr val="92D050"/>
              </a:solidFill>
            </a:endParaRPr>
          </a:p>
          <a:p>
            <a:pPr marL="745490" lvl="0"/>
            <a:r>
              <a:rPr lang="en-US" sz="2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 3 </a:t>
            </a:r>
            <a:endParaRPr lang="en-US" sz="24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47CEBC3-07FD-4932-936F-C637B38C6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818" y="2203284"/>
            <a:ext cx="4549290" cy="183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0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3124200" y="260236"/>
            <a:ext cx="3289618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if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08299" y="1228497"/>
            <a:ext cx="6577867" cy="29876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Es </a:t>
            </a: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la estructura de código en la cual una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Georgia"/>
              </a:rPr>
              <a:t>condición </a:t>
            </a:r>
            <a:r>
              <a:rPr lang="es-MX" sz="2000" b="1" i="1" dirty="0">
                <a:solidFill>
                  <a:schemeClr val="accent6">
                    <a:lumMod val="75000"/>
                  </a:schemeClr>
                </a:solidFill>
                <a:cs typeface="Calibri"/>
                <a:sym typeface="Georgia"/>
              </a:rPr>
              <a:t>(expresión lógica)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Georgia"/>
              </a:rPr>
              <a:t> </a:t>
            </a: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determina la ejecución de un bloque de código por única vez.</a:t>
            </a:r>
          </a:p>
          <a:p>
            <a:pPr marL="12700" marR="12700" algn="just"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Esta estructura puede ser de tres tipos: </a:t>
            </a:r>
          </a:p>
          <a:p>
            <a:pPr marL="469900" marR="12700" indent="-457200" algn="just">
              <a:spcAft>
                <a:spcPts val="1200"/>
              </a:spcAft>
              <a:buFont typeface="+mj-lt"/>
              <a:buAutoNum type="arabicPeriod"/>
            </a:pP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Condicional simple</a:t>
            </a:r>
          </a:p>
          <a:p>
            <a:pPr marL="469900" marR="12700" indent="-457200" algn="just">
              <a:spcAft>
                <a:spcPts val="1200"/>
              </a:spcAft>
              <a:buFont typeface="+mj-lt"/>
              <a:buAutoNum type="arabicPeriod"/>
            </a:pP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Condicional compuesta</a:t>
            </a:r>
          </a:p>
          <a:p>
            <a:pPr marL="469900" marR="12700" indent="-457200" algn="just">
              <a:spcAft>
                <a:spcPts val="1200"/>
              </a:spcAft>
              <a:buFont typeface="+mj-lt"/>
              <a:buAutoNum type="arabicPeriod"/>
            </a:pP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Condicional anidada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8605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77610" y="45923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5" y="2110232"/>
            <a:ext cx="4691605" cy="11473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Despliega un mensaje que diga si un número dado por el usuario es positivo, negativo o cero.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7" y="1551999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Definir el algoritmo</a:t>
            </a:r>
            <a:r>
              <a:rPr lang="es-MX"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y el programa en </a:t>
            </a:r>
            <a:r>
              <a:rPr lang="es-MX" sz="2000" b="1" spc="-20" dirty="0">
                <a:solidFill>
                  <a:srgbClr val="FFC000"/>
                </a:solidFill>
                <a:latin typeface="Calibri"/>
                <a:cs typeface="Calibri"/>
              </a:rPr>
              <a:t>Python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3600" y="3240121"/>
            <a:ext cx="2316453" cy="144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88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7FE3A13B-DBB4-449A-B454-81AAB09D6EA8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D7317DB9-0440-474B-A9B5-A5549D54AC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3173249-7DF8-43BA-AE83-E97EF105511C}"/>
              </a:ext>
            </a:extLst>
          </p:cNvPr>
          <p:cNvSpPr txBox="1"/>
          <p:nvPr/>
        </p:nvSpPr>
        <p:spPr>
          <a:xfrm>
            <a:off x="2736389" y="1482852"/>
            <a:ext cx="5986988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sz="2400" dirty="0"/>
              <a:t>Pedir un número (x)</a:t>
            </a:r>
          </a:p>
          <a:p>
            <a:pPr marL="342900" indent="-342900">
              <a:buAutoNum type="arabicPeriod"/>
            </a:pPr>
            <a:r>
              <a:rPr lang="es-MX" sz="2400" dirty="0"/>
              <a:t>Si x &gt; 0</a:t>
            </a:r>
          </a:p>
          <a:p>
            <a:r>
              <a:rPr lang="es-MX" sz="2400" dirty="0"/>
              <a:t>    	Escribir(“x es un número positivo”)</a:t>
            </a:r>
          </a:p>
          <a:p>
            <a:r>
              <a:rPr lang="es-MX" sz="2400" dirty="0"/>
              <a:t>    SiNo</a:t>
            </a:r>
          </a:p>
          <a:p>
            <a:r>
              <a:rPr lang="es-MX" sz="2400" dirty="0"/>
              <a:t>        Si x &lt; 0</a:t>
            </a:r>
          </a:p>
          <a:p>
            <a:r>
              <a:rPr lang="es-MX" sz="2400" dirty="0"/>
              <a:t>             Escribir(“x es un número negativo”)</a:t>
            </a:r>
          </a:p>
          <a:p>
            <a:r>
              <a:rPr lang="es-MX" sz="2400" dirty="0"/>
              <a:t>        SiNo</a:t>
            </a:r>
          </a:p>
          <a:p>
            <a:r>
              <a:rPr lang="es-MX" sz="2400" dirty="0"/>
              <a:t>    	Escribir(“x es cero”)</a:t>
            </a:r>
          </a:p>
        </p:txBody>
      </p:sp>
    </p:spTree>
    <p:extLst>
      <p:ext uri="{BB962C8B-B14F-4D97-AF65-F5344CB8AC3E}">
        <p14:creationId xmlns:p14="http://schemas.microsoft.com/office/powerpoint/2010/main" val="3462819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92455" y="4869178"/>
            <a:ext cx="244349" cy="2453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6" name="object 40">
            <a:extLst>
              <a:ext uri="{FF2B5EF4-FFF2-40B4-BE49-F238E27FC236}">
                <a16:creationId xmlns:a16="http://schemas.microsoft.com/office/drawing/2014/main" id="{1079DBFA-D193-48A1-B13C-A53F8DA4328A}"/>
              </a:ext>
            </a:extLst>
          </p:cNvPr>
          <p:cNvSpPr/>
          <p:nvPr/>
        </p:nvSpPr>
        <p:spPr>
          <a:xfrm>
            <a:off x="4316678" y="2991084"/>
            <a:ext cx="858774" cy="6774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49">
            <a:extLst>
              <a:ext uri="{FF2B5EF4-FFF2-40B4-BE49-F238E27FC236}">
                <a16:creationId xmlns:a16="http://schemas.microsoft.com/office/drawing/2014/main" id="{1DA0AFE1-4300-4AAB-BE71-0CE3275A38E6}"/>
              </a:ext>
            </a:extLst>
          </p:cNvPr>
          <p:cNvSpPr txBox="1"/>
          <p:nvPr/>
        </p:nvSpPr>
        <p:spPr>
          <a:xfrm>
            <a:off x="1677427" y="1913371"/>
            <a:ext cx="6137275" cy="2204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x &gt;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0:</a:t>
            </a:r>
            <a:endParaRPr sz="2400" dirty="0">
              <a:latin typeface="Arial"/>
              <a:cs typeface="Arial"/>
            </a:endParaRPr>
          </a:p>
          <a:p>
            <a:pPr marL="12700" marR="95885" indent="914400">
              <a:lnSpc>
                <a:spcPct val="100000"/>
              </a:lnSpc>
              <a:tabLst>
                <a:tab pos="622300" algn="l"/>
              </a:tabLst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print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MX" sz="2400" b="1" spc="5" dirty="0">
                <a:solidFill>
                  <a:srgbClr val="FFFFFF"/>
                </a:solidFill>
                <a:latin typeface="Arial"/>
                <a:cs typeface="Arial"/>
              </a:rPr>
              <a:t>"x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número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positiv</a:t>
            </a:r>
            <a:r>
              <a:rPr sz="2400" b="1" spc="-5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lang="es-MX" sz="2400" b="1" spc="0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) elif	x&lt;0:</a:t>
            </a:r>
            <a:endParaRPr sz="24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print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MX" sz="2400" b="1" spc="0" dirty="0">
                <a:solidFill>
                  <a:srgbClr val="FFFFFF"/>
                </a:solidFill>
                <a:latin typeface="Arial"/>
                <a:cs typeface="Arial"/>
              </a:rPr>
              <a:t>"x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número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10" dirty="0" err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00" b="1" spc="-10" dirty="0" err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tiv</a:t>
            </a:r>
            <a:r>
              <a:rPr sz="2400" b="1" spc="-5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lang="es-MX" sz="2400" b="1" spc="-5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else:</a:t>
            </a:r>
            <a:endParaRPr sz="24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tabLst>
                <a:tab pos="3044190" algn="l"/>
              </a:tabLst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print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MX" sz="2400" b="1" spc="5" dirty="0">
                <a:solidFill>
                  <a:srgbClr val="FFFFFF"/>
                </a:solidFill>
                <a:latin typeface="Arial"/>
                <a:cs typeface="Arial"/>
              </a:rPr>
              <a:t>"x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s-MX" sz="2400" b="1" spc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cero</a:t>
            </a:r>
            <a:r>
              <a:rPr lang="es-MX" sz="2400" b="1" spc="0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6D1B845-2AC6-4F1D-B137-9CC8A293170C}"/>
              </a:ext>
            </a:extLst>
          </p:cNvPr>
          <p:cNvSpPr/>
          <p:nvPr/>
        </p:nvSpPr>
        <p:spPr>
          <a:xfrm>
            <a:off x="1427706" y="1733550"/>
            <a:ext cx="6328615" cy="2564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34630863-6A00-4F5A-ACE3-0B4AC532ED72}"/>
              </a:ext>
            </a:extLst>
          </p:cNvPr>
          <p:cNvSpPr/>
          <p:nvPr/>
        </p:nvSpPr>
        <p:spPr>
          <a:xfrm>
            <a:off x="2950855" y="2033418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2">
            <a:extLst>
              <a:ext uri="{FF2B5EF4-FFF2-40B4-BE49-F238E27FC236}">
                <a16:creationId xmlns:a16="http://schemas.microsoft.com/office/drawing/2014/main" id="{BDEFE7D2-5487-4381-9B5B-707F174CACB1}"/>
              </a:ext>
            </a:extLst>
          </p:cNvPr>
          <p:cNvSpPr txBox="1"/>
          <p:nvPr/>
        </p:nvSpPr>
        <p:spPr>
          <a:xfrm>
            <a:off x="3703489" y="2005451"/>
            <a:ext cx="2953333" cy="1991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ón</a:t>
            </a:r>
            <a:r>
              <a:rPr lang="es-MX" sz="1400" b="1" spc="0" dirty="0">
                <a:solidFill>
                  <a:srgbClr val="FFC000"/>
                </a:solidFill>
                <a:latin typeface="Arial"/>
                <a:cs typeface="Arial"/>
              </a:rPr>
              <a:t> 1</a:t>
            </a:r>
            <a:endParaRPr sz="14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32" name="object 20">
            <a:extLst>
              <a:ext uri="{FF2B5EF4-FFF2-40B4-BE49-F238E27FC236}">
                <a16:creationId xmlns:a16="http://schemas.microsoft.com/office/drawing/2014/main" id="{1C4F8A90-8501-402A-80D7-289BAAC073D8}"/>
              </a:ext>
            </a:extLst>
          </p:cNvPr>
          <p:cNvSpPr/>
          <p:nvPr/>
        </p:nvSpPr>
        <p:spPr>
          <a:xfrm>
            <a:off x="3169329" y="2787544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22">
            <a:extLst>
              <a:ext uri="{FF2B5EF4-FFF2-40B4-BE49-F238E27FC236}">
                <a16:creationId xmlns:a16="http://schemas.microsoft.com/office/drawing/2014/main" id="{576B8C73-FAC2-4EE2-80B5-572E9B3684B8}"/>
              </a:ext>
            </a:extLst>
          </p:cNvPr>
          <p:cNvSpPr txBox="1"/>
          <p:nvPr/>
        </p:nvSpPr>
        <p:spPr>
          <a:xfrm>
            <a:off x="3921963" y="2759577"/>
            <a:ext cx="2953333" cy="1991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ón</a:t>
            </a:r>
            <a:r>
              <a:rPr lang="es-MX" sz="1400" b="1" spc="0" dirty="0">
                <a:solidFill>
                  <a:srgbClr val="FFC000"/>
                </a:solidFill>
                <a:latin typeface="Arial"/>
                <a:cs typeface="Arial"/>
              </a:rPr>
              <a:t> 2</a:t>
            </a:r>
            <a:endParaRPr sz="14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DF7EFDFB-916F-4B20-B558-AEFA0ABE787C}"/>
              </a:ext>
            </a:extLst>
          </p:cNvPr>
          <p:cNvSpPr txBox="1"/>
          <p:nvPr/>
        </p:nvSpPr>
        <p:spPr>
          <a:xfrm>
            <a:off x="2787752" y="266191"/>
            <a:ext cx="3649700" cy="10731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Programa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EA8F986F-5BA0-4441-9CCA-5688A99A74E9}"/>
              </a:ext>
            </a:extLst>
          </p:cNvPr>
          <p:cNvSpPr txBox="1"/>
          <p:nvPr/>
        </p:nvSpPr>
        <p:spPr>
          <a:xfrm>
            <a:off x="772668" y="438150"/>
            <a:ext cx="294132" cy="4526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4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7394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2582660" y="210029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anidada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6726" y="4889650"/>
            <a:ext cx="218741" cy="2035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16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6D1B845-2AC6-4F1D-B137-9CC8A293170C}"/>
              </a:ext>
            </a:extLst>
          </p:cNvPr>
          <p:cNvSpPr/>
          <p:nvPr/>
        </p:nvSpPr>
        <p:spPr>
          <a:xfrm>
            <a:off x="989979" y="1783384"/>
            <a:ext cx="7130654" cy="3150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34630863-6A00-4F5A-ACE3-0B4AC532ED72}"/>
              </a:ext>
            </a:extLst>
          </p:cNvPr>
          <p:cNvSpPr/>
          <p:nvPr/>
        </p:nvSpPr>
        <p:spPr>
          <a:xfrm>
            <a:off x="4297478" y="2069458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2">
            <a:extLst>
              <a:ext uri="{FF2B5EF4-FFF2-40B4-BE49-F238E27FC236}">
                <a16:creationId xmlns:a16="http://schemas.microsoft.com/office/drawing/2014/main" id="{BDEFE7D2-5487-4381-9B5B-707F174CACB1}"/>
              </a:ext>
            </a:extLst>
          </p:cNvPr>
          <p:cNvSpPr txBox="1"/>
          <p:nvPr/>
        </p:nvSpPr>
        <p:spPr>
          <a:xfrm>
            <a:off x="5050112" y="2041491"/>
            <a:ext cx="2953333" cy="1991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ón</a:t>
            </a:r>
            <a:r>
              <a:rPr lang="es-MX" sz="1400" b="1" spc="0" dirty="0">
                <a:solidFill>
                  <a:srgbClr val="FFC000"/>
                </a:solidFill>
                <a:latin typeface="Arial"/>
                <a:cs typeface="Arial"/>
              </a:rPr>
              <a:t> 1</a:t>
            </a:r>
            <a:endParaRPr sz="14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32" name="object 20">
            <a:extLst>
              <a:ext uri="{FF2B5EF4-FFF2-40B4-BE49-F238E27FC236}">
                <a16:creationId xmlns:a16="http://schemas.microsoft.com/office/drawing/2014/main" id="{1C4F8A90-8501-402A-80D7-289BAAC073D8}"/>
              </a:ext>
            </a:extLst>
          </p:cNvPr>
          <p:cNvSpPr/>
          <p:nvPr/>
        </p:nvSpPr>
        <p:spPr>
          <a:xfrm>
            <a:off x="4520263" y="2491379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22">
            <a:extLst>
              <a:ext uri="{FF2B5EF4-FFF2-40B4-BE49-F238E27FC236}">
                <a16:creationId xmlns:a16="http://schemas.microsoft.com/office/drawing/2014/main" id="{576B8C73-FAC2-4EE2-80B5-572E9B3684B8}"/>
              </a:ext>
            </a:extLst>
          </p:cNvPr>
          <p:cNvSpPr txBox="1"/>
          <p:nvPr/>
        </p:nvSpPr>
        <p:spPr>
          <a:xfrm>
            <a:off x="5272897" y="2463412"/>
            <a:ext cx="2953333" cy="1991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ón</a:t>
            </a:r>
            <a:r>
              <a:rPr lang="es-MX" sz="1400" b="1" spc="0" dirty="0">
                <a:solidFill>
                  <a:srgbClr val="FFC000"/>
                </a:solidFill>
                <a:latin typeface="Arial"/>
                <a:cs typeface="Arial"/>
              </a:rPr>
              <a:t> 2</a:t>
            </a:r>
            <a:endParaRPr sz="14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34" name="object 15">
            <a:extLst>
              <a:ext uri="{FF2B5EF4-FFF2-40B4-BE49-F238E27FC236}">
                <a16:creationId xmlns:a16="http://schemas.microsoft.com/office/drawing/2014/main" id="{B8266518-765F-4826-BF48-BD687919E094}"/>
              </a:ext>
            </a:extLst>
          </p:cNvPr>
          <p:cNvSpPr txBox="1"/>
          <p:nvPr/>
        </p:nvSpPr>
        <p:spPr>
          <a:xfrm>
            <a:off x="1430415" y="1253369"/>
            <a:ext cx="7130654" cy="338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094230"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Otro e</a:t>
            </a:r>
            <a:r>
              <a:rPr sz="2000" dirty="0" err="1">
                <a:solidFill>
                  <a:srgbClr val="C5DAEB"/>
                </a:solidFill>
                <a:cs typeface="Calibri"/>
              </a:rPr>
              <a:t>jemplo</a:t>
            </a:r>
            <a:r>
              <a:rPr sz="2000" dirty="0">
                <a:solidFill>
                  <a:srgbClr val="C5DAEB"/>
                </a:solidFill>
                <a:cs typeface="Calibri"/>
              </a:rPr>
              <a:t> de 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condicional anidada: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4" name="object 27">
            <a:extLst>
              <a:ext uri="{FF2B5EF4-FFF2-40B4-BE49-F238E27FC236}">
                <a16:creationId xmlns:a16="http://schemas.microsoft.com/office/drawing/2014/main" id="{38AB52DC-E9F4-41A5-82E5-103F8EF73AFA}"/>
              </a:ext>
            </a:extLst>
          </p:cNvPr>
          <p:cNvSpPr txBox="1"/>
          <p:nvPr/>
        </p:nvSpPr>
        <p:spPr>
          <a:xfrm>
            <a:off x="2570744" y="1896047"/>
            <a:ext cx="2118995" cy="34512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if x==0:</a:t>
            </a:r>
            <a:endParaRPr sz="2800" dirty="0">
              <a:latin typeface="Consolas"/>
              <a:cs typeface="Consolas"/>
            </a:endParaRPr>
          </a:p>
          <a:p>
            <a:pPr marL="314325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if y&gt;25:</a:t>
            </a:r>
            <a:endParaRPr sz="2800" dirty="0">
              <a:latin typeface="Consolas"/>
              <a:cs typeface="Consolas"/>
            </a:endParaRPr>
          </a:p>
          <a:p>
            <a:pPr marL="817244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z=10</a:t>
            </a:r>
            <a:endParaRPr sz="2800" dirty="0">
              <a:latin typeface="Consolas"/>
              <a:cs typeface="Consolas"/>
            </a:endParaRPr>
          </a:p>
          <a:p>
            <a:pPr marL="314325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else:</a:t>
            </a:r>
            <a:endParaRPr sz="2800" dirty="0">
              <a:latin typeface="Consolas"/>
              <a:cs typeface="Consolas"/>
            </a:endParaRPr>
          </a:p>
          <a:p>
            <a:pPr marL="817244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z=-10</a:t>
            </a:r>
            <a:endParaRPr sz="2800" dirty="0">
              <a:latin typeface="Consolas"/>
              <a:cs typeface="Consolas"/>
            </a:endParaRPr>
          </a:p>
          <a:p>
            <a:pPr marL="21590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else:</a:t>
            </a:r>
            <a:endParaRPr sz="2800" dirty="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z=y</a:t>
            </a:r>
            <a:endParaRPr sz="2800" dirty="0">
              <a:latin typeface="Consolas"/>
              <a:cs typeface="Consolas"/>
            </a:endParaRPr>
          </a:p>
        </p:txBody>
      </p:sp>
      <p:sp>
        <p:nvSpPr>
          <p:cNvPr id="28" name="object 29">
            <a:extLst>
              <a:ext uri="{FF2B5EF4-FFF2-40B4-BE49-F238E27FC236}">
                <a16:creationId xmlns:a16="http://schemas.microsoft.com/office/drawing/2014/main" id="{AFD7B74F-4E89-4303-941A-E393E40D3949}"/>
              </a:ext>
            </a:extLst>
          </p:cNvPr>
          <p:cNvSpPr/>
          <p:nvPr/>
        </p:nvSpPr>
        <p:spPr>
          <a:xfrm rot="10800000">
            <a:off x="2570744" y="2337781"/>
            <a:ext cx="142070" cy="1646379"/>
          </a:xfrm>
          <a:custGeom>
            <a:avLst/>
            <a:gdLst/>
            <a:ahLst/>
            <a:cxnLst/>
            <a:rect l="l" t="t" r="r" b="b"/>
            <a:pathLst>
              <a:path w="154594" h="2054050">
                <a:moveTo>
                  <a:pt x="0" y="0"/>
                </a:moveTo>
                <a:lnTo>
                  <a:pt x="38471" y="1519"/>
                </a:lnTo>
                <a:lnTo>
                  <a:pt x="78102" y="8326"/>
                </a:lnTo>
                <a:lnTo>
                  <a:pt x="86105" y="1012825"/>
                </a:lnTo>
                <a:lnTo>
                  <a:pt x="88466" y="1016157"/>
                </a:lnTo>
                <a:lnTo>
                  <a:pt x="135955" y="1025835"/>
                </a:lnTo>
                <a:lnTo>
                  <a:pt x="154594" y="1026872"/>
                </a:lnTo>
                <a:lnTo>
                  <a:pt x="137761" y="1027618"/>
                </a:lnTo>
                <a:lnTo>
                  <a:pt x="93864" y="1035453"/>
                </a:lnTo>
                <a:lnTo>
                  <a:pt x="86105" y="2040001"/>
                </a:lnTo>
                <a:lnTo>
                  <a:pt x="83745" y="2043349"/>
                </a:lnTo>
                <a:lnTo>
                  <a:pt x="77031" y="2046416"/>
                </a:lnTo>
                <a:lnTo>
                  <a:pt x="66512" y="2049111"/>
                </a:lnTo>
                <a:lnTo>
                  <a:pt x="52738" y="2051342"/>
                </a:lnTo>
                <a:lnTo>
                  <a:pt x="36256" y="2053019"/>
                </a:lnTo>
                <a:lnTo>
                  <a:pt x="17617" y="2054050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0">
            <a:extLst>
              <a:ext uri="{FF2B5EF4-FFF2-40B4-BE49-F238E27FC236}">
                <a16:creationId xmlns:a16="http://schemas.microsoft.com/office/drawing/2014/main" id="{D265C6CE-66D9-4493-AFCD-CFABD1FA028E}"/>
              </a:ext>
            </a:extLst>
          </p:cNvPr>
          <p:cNvSpPr txBox="1"/>
          <p:nvPr/>
        </p:nvSpPr>
        <p:spPr>
          <a:xfrm>
            <a:off x="696690" y="2693950"/>
            <a:ext cx="1859607" cy="8613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r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Un if dentro de las acciones</a:t>
            </a:r>
          </a:p>
          <a:p>
            <a:pPr marL="12700" algn="r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si la condición es verdadera</a:t>
            </a:r>
          </a:p>
        </p:txBody>
      </p:sp>
      <p:sp>
        <p:nvSpPr>
          <p:cNvPr id="37" name="object 30">
            <a:extLst>
              <a:ext uri="{FF2B5EF4-FFF2-40B4-BE49-F238E27FC236}">
                <a16:creationId xmlns:a16="http://schemas.microsoft.com/office/drawing/2014/main" id="{84B858B0-BFF8-4F12-87C3-9E7389D5526D}"/>
              </a:ext>
            </a:extLst>
          </p:cNvPr>
          <p:cNvSpPr txBox="1"/>
          <p:nvPr/>
        </p:nvSpPr>
        <p:spPr>
          <a:xfrm>
            <a:off x="4666403" y="4445584"/>
            <a:ext cx="2817019" cy="5146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También puede ir un if dentro de las acciones del else.</a:t>
            </a:r>
          </a:p>
          <a:p>
            <a:pPr marL="12700" algn="r">
              <a:lnSpc>
                <a:spcPct val="100000"/>
              </a:lnSpc>
            </a:pPr>
            <a:endParaRPr sz="1400" b="1" dirty="0">
              <a:solidFill>
                <a:srgbClr val="00AFEF"/>
              </a:solidFill>
              <a:latin typeface="Arial"/>
              <a:cs typeface="Arial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AA182FCE-A8DD-4157-9F5F-D953A1147B6C}"/>
              </a:ext>
            </a:extLst>
          </p:cNvPr>
          <p:cNvSpPr/>
          <p:nvPr/>
        </p:nvSpPr>
        <p:spPr>
          <a:xfrm>
            <a:off x="3883359" y="4577757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4882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429000" y="1593215"/>
            <a:ext cx="3056890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18BAD4"/>
                </a:solidFill>
                <a:latin typeface="Calibri"/>
                <a:cs typeface="Calibri"/>
              </a:rPr>
              <a:t>Gracias</a:t>
            </a:r>
            <a:endParaRPr sz="80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5" y="4869178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24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70379" y="2255271"/>
            <a:ext cx="5829174" cy="6832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Condicional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simple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611645" y="1161288"/>
            <a:ext cx="6912086" cy="15628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Toma una decisión referente a la acción de ejecutar un bloque de código, basándose en el resultado (verdadero o falso) de una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12700" marR="12700" algn="just"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Cuando se ejecuta la condicional simple, primero se evalúa la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(</a:t>
            </a:r>
            <a:r>
              <a:rPr lang="es-MX" i="1" dirty="0">
                <a:solidFill>
                  <a:srgbClr val="C5DAEB"/>
                </a:solidFill>
                <a:cs typeface="Calibri"/>
              </a:rPr>
              <a:t>Expresión lógica</a:t>
            </a:r>
            <a:r>
              <a:rPr lang="es-MX" dirty="0">
                <a:solidFill>
                  <a:srgbClr val="C5DAEB"/>
                </a:solidFill>
                <a:cs typeface="Calibri"/>
              </a:rPr>
              <a:t>), si el resultado es verdadero (true) entonces se ejecutan las instrucciones del Código del if.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539945" y="223237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simple</a:t>
            </a:r>
            <a:endParaRPr sz="44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33B862AD-C940-46C1-A0C5-13F297C83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2803963"/>
            <a:ext cx="4724399" cy="219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2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611645" y="1257500"/>
            <a:ext cx="6846555" cy="5943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La estructura básica de la condicional simple en Python tiene la siguiente forma: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539945" y="223237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simple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9" name="Google Shape;65;p9">
            <a:extLst>
              <a:ext uri="{FF2B5EF4-FFF2-40B4-BE49-F238E27FC236}">
                <a16:creationId xmlns:a16="http://schemas.microsoft.com/office/drawing/2014/main" id="{DD55D289-0BCE-4A13-8697-AACC8060C7AC}"/>
              </a:ext>
            </a:extLst>
          </p:cNvPr>
          <p:cNvSpPr txBox="1"/>
          <p:nvPr/>
        </p:nvSpPr>
        <p:spPr>
          <a:xfrm>
            <a:off x="1611645" y="2111950"/>
            <a:ext cx="4673636" cy="149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3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condición</a:t>
            </a:r>
            <a:r>
              <a:rPr lang="en-US" sz="3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3200" b="1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endParaRPr lang="en-US" sz="32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DCA369E-85A1-4EA3-A25B-5F1ED5112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786" y="3150246"/>
            <a:ext cx="4283214" cy="199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7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 27">
            <a:extLst>
              <a:ext uri="{FF2B5EF4-FFF2-40B4-BE49-F238E27FC236}">
                <a16:creationId xmlns:a16="http://schemas.microsoft.com/office/drawing/2014/main" id="{A0381DFF-E6A5-492B-ABFE-F1384AC64533}"/>
              </a:ext>
            </a:extLst>
          </p:cNvPr>
          <p:cNvSpPr/>
          <p:nvPr/>
        </p:nvSpPr>
        <p:spPr>
          <a:xfrm>
            <a:off x="1828800" y="2038350"/>
            <a:ext cx="5562600" cy="2234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2582660" y="210029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simple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70851" y="1408851"/>
            <a:ext cx="7130654" cy="338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094230">
              <a:spcAft>
                <a:spcPts val="1200"/>
              </a:spcAft>
            </a:pPr>
            <a:r>
              <a:rPr sz="2000" dirty="0" err="1">
                <a:solidFill>
                  <a:srgbClr val="C5DAEB"/>
                </a:solidFill>
                <a:cs typeface="Calibri"/>
              </a:rPr>
              <a:t>Ejemplo</a:t>
            </a:r>
            <a:r>
              <a:rPr sz="2000" dirty="0">
                <a:solidFill>
                  <a:srgbClr val="C5DAEB"/>
                </a:solidFill>
                <a:cs typeface="Calibri"/>
              </a:rPr>
              <a:t> de sentencia if en su forma </a:t>
            </a:r>
            <a:r>
              <a:rPr sz="2000" dirty="0" err="1">
                <a:solidFill>
                  <a:srgbClr val="C5DAEB"/>
                </a:solidFill>
                <a:cs typeface="Calibri"/>
              </a:rPr>
              <a:t>más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simple: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70660" y="2256524"/>
            <a:ext cx="69215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chemeClr val="bg1"/>
                </a:solidFill>
                <a:latin typeface="Arial"/>
                <a:cs typeface="Arial"/>
              </a:rPr>
              <a:t>if</a:t>
            </a:r>
            <a:r>
              <a:rPr sz="1800" b="1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chemeClr val="bg1"/>
                </a:solidFill>
                <a:latin typeface="Arial"/>
                <a:cs typeface="Arial"/>
              </a:rPr>
              <a:t>x&gt;0: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85060" y="2805519"/>
            <a:ext cx="3923029" cy="38039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pri</a:t>
            </a:r>
            <a:r>
              <a:rPr b="1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MX" b="1" spc="0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b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núme</a:t>
            </a:r>
            <a:r>
              <a:rPr b="1" spc="-10" dirty="0" err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b="1" spc="5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siti</a:t>
            </a:r>
            <a:r>
              <a:rPr b="1" spc="-40" dirty="0" err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lang="es-MX" b="1" spc="0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b="1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</p:txBody>
      </p:sp>
      <p:sp>
        <p:nvSpPr>
          <p:cNvPr id="20" name="object 20"/>
          <p:cNvSpPr/>
          <p:nvPr/>
        </p:nvSpPr>
        <p:spPr>
          <a:xfrm>
            <a:off x="2756537" y="2314352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3621788" y="2285618"/>
            <a:ext cx="2663190" cy="224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15920" y="3136379"/>
            <a:ext cx="171152" cy="436880"/>
          </a:xfrm>
          <a:custGeom>
            <a:avLst/>
            <a:gdLst/>
            <a:ahLst/>
            <a:cxnLst/>
            <a:rect l="l" t="t" r="r" b="b"/>
            <a:pathLst>
              <a:path w="171152" h="436879">
                <a:moveTo>
                  <a:pt x="17930" y="266740"/>
                </a:moveTo>
                <a:lnTo>
                  <a:pt x="4846" y="271900"/>
                </a:lnTo>
                <a:lnTo>
                  <a:pt x="0" y="282609"/>
                </a:lnTo>
                <a:lnTo>
                  <a:pt x="2411" y="294360"/>
                </a:lnTo>
                <a:lnTo>
                  <a:pt x="85596" y="436880"/>
                </a:lnTo>
                <a:lnTo>
                  <a:pt x="107664" y="399072"/>
                </a:lnTo>
                <a:lnTo>
                  <a:pt x="66546" y="399072"/>
                </a:lnTo>
                <a:lnTo>
                  <a:pt x="66546" y="328510"/>
                </a:lnTo>
                <a:lnTo>
                  <a:pt x="35431" y="275170"/>
                </a:lnTo>
                <a:lnTo>
                  <a:pt x="28619" y="268547"/>
                </a:lnTo>
                <a:lnTo>
                  <a:pt x="17930" y="266740"/>
                </a:lnTo>
                <a:close/>
              </a:path>
              <a:path w="171152" h="436879">
                <a:moveTo>
                  <a:pt x="66546" y="328510"/>
                </a:moveTo>
                <a:lnTo>
                  <a:pt x="66546" y="399072"/>
                </a:lnTo>
                <a:lnTo>
                  <a:pt x="104646" y="399072"/>
                </a:lnTo>
                <a:lnTo>
                  <a:pt x="104646" y="389470"/>
                </a:lnTo>
                <a:lnTo>
                  <a:pt x="69086" y="389470"/>
                </a:lnTo>
                <a:lnTo>
                  <a:pt x="85596" y="361168"/>
                </a:lnTo>
                <a:lnTo>
                  <a:pt x="66546" y="328510"/>
                </a:lnTo>
                <a:close/>
              </a:path>
              <a:path w="171152" h="436879">
                <a:moveTo>
                  <a:pt x="156419" y="266161"/>
                </a:moveTo>
                <a:lnTo>
                  <a:pt x="144740" y="267257"/>
                </a:lnTo>
                <a:lnTo>
                  <a:pt x="135761" y="275170"/>
                </a:lnTo>
                <a:lnTo>
                  <a:pt x="104646" y="328510"/>
                </a:lnTo>
                <a:lnTo>
                  <a:pt x="104646" y="399072"/>
                </a:lnTo>
                <a:lnTo>
                  <a:pt x="107664" y="399072"/>
                </a:lnTo>
                <a:lnTo>
                  <a:pt x="168781" y="294360"/>
                </a:lnTo>
                <a:lnTo>
                  <a:pt x="171152" y="285693"/>
                </a:lnTo>
                <a:lnTo>
                  <a:pt x="167595" y="275251"/>
                </a:lnTo>
                <a:lnTo>
                  <a:pt x="156419" y="266161"/>
                </a:lnTo>
                <a:close/>
              </a:path>
              <a:path w="171152" h="436879">
                <a:moveTo>
                  <a:pt x="85596" y="361168"/>
                </a:moveTo>
                <a:lnTo>
                  <a:pt x="69086" y="389470"/>
                </a:lnTo>
                <a:lnTo>
                  <a:pt x="102106" y="389470"/>
                </a:lnTo>
                <a:lnTo>
                  <a:pt x="85596" y="361168"/>
                </a:lnTo>
                <a:close/>
              </a:path>
              <a:path w="171152" h="436879">
                <a:moveTo>
                  <a:pt x="104646" y="328510"/>
                </a:moveTo>
                <a:lnTo>
                  <a:pt x="85596" y="361168"/>
                </a:lnTo>
                <a:lnTo>
                  <a:pt x="102106" y="389470"/>
                </a:lnTo>
                <a:lnTo>
                  <a:pt x="104646" y="389470"/>
                </a:lnTo>
                <a:lnTo>
                  <a:pt x="104646" y="328510"/>
                </a:lnTo>
                <a:close/>
              </a:path>
              <a:path w="171152" h="436879">
                <a:moveTo>
                  <a:pt x="104646" y="0"/>
                </a:moveTo>
                <a:lnTo>
                  <a:pt x="66546" y="0"/>
                </a:lnTo>
                <a:lnTo>
                  <a:pt x="66546" y="328510"/>
                </a:lnTo>
                <a:lnTo>
                  <a:pt x="85596" y="361168"/>
                </a:lnTo>
                <a:lnTo>
                  <a:pt x="104646" y="328510"/>
                </a:lnTo>
                <a:lnTo>
                  <a:pt x="104646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935354" y="3608566"/>
            <a:ext cx="3717289" cy="5911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/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Si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la 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ondi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ión</a:t>
            </a:r>
            <a:r>
              <a:rPr lang="es-MX" sz="1400" b="1" spc="-2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s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e</a:t>
            </a:r>
            <a:r>
              <a:rPr lang="es-MX" sz="1400" b="1" spc="-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cu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m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ple s</a:t>
            </a: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eje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utan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las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nstruc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nes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d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el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l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q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ue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200" y="4869178"/>
            <a:ext cx="239268" cy="2453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6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67000" y="6090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5" y="2108199"/>
            <a:ext cx="5609718" cy="13573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sz="2000" spc="-20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di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al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usuario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 err="1">
                <a:solidFill>
                  <a:srgbClr val="C5DAEB"/>
                </a:solidFill>
                <a:latin typeface="Calibri"/>
                <a:cs typeface="Calibri"/>
              </a:rPr>
              <a:t>su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5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spc="0" dirty="0" err="1">
                <a:solidFill>
                  <a:srgbClr val="C5DAEB"/>
                </a:solidFill>
                <a:latin typeface="Calibri"/>
                <a:cs typeface="Calibri"/>
              </a:rPr>
              <a:t>dad</a:t>
            </a:r>
            <a:r>
              <a:rPr lang="es-MX" sz="20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sz="2000" dirty="0">
                <a:solidFill>
                  <a:srgbClr val="C5DAEB"/>
                </a:solidFill>
                <a:latin typeface="Calibri"/>
                <a:cs typeface="Calibri"/>
              </a:rPr>
              <a:t>Si edad</a:t>
            </a:r>
            <a:r>
              <a:rPr sz="20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mayor o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al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0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18 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nd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2000" spc="-2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le</a:t>
            </a:r>
            <a:r>
              <a:rPr sz="20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qu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mayor de </a:t>
            </a:r>
            <a:r>
              <a:rPr sz="2000" spc="-5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spc="0" dirty="0" err="1">
                <a:solidFill>
                  <a:srgbClr val="C5DAEB"/>
                </a:solidFill>
                <a:latin typeface="Calibri"/>
                <a:cs typeface="Calibri"/>
              </a:rPr>
              <a:t>dad</a:t>
            </a:r>
            <a:r>
              <a:rPr lang="es-MX" sz="20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7" y="1549966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Definir el algoritmo</a:t>
            </a:r>
            <a:r>
              <a:rPr lang="es-MX"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y el programa en </a:t>
            </a:r>
            <a:r>
              <a:rPr lang="es-MX" sz="2000" b="1" spc="-20" dirty="0">
                <a:solidFill>
                  <a:srgbClr val="FFC000"/>
                </a:solidFill>
                <a:latin typeface="Calibri"/>
                <a:cs typeface="Calibri"/>
              </a:rPr>
              <a:t>Python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8BBC9BD6-B05D-4DB3-BED2-301CAA8052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168154"/>
            <a:ext cx="2065020" cy="1386444"/>
          </a:xfrm>
          <a:prstGeom prst="rect">
            <a:avLst/>
          </a:prstGeom>
        </p:spPr>
      </p:pic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3454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0A3F522B-39E5-49DC-BBF2-4B9B39163ED1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E19F8F01-05D7-4A66-BEDB-7CAE9A25BD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B4E5043-8BD4-4BD1-A2E4-E4D8C11F4763}"/>
              </a:ext>
            </a:extLst>
          </p:cNvPr>
          <p:cNvSpPr txBox="1"/>
          <p:nvPr/>
        </p:nvSpPr>
        <p:spPr>
          <a:xfrm>
            <a:off x="2747770" y="1713140"/>
            <a:ext cx="4972686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s-MX" sz="2400" dirty="0"/>
          </a:p>
          <a:p>
            <a:pPr marL="342900" indent="-342900">
              <a:buAutoNum type="arabicPeriod"/>
            </a:pPr>
            <a:r>
              <a:rPr lang="es-MX" sz="2400" dirty="0"/>
              <a:t>Pedir la edad</a:t>
            </a:r>
          </a:p>
          <a:p>
            <a:pPr marL="342900" indent="-342900">
              <a:buAutoNum type="arabicPeriod"/>
            </a:pPr>
            <a:r>
              <a:rPr lang="es-MX" sz="2400" dirty="0"/>
              <a:t>Si edad &gt;= 18</a:t>
            </a:r>
          </a:p>
          <a:p>
            <a:r>
              <a:rPr lang="es-MX" sz="2400" dirty="0"/>
              <a:t>           Escribir(“Eres mayor de edad”)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185813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11115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Programa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A525328C-784D-4E43-B52C-66C9899CC64E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BBC8D6D7-BAE4-4157-808B-3F212D5AF5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0" y="1698400"/>
            <a:ext cx="6112456" cy="1635350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92CAD75B-0586-4CEB-A051-AE58F6A7B6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906228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  <p:sp>
        <p:nvSpPr>
          <p:cNvPr id="41" name="object 26">
            <a:extLst>
              <a:ext uri="{FF2B5EF4-FFF2-40B4-BE49-F238E27FC236}">
                <a16:creationId xmlns:a16="http://schemas.microsoft.com/office/drawing/2014/main" id="{D13731EE-52D3-4A63-BB6D-961F6EE871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930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1787</TotalTime>
  <Words>702</Words>
  <Application>Microsoft Office PowerPoint</Application>
  <PresentationFormat>Presentación en pantalla (16:9)</PresentationFormat>
  <Paragraphs>151</Paragraphs>
  <Slides>24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Office Theme</vt:lpstr>
      <vt:lpstr>TC1028  Pensamiento Computacional para Ingeniería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Pavilion</dc:creator>
  <cp:lastModifiedBy>Lizethe Pérez Fuertes</cp:lastModifiedBy>
  <cp:revision>49</cp:revision>
  <dcterms:created xsi:type="dcterms:W3CDTF">2019-07-18T13:32:30Z</dcterms:created>
  <dcterms:modified xsi:type="dcterms:W3CDTF">2019-08-30T15:48:50Z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2019-06-28T00:00:00Z</vt:filetime>
  </property>
  <property fmtid="{D5CDD505-2E9C-101B-9397-08002B2CF9AE}" pid="3" name="LastSaved">
    <vt:filetime>2019-07-18T00:00:00Z</vt:filetime>
  </property>
</Properties>
</file>