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96" r:id="rId3"/>
    <p:sldId id="258" r:id="rId4"/>
    <p:sldId id="302" r:id="rId5"/>
    <p:sldId id="309" r:id="rId6"/>
    <p:sldId id="305" r:id="rId7"/>
    <p:sldId id="313" r:id="rId8"/>
    <p:sldId id="314" r:id="rId9"/>
    <p:sldId id="340" r:id="rId10"/>
    <p:sldId id="306" r:id="rId11"/>
    <p:sldId id="307" r:id="rId12"/>
    <p:sldId id="351" r:id="rId13"/>
    <p:sldId id="308" r:id="rId14"/>
    <p:sldId id="320" r:id="rId15"/>
    <p:sldId id="348" r:id="rId16"/>
    <p:sldId id="272" r:id="rId17"/>
    <p:sldId id="353" r:id="rId18"/>
    <p:sldId id="285" r:id="rId19"/>
    <p:sldId id="278" r:id="rId20"/>
    <p:sldId id="354" r:id="rId21"/>
    <p:sldId id="280" r:id="rId22"/>
    <p:sldId id="355" r:id="rId23"/>
    <p:sldId id="356" r:id="rId24"/>
    <p:sldId id="357" r:id="rId25"/>
    <p:sldId id="282" r:id="rId2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8" autoAdjust="0"/>
    <p:restoredTop sz="93817" autoAdjust="0"/>
  </p:normalViewPr>
  <p:slideViewPr>
    <p:cSldViewPr>
      <p:cViewPr varScale="1">
        <p:scale>
          <a:sx n="60" d="100"/>
          <a:sy n="60" d="100"/>
        </p:scale>
        <p:origin x="1436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24/07/2020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0684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4831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0083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5115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288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1617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88213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2861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965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2036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5275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8522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4056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9525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727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9324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24/07/2020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24/07/2020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24/07/2020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469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24/07/2020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24/07/2020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24/07/2020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24/07/2020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24/07/2020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24/07/2020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24/07/2020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24/07/2020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24/07/2020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332656"/>
            <a:ext cx="7342584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1680" y="2153569"/>
            <a:ext cx="5688632" cy="1131415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Componentes de un programa y tipos de datos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101664F-58D5-48C2-A927-CA05014736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1" y="3581401"/>
            <a:ext cx="2629631" cy="213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2195736" y="404664"/>
            <a:ext cx="4987672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6000" b="1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  <a:endParaRPr sz="6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59456" y="1548756"/>
            <a:ext cx="6660231" cy="23203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Son los valores que puede tomar una variable. Los tipos de datos son los siguientes:</a:t>
            </a:r>
          </a:p>
          <a:p>
            <a:pPr marL="355600" marR="127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rgbClr val="0070C0"/>
                </a:solidFill>
                <a:cs typeface="Calibri"/>
              </a:rPr>
              <a:t>Numéricos</a:t>
            </a:r>
          </a:p>
          <a:p>
            <a:pPr marL="355600" marR="127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rgbClr val="0070C0"/>
                </a:solidFill>
                <a:cs typeface="Calibri"/>
              </a:rPr>
              <a:t>Alfanuméricos</a:t>
            </a:r>
          </a:p>
          <a:p>
            <a:pPr marL="355600" marR="127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rgbClr val="0070C0"/>
                </a:solidFill>
                <a:cs typeface="Calibri"/>
              </a:rPr>
              <a:t>Lógicos</a:t>
            </a:r>
          </a:p>
        </p:txBody>
      </p:sp>
      <p:pic>
        <p:nvPicPr>
          <p:cNvPr id="22" name="Imagen 21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4D077EF4-3A52-4D71-A97D-66A99B569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884" y="4060041"/>
            <a:ext cx="6660232" cy="207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53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2771800" y="260648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400" b="1" spc="-20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  <a:endParaRPr sz="32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42" name="object 37">
            <a:extLst>
              <a:ext uri="{FF2B5EF4-FFF2-40B4-BE49-F238E27FC236}">
                <a16:creationId xmlns:a16="http://schemas.microsoft.com/office/drawing/2014/main" id="{4E6E52D2-9676-4A82-943A-4C0836D094DE}"/>
              </a:ext>
            </a:extLst>
          </p:cNvPr>
          <p:cNvSpPr txBox="1"/>
          <p:nvPr/>
        </p:nvSpPr>
        <p:spPr>
          <a:xfrm>
            <a:off x="1043608" y="1268760"/>
            <a:ext cx="7200800" cy="17863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 numéricos: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Pueden representarse de dos formas:</a:t>
            </a:r>
          </a:p>
          <a:p>
            <a:pPr marL="755650" marR="1270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Números enteros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los cuales no tienen componentes fraccionarios y pueden ser positivos o negativos </a:t>
            </a:r>
          </a:p>
          <a:p>
            <a:pPr marL="755650" marR="1270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Números reales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pueden tener cifras decimales y pueden ser positivos o negativos.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1" name="object 37">
            <a:extLst>
              <a:ext uri="{FF2B5EF4-FFF2-40B4-BE49-F238E27FC236}">
                <a16:creationId xmlns:a16="http://schemas.microsoft.com/office/drawing/2014/main" id="{F7112F8D-E8FB-4F08-8470-D4D90F028545}"/>
              </a:ext>
            </a:extLst>
          </p:cNvPr>
          <p:cNvSpPr txBox="1"/>
          <p:nvPr/>
        </p:nvSpPr>
        <p:spPr>
          <a:xfrm>
            <a:off x="1021438" y="3514864"/>
            <a:ext cx="7222970" cy="19330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 alfanuméricos: 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Son datos que contienen caracteres no numéricos ya sean letras, caracteres especiales (,.=´+) o los dígitos mismos.</a:t>
            </a:r>
          </a:p>
          <a:p>
            <a:pPr marL="298450" marR="12700" indent="-28575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 Lógicos: 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Podemos hablar de otro tipo de datos llamado “booleano”, el cual sólo puede tomar uno de dos valores : verdadero o falso.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3" name="Rectangle 41">
            <a:extLst>
              <a:ext uri="{FF2B5EF4-FFF2-40B4-BE49-F238E27FC236}">
                <a16:creationId xmlns:a16="http://schemas.microsoft.com/office/drawing/2014/main" id="{83784F38-2A23-4D9E-B52B-9ED5FEA12216}"/>
              </a:ext>
            </a:extLst>
          </p:cNvPr>
          <p:cNvSpPr>
            <a:spLocks noChangeArrowheads="1"/>
          </p:cNvSpPr>
          <p:nvPr/>
        </p:nvSpPr>
        <p:spPr bwMode="auto">
          <a:xfrm rot="2220000">
            <a:off x="3064879" y="5752140"/>
            <a:ext cx="16637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32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3015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6B96592-B16A-452A-9F23-F3B73647E122}"/>
              </a:ext>
            </a:extLst>
          </p:cNvPr>
          <p:cNvSpPr>
            <a:spLocks noChangeArrowheads="1"/>
          </p:cNvSpPr>
          <p:nvPr/>
        </p:nvSpPr>
        <p:spPr bwMode="auto">
          <a:xfrm rot="20220000">
            <a:off x="6322532" y="5729947"/>
            <a:ext cx="2286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32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0.12541</a:t>
            </a:r>
          </a:p>
        </p:txBody>
      </p:sp>
      <p:pic>
        <p:nvPicPr>
          <p:cNvPr id="45" name="1 Imagen">
            <a:extLst>
              <a:ext uri="{FF2B5EF4-FFF2-40B4-BE49-F238E27FC236}">
                <a16:creationId xmlns:a16="http://schemas.microsoft.com/office/drawing/2014/main" id="{C963953E-CDEB-4A6A-ABDE-B95DFF083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572" y="5622371"/>
            <a:ext cx="1374098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0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 autoUpdateAnimBg="0" advAuto="0"/>
      <p:bldP spid="44" grpId="0" build="p" autoUpdateAnimBg="0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1652191" y="574590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400" b="1" spc="-20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/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Numéricos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865104"/>
              </p:ext>
            </p:extLst>
          </p:nvPr>
        </p:nvGraphicFramePr>
        <p:xfrm>
          <a:off x="2024662" y="2415624"/>
          <a:ext cx="5599642" cy="230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340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3198302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</a:tblGrid>
              <a:tr h="52098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Tipo de dato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Python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894266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Entero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400" b="1" dirty="0" err="1"/>
                        <a:t>num</a:t>
                      </a:r>
                      <a:r>
                        <a:rPr lang="es-MX" sz="2400" b="1" dirty="0"/>
                        <a:t> = 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894266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400" b="1" dirty="0" err="1"/>
                        <a:t>numReal</a:t>
                      </a:r>
                      <a:r>
                        <a:rPr lang="es-MX" sz="2400" b="1" dirty="0"/>
                        <a:t> = 45.2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890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1772179" y="620688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400" b="1" spc="-20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/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Alfanuméricos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284889"/>
              </p:ext>
            </p:extLst>
          </p:nvPr>
        </p:nvGraphicFramePr>
        <p:xfrm>
          <a:off x="1403648" y="2239680"/>
          <a:ext cx="6480720" cy="2739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4014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3156706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</a:tblGrid>
              <a:tr h="77688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Tipo de dato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Python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77688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 err="1"/>
                        <a:t>Caracter</a:t>
                      </a:r>
                      <a:endParaRPr lang="es-MX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400" b="1" dirty="0"/>
                        <a:t>letra = </a:t>
                      </a:r>
                      <a:r>
                        <a:rPr lang="es-MX" sz="2400" dirty="0"/>
                        <a:t>'</a:t>
                      </a:r>
                      <a:r>
                        <a:rPr lang="es-MX" sz="2400" b="1" dirty="0"/>
                        <a:t>c</a:t>
                      </a:r>
                      <a:r>
                        <a:rPr lang="es-MX" sz="2400" dirty="0"/>
                        <a:t>'</a:t>
                      </a:r>
                      <a:endParaRPr lang="es-MX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1185921">
                <a:tc>
                  <a:txBody>
                    <a:bodyPr/>
                    <a:lstStyle/>
                    <a:p>
                      <a:pPr algn="l"/>
                      <a:r>
                        <a:rPr lang="es-MX" sz="2400" b="1" dirty="0"/>
                        <a:t>Cadena de caracteres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400" b="1" dirty="0"/>
                        <a:t>c = "Hola mundo"</a:t>
                      </a:r>
                    </a:p>
                    <a:p>
                      <a:pPr algn="l"/>
                      <a:r>
                        <a:rPr lang="es-MX" sz="2400" b="1" dirty="0"/>
                        <a:t>c = "12345"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1052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1772179" y="594067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400" b="1" spc="-20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/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Lógicos o booleanos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482396"/>
              </p:ext>
            </p:extLst>
          </p:nvPr>
        </p:nvGraphicFramePr>
        <p:xfrm>
          <a:off x="2051720" y="2204864"/>
          <a:ext cx="5350971" cy="264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520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3483451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</a:tblGrid>
              <a:tr h="652376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Tipo de dato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Python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995852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Booleano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x = True</a:t>
                      </a:r>
                    </a:p>
                    <a:p>
                      <a:pPr algn="ctr"/>
                      <a:r>
                        <a:rPr lang="es-MX" sz="2400" b="1" dirty="0"/>
                        <a:t>x = 5 &gt;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995852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Booleano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y = False</a:t>
                      </a:r>
                    </a:p>
                    <a:p>
                      <a:pPr algn="ctr"/>
                      <a:r>
                        <a:rPr lang="es-MX" sz="2400" b="1" dirty="0"/>
                        <a:t>y = 3 &gt; 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996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1619672" y="548680"/>
            <a:ext cx="5599642" cy="815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400" b="1" spc="-20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18940676-DBBC-4584-B8CB-17BBA47952D1}"/>
              </a:ext>
            </a:extLst>
          </p:cNvPr>
          <p:cNvSpPr/>
          <p:nvPr/>
        </p:nvSpPr>
        <p:spPr>
          <a:xfrm>
            <a:off x="1115616" y="1628800"/>
            <a:ext cx="7165510" cy="3728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Python ve diferente la variables si tiene mayúsculas o minúsculas:</a:t>
            </a:r>
          </a:p>
          <a:p>
            <a:pPr algn="just"/>
            <a:endParaRPr lang="es-MX"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algn="just"/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Ejemplo:</a:t>
            </a:r>
          </a:p>
          <a:p>
            <a:pPr algn="just"/>
            <a:endParaRPr lang="es-MX"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algn="just"/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En este ejemplo, las dos variables son distintas</a:t>
            </a:r>
          </a:p>
          <a:p>
            <a:pPr algn="just"/>
            <a:endParaRPr lang="es-MX" sz="2400" dirty="0">
              <a:solidFill>
                <a:srgbClr val="C5DAEB"/>
              </a:solidFill>
              <a:cs typeface="Calibri"/>
            </a:endParaRPr>
          </a:p>
          <a:p>
            <a:pPr algn="just">
              <a:lnSpc>
                <a:spcPct val="150000"/>
              </a:lnSpc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Nombre =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juan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endParaRPr lang="es-MX" sz="2400" b="1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nombre =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pedro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endParaRPr lang="es-MX" sz="2400" b="1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B5092493-9E0F-4041-84EA-AD183DAD7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024" y="4477914"/>
            <a:ext cx="1835102" cy="11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043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asiento, silla, taburete&#10;&#10;Descripción generada automáticamente">
            <a:extLst>
              <a:ext uri="{FF2B5EF4-FFF2-40B4-BE49-F238E27FC236}">
                <a16:creationId xmlns:a16="http://schemas.microsoft.com/office/drawing/2014/main" id="{0B230755-AC43-497C-90C3-F85DFB3D2C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627" y="188640"/>
            <a:ext cx="2043459" cy="2043459"/>
          </a:xfrm>
          <a:prstGeom prst="rect">
            <a:avLst/>
          </a:prstGeom>
        </p:spPr>
      </p:pic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583954" y="2348880"/>
            <a:ext cx="8560046" cy="293234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defTabSz="762000" eaLnBrk="0" hangingPunct="0"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variable = </a:t>
            </a: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("Introduce un número entero: "))</a:t>
            </a:r>
          </a:p>
          <a:p>
            <a:pPr defTabSz="762000" eaLnBrk="0" hangingPunct="0"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variable = </a:t>
            </a: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("Introduce un número decimal: "))</a:t>
            </a:r>
          </a:p>
          <a:p>
            <a:pPr defTabSz="762000" eaLnBrk="0" hangingPunct="0"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variable = </a:t>
            </a: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("Introduce una cadena de caracteres: "))</a:t>
            </a:r>
          </a:p>
          <a:p>
            <a:pPr defTabSz="762000" eaLnBrk="0" hangingPunct="0"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variable = </a:t>
            </a: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("Introduce una cadena de caracteres: "))</a:t>
            </a:r>
          </a:p>
        </p:txBody>
      </p:sp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107504" y="433779"/>
            <a:ext cx="8334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Lectura de variables</a:t>
            </a:r>
          </a:p>
          <a:p>
            <a:pPr algn="ctr" eaLnBrk="0" hangingPunct="0"/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 input()</a:t>
            </a:r>
            <a:endParaRPr lang="es-ES_tradnl" sz="3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480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21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/>
      <p:bldP spid="9216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683568" y="1973986"/>
            <a:ext cx="8560046" cy="145501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defTabSz="762000" eaLnBrk="0" hangingPunct="0"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variable = </a:t>
            </a: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("Introduce un número entero: "))</a:t>
            </a:r>
          </a:p>
          <a:p>
            <a:pPr defTabSz="762000" eaLnBrk="0" hangingPunct="0">
              <a:lnSpc>
                <a:spcPct val="200000"/>
              </a:lnSpc>
            </a:pP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("El valor del número es: ", variable)</a:t>
            </a:r>
          </a:p>
        </p:txBody>
      </p:sp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107504" y="433779"/>
            <a:ext cx="8334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Escritura de variables</a:t>
            </a:r>
          </a:p>
          <a:p>
            <a:pPr algn="ctr" eaLnBrk="0" hangingPunct="0"/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 </a:t>
            </a:r>
            <a:r>
              <a:rPr lang="es-ES" sz="32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print</a:t>
            </a: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()</a:t>
            </a:r>
            <a:endParaRPr lang="es-ES_tradnl" sz="3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C139396-E296-460C-AF4B-0C1CACA7A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84" y="4029078"/>
            <a:ext cx="3067050" cy="16383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1CE4D3C-7C4A-450C-B7EF-E665F6546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249" y="4028526"/>
            <a:ext cx="4469067" cy="112811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483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21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/>
      <p:bldP spid="9216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85800" y="151755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331640" y="1696393"/>
            <a:ext cx="6193432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4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Definir el algoritmo que calcule</a:t>
            </a:r>
          </a:p>
          <a:p>
            <a:pPr algn="ctr">
              <a:lnSpc>
                <a:spcPts val="4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el área de un circulo.</a:t>
            </a:r>
          </a:p>
        </p:txBody>
      </p:sp>
      <p:pic>
        <p:nvPicPr>
          <p:cNvPr id="3" name="Imagen 2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5FB1B5C9-CE8A-4B6C-80EB-E7B8E6F19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156" y="2996952"/>
            <a:ext cx="3600400" cy="326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43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931694" y="2072795"/>
            <a:ext cx="6598840" cy="27124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Algoritmo: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Área de un círculo</a:t>
            </a:r>
          </a:p>
          <a:p>
            <a:endParaRPr lang="es-MX" sz="2600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ts val="3500"/>
              </a:lnSpc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PI = 3.141592</a:t>
            </a:r>
          </a:p>
          <a:p>
            <a:pPr>
              <a:lnSpc>
                <a:spcPts val="3500"/>
              </a:lnSpc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Pedir el radio</a:t>
            </a:r>
          </a:p>
          <a:p>
            <a:pPr>
              <a:lnSpc>
                <a:spcPts val="3500"/>
              </a:lnSpc>
            </a:pP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area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= PI * radio * radio</a:t>
            </a:r>
          </a:p>
          <a:p>
            <a:pPr>
              <a:lnSpc>
                <a:spcPts val="3500"/>
              </a:lnSpc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escribir(</a:t>
            </a: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area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156" y="3424122"/>
            <a:ext cx="2160240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2843808" y="260648"/>
            <a:ext cx="3132348" cy="12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1 Imagen">
            <a:extLst>
              <a:ext uri="{FF2B5EF4-FFF2-40B4-BE49-F238E27FC236}">
                <a16:creationId xmlns:a16="http://schemas.microsoft.com/office/drawing/2014/main" id="{E9BAA395-C23D-4FD2-99BF-C79611F37B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81935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3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246829" y="764704"/>
            <a:ext cx="6650341" cy="685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dirty="0">
                <a:solidFill>
                  <a:srgbClr val="002060"/>
                </a:solidFill>
                <a:latin typeface="Calibri"/>
                <a:cs typeface="Calibri"/>
              </a:rPr>
              <a:t>Componentes de un programa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4" name="Google Shape;80;p9">
            <a:extLst>
              <a:ext uri="{FF2B5EF4-FFF2-40B4-BE49-F238E27FC236}">
                <a16:creationId xmlns:a16="http://schemas.microsoft.com/office/drawing/2014/main" id="{13CAE77C-7B36-4A08-B548-50662F52C4FB}"/>
              </a:ext>
            </a:extLst>
          </p:cNvPr>
          <p:cNvSpPr txBox="1"/>
          <p:nvPr/>
        </p:nvSpPr>
        <p:spPr>
          <a:xfrm>
            <a:off x="1475656" y="1772816"/>
            <a:ext cx="4547530" cy="247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42950" marR="386080" indent="-742950" algn="just"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  <a:sym typeface="Corbel"/>
              </a:rPr>
              <a:t>Identificador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cs typeface="Calibri"/>
              <a:sym typeface="Corbel"/>
            </a:endParaRPr>
          </a:p>
          <a:p>
            <a:pPr marL="742950" marR="386080" indent="-742950" algn="just"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  <a:sym typeface="Corbel"/>
              </a:rPr>
              <a:t>Variable</a:t>
            </a:r>
          </a:p>
          <a:p>
            <a:pPr marL="742950" marR="386080" indent="-742950" algn="just"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  <a:sym typeface="Corbel"/>
              </a:rPr>
              <a:t>Constante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cs typeface="Calibri"/>
              <a:sym typeface="Corbel"/>
            </a:endParaRPr>
          </a:p>
          <a:p>
            <a:pPr marL="742950" marR="386080" indent="-742950" algn="just"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  <a:sym typeface="Corbel"/>
              </a:rPr>
              <a:t>Instrucciones</a:t>
            </a:r>
            <a:endParaRPr sz="3200" dirty="0">
              <a:solidFill>
                <a:schemeClr val="tx1">
                  <a:lumMod val="95000"/>
                  <a:lumOff val="5000"/>
                </a:schemeClr>
              </a:solidFill>
              <a:cs typeface="Calibri"/>
              <a:sym typeface="Corbel"/>
            </a:endParaRPr>
          </a:p>
        </p:txBody>
      </p:sp>
      <p:pic>
        <p:nvPicPr>
          <p:cNvPr id="21" name="Imagen 20" descr="Imagen que contiene computadora, tabla&#10;&#10;Descripción generada automáticamente">
            <a:extLst>
              <a:ext uri="{FF2B5EF4-FFF2-40B4-BE49-F238E27FC236}">
                <a16:creationId xmlns:a16="http://schemas.microsoft.com/office/drawing/2014/main" id="{AE06E90D-55AA-442F-8ED4-8993859CC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691" y="3140968"/>
            <a:ext cx="3046803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39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043608" y="1863778"/>
            <a:ext cx="6264696" cy="27124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Programa: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Área de un círculo</a:t>
            </a:r>
          </a:p>
          <a:p>
            <a:endParaRPr lang="es-MX" sz="2600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ts val="3500"/>
              </a:lnSpc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PI = 3.141592</a:t>
            </a:r>
          </a:p>
          <a:p>
            <a:pPr>
              <a:lnSpc>
                <a:spcPts val="3500"/>
              </a:lnSpc>
            </a:pP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radio = </a:t>
            </a:r>
            <a:r>
              <a:rPr lang="es-ES" sz="2600" dirty="0" err="1">
                <a:solidFill>
                  <a:schemeClr val="bg2">
                    <a:lumMod val="25000"/>
                  </a:schemeClr>
                </a:solidFill>
              </a:rPr>
              <a:t>float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(input("Introduce el radio: "))</a:t>
            </a:r>
          </a:p>
          <a:p>
            <a:pPr>
              <a:lnSpc>
                <a:spcPts val="3500"/>
              </a:lnSpc>
            </a:pP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area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= PI * radio * radio</a:t>
            </a:r>
          </a:p>
          <a:p>
            <a:pPr>
              <a:lnSpc>
                <a:spcPts val="3500"/>
              </a:lnSpc>
            </a:pP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print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"EI área del círculo es: ", </a:t>
            </a: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area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564904"/>
            <a:ext cx="1728192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2843808" y="260648"/>
            <a:ext cx="3132348" cy="12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1 Imagen">
            <a:extLst>
              <a:ext uri="{FF2B5EF4-FFF2-40B4-BE49-F238E27FC236}">
                <a16:creationId xmlns:a16="http://schemas.microsoft.com/office/drawing/2014/main" id="{E9BAA395-C23D-4FD2-99BF-C79611F37B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7346"/>
            <a:ext cx="1728192" cy="160386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C31DB57-B040-4746-9B51-BC34BB44D6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664" y="4941168"/>
            <a:ext cx="6353102" cy="136815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0958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73138" y="1412776"/>
            <a:ext cx="7127875" cy="176971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defTabSz="762000" eaLnBrk="0" hangingPunct="0"/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Definir el algoritmo y el programa que transforme los grados </a:t>
            </a:r>
            <a:r>
              <a:rPr lang="es-MX" sz="28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 a Celsius.</a:t>
            </a:r>
          </a:p>
          <a:p>
            <a:pPr algn="ctr" defTabSz="762000" eaLnBrk="0" hangingPunct="0">
              <a:lnSpc>
                <a:spcPts val="3000"/>
              </a:lnSpc>
            </a:pPr>
            <a:endParaRPr lang="es-MX" sz="2800" dirty="0">
              <a:solidFill>
                <a:schemeClr val="bg2">
                  <a:lumMod val="25000"/>
                </a:schemeClr>
              </a:solidFill>
            </a:endParaRPr>
          </a:p>
          <a:p>
            <a:pPr algn="ctr" defTabSz="762000" eaLnBrk="0" hangingPunct="0"/>
            <a:r>
              <a:rPr lang="es-MX" sz="2800" b="1" dirty="0" err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celsius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5 / 9 ( </a:t>
            </a:r>
            <a:r>
              <a:rPr lang="es-MX" sz="2800" b="1" dirty="0" err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farenheit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32)</a:t>
            </a:r>
            <a:endParaRPr lang="es-ES" sz="28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971601" y="260648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  <a:endParaRPr lang="es-ES_tradnl" sz="24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439569"/>
            <a:ext cx="3644625" cy="303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237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2843808" y="260648"/>
            <a:ext cx="3132348" cy="12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1 Imagen">
            <a:extLst>
              <a:ext uri="{FF2B5EF4-FFF2-40B4-BE49-F238E27FC236}">
                <a16:creationId xmlns:a16="http://schemas.microsoft.com/office/drawing/2014/main" id="{E9BAA395-C23D-4FD2-99BF-C79611F37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75133"/>
            <a:ext cx="1728192" cy="1603861"/>
          </a:xfrm>
          <a:prstGeom prst="rect">
            <a:avLst/>
          </a:prstGeom>
        </p:spPr>
      </p:pic>
      <p:sp>
        <p:nvSpPr>
          <p:cNvPr id="7" name="1 CuadroTexto">
            <a:extLst>
              <a:ext uri="{FF2B5EF4-FFF2-40B4-BE49-F238E27FC236}">
                <a16:creationId xmlns:a16="http://schemas.microsoft.com/office/drawing/2014/main" id="{EC42340F-5624-42D8-8884-ABB0F885E6FE}"/>
              </a:ext>
            </a:extLst>
          </p:cNvPr>
          <p:cNvSpPr txBox="1"/>
          <p:nvPr/>
        </p:nvSpPr>
        <p:spPr>
          <a:xfrm>
            <a:off x="1115616" y="2227645"/>
            <a:ext cx="7534944" cy="24027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Algoritmo: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Conversión de grados </a:t>
            </a: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a Celsius</a:t>
            </a:r>
          </a:p>
          <a:p>
            <a:endParaRPr lang="es-MX" sz="800" dirty="0">
              <a:solidFill>
                <a:schemeClr val="bg2">
                  <a:lumMod val="2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Pedir los grados </a:t>
            </a:r>
            <a:r>
              <a:rPr lang="es-MX" sz="2600" b="1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endParaRPr lang="es-MX" sz="2600" b="1" dirty="0">
              <a:solidFill>
                <a:schemeClr val="bg2">
                  <a:lumMod val="2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celsius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= 5 / 9 ( </a:t>
            </a:r>
            <a:r>
              <a:rPr lang="es-MX" sz="2600" b="1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– 32)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Escribir(</a:t>
            </a: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celsius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s-MX" sz="26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216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755576" y="1714102"/>
            <a:ext cx="8219031" cy="27124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Programa: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Conversión de grados </a:t>
            </a: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a Celsius</a:t>
            </a:r>
          </a:p>
          <a:p>
            <a:endParaRPr lang="es-MX" sz="2600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ts val="3500"/>
              </a:lnSpc>
            </a:pPr>
            <a:r>
              <a:rPr lang="es-ES" sz="2600" b="1" dirty="0" err="1">
                <a:solidFill>
                  <a:srgbClr val="FF0000"/>
                </a:solidFill>
              </a:rPr>
              <a:t>farenheit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es-ES" sz="2600" dirty="0" err="1">
                <a:solidFill>
                  <a:schemeClr val="bg2">
                    <a:lumMod val="25000"/>
                  </a:schemeClr>
                </a:solidFill>
              </a:rPr>
              <a:t>float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(input("Introduce los grados </a:t>
            </a:r>
            <a:r>
              <a:rPr lang="es-ES" sz="26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: "))</a:t>
            </a:r>
          </a:p>
          <a:p>
            <a:pPr>
              <a:lnSpc>
                <a:spcPts val="3500"/>
              </a:lnSpc>
            </a:pPr>
            <a:r>
              <a:rPr lang="sv-SE" sz="2600" b="1" dirty="0">
                <a:solidFill>
                  <a:srgbClr val="FF0000"/>
                </a:solidFill>
              </a:rPr>
              <a:t>celsius</a:t>
            </a:r>
            <a:r>
              <a:rPr lang="sv-SE" sz="2600" dirty="0">
                <a:solidFill>
                  <a:schemeClr val="bg2">
                    <a:lumMod val="25000"/>
                  </a:schemeClr>
                </a:solidFill>
              </a:rPr>
              <a:t> = 5 / 9 * ( </a:t>
            </a:r>
            <a:r>
              <a:rPr lang="sv-SE" sz="2600" b="1" dirty="0">
                <a:solidFill>
                  <a:srgbClr val="FF0000"/>
                </a:solidFill>
              </a:rPr>
              <a:t>farenheit</a:t>
            </a:r>
            <a:r>
              <a:rPr lang="sv-SE" sz="2600" dirty="0">
                <a:solidFill>
                  <a:schemeClr val="bg2">
                    <a:lumMod val="25000"/>
                  </a:schemeClr>
                </a:solidFill>
              </a:rPr>
              <a:t> - 32)</a:t>
            </a:r>
          </a:p>
          <a:p>
            <a:pPr>
              <a:lnSpc>
                <a:spcPts val="3500"/>
              </a:lnSpc>
            </a:pP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print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s-MX" sz="2600" b="1" dirty="0" err="1">
                <a:solidFill>
                  <a:srgbClr val="FF0000"/>
                </a:solidFill>
              </a:rPr>
              <a:t>farenheit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"grados </a:t>
            </a:r>
            <a:r>
              <a:rPr lang="es-ES" sz="26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 equivalen a", </a:t>
            </a:r>
            <a:r>
              <a:rPr lang="es-ES" sz="2600" b="1" dirty="0" err="1">
                <a:solidFill>
                  <a:srgbClr val="FF0000"/>
                </a:solidFill>
              </a:rPr>
              <a:t>celsius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, "grados Celsius")</a:t>
            </a:r>
            <a:endParaRPr lang="es-MX" sz="2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2843808" y="260648"/>
            <a:ext cx="3132348" cy="12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1 Imagen">
            <a:extLst>
              <a:ext uri="{FF2B5EF4-FFF2-40B4-BE49-F238E27FC236}">
                <a16:creationId xmlns:a16="http://schemas.microsoft.com/office/drawing/2014/main" id="{E9BAA395-C23D-4FD2-99BF-C79611F37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415" y="77792"/>
            <a:ext cx="1728192" cy="160386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1058215-4072-444E-80FD-AC19B1DB62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512" y="4941168"/>
            <a:ext cx="8562975" cy="9620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4000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37534" y="1797585"/>
            <a:ext cx="8640960" cy="27124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Programa: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Conversión de grados </a:t>
            </a: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a Celsius</a:t>
            </a:r>
          </a:p>
          <a:p>
            <a:endParaRPr lang="es-MX" sz="2600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ts val="3500"/>
              </a:lnSpc>
            </a:pPr>
            <a:r>
              <a:rPr lang="es-ES" sz="2600" b="1" dirty="0" err="1">
                <a:solidFill>
                  <a:srgbClr val="FF0000"/>
                </a:solidFill>
              </a:rPr>
              <a:t>farenheit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es-ES" sz="2600" dirty="0" err="1">
                <a:solidFill>
                  <a:schemeClr val="bg2">
                    <a:lumMod val="25000"/>
                  </a:schemeClr>
                </a:solidFill>
              </a:rPr>
              <a:t>float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(input("Introduce los grados </a:t>
            </a:r>
            <a:r>
              <a:rPr lang="es-ES" sz="26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: "))</a:t>
            </a:r>
          </a:p>
          <a:p>
            <a:pPr>
              <a:lnSpc>
                <a:spcPts val="3500"/>
              </a:lnSpc>
            </a:pPr>
            <a:r>
              <a:rPr lang="sv-SE" sz="2600" b="1" dirty="0">
                <a:solidFill>
                  <a:srgbClr val="FF0000"/>
                </a:solidFill>
              </a:rPr>
              <a:t>celsius</a:t>
            </a:r>
            <a:r>
              <a:rPr lang="sv-SE" sz="2600" dirty="0">
                <a:solidFill>
                  <a:schemeClr val="bg2">
                    <a:lumMod val="25000"/>
                  </a:schemeClr>
                </a:solidFill>
              </a:rPr>
              <a:t> = 5 / 9 * ( </a:t>
            </a:r>
            <a:r>
              <a:rPr lang="sv-SE" sz="2600" b="1" dirty="0">
                <a:solidFill>
                  <a:srgbClr val="FF0000"/>
                </a:solidFill>
              </a:rPr>
              <a:t>farenheit</a:t>
            </a:r>
            <a:r>
              <a:rPr lang="sv-SE" sz="2600" dirty="0">
                <a:solidFill>
                  <a:schemeClr val="bg2">
                    <a:lumMod val="25000"/>
                  </a:schemeClr>
                </a:solidFill>
              </a:rPr>
              <a:t> - 32)</a:t>
            </a:r>
          </a:p>
          <a:p>
            <a:pPr>
              <a:lnSpc>
                <a:spcPts val="3500"/>
              </a:lnSpc>
            </a:pP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print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s-MX" sz="2600" b="1" dirty="0" err="1">
                <a:solidFill>
                  <a:srgbClr val="FF0000"/>
                </a:solidFill>
              </a:rPr>
              <a:t>farenheit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"grados </a:t>
            </a:r>
            <a:r>
              <a:rPr lang="es-ES" sz="26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 equivalen a </a:t>
            </a:r>
            <a:r>
              <a:rPr lang="es-ES" sz="2600" b="1" dirty="0">
                <a:solidFill>
                  <a:srgbClr val="0070C0"/>
                </a:solidFill>
              </a:rPr>
              <a:t>%.2f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" % </a:t>
            </a:r>
            <a:r>
              <a:rPr lang="es-ES" sz="2600" b="1" dirty="0" err="1">
                <a:solidFill>
                  <a:srgbClr val="0070C0"/>
                </a:solidFill>
              </a:rPr>
              <a:t>celsius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, "grados Celsius")</a:t>
            </a:r>
            <a:endParaRPr lang="es-MX" sz="2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2843808" y="260648"/>
            <a:ext cx="3132348" cy="12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 2</a:t>
            </a:r>
            <a:r>
              <a:rPr lang="es-ES_tradnl" sz="28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</a:p>
        </p:txBody>
      </p:sp>
      <p:pic>
        <p:nvPicPr>
          <p:cNvPr id="6" name="1 Imagen">
            <a:extLst>
              <a:ext uri="{FF2B5EF4-FFF2-40B4-BE49-F238E27FC236}">
                <a16:creationId xmlns:a16="http://schemas.microsoft.com/office/drawing/2014/main" id="{E9BAA395-C23D-4FD2-99BF-C79611F37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415" y="77792"/>
            <a:ext cx="1728192" cy="160386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4555311-3D2F-4D10-8CA2-57F7703BE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4808781"/>
            <a:ext cx="8064896" cy="100811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9357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25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14852" y="2232279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Identificador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26" name="object 15">
            <a:extLst>
              <a:ext uri="{FF2B5EF4-FFF2-40B4-BE49-F238E27FC236}">
                <a16:creationId xmlns:a16="http://schemas.microsoft.com/office/drawing/2014/main" id="{D9B0B627-B18B-4064-99A6-262DBD6BD641}"/>
              </a:ext>
            </a:extLst>
          </p:cNvPr>
          <p:cNvSpPr txBox="1"/>
          <p:nvPr/>
        </p:nvSpPr>
        <p:spPr>
          <a:xfrm>
            <a:off x="3131840" y="3140968"/>
            <a:ext cx="5474963" cy="21660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Son nombres dados a variables, constantes y funciones de un programa. Se forman con la combinación de letras, números y otros símbolos. El primer carácter debe ser una letra.</a:t>
            </a:r>
          </a:p>
          <a:p>
            <a:pPr marL="12700" marR="12700"/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 marR="12700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Ejemplos: PI, vocales, x, i, etc.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07979" y="2301348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Variable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6" name="object 15">
            <a:extLst>
              <a:ext uri="{FF2B5EF4-FFF2-40B4-BE49-F238E27FC236}">
                <a16:creationId xmlns:a16="http://schemas.microsoft.com/office/drawing/2014/main" id="{934E18D4-1BDA-486F-B009-646D20C72D25}"/>
              </a:ext>
            </a:extLst>
          </p:cNvPr>
          <p:cNvSpPr txBox="1"/>
          <p:nvPr/>
        </p:nvSpPr>
        <p:spPr>
          <a:xfrm>
            <a:off x="2907979" y="3157701"/>
            <a:ext cx="5474963" cy="26651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Es un identificador que puede cambiar durante la ejecución de un programa.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    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Ejemplos: 	x = 1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                               y = 2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		 i = 1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		x = x + y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		i = i + 1</a:t>
            </a:r>
          </a:p>
        </p:txBody>
      </p:sp>
    </p:spTree>
    <p:extLst>
      <p:ext uri="{BB962C8B-B14F-4D97-AF65-F5344CB8AC3E}">
        <p14:creationId xmlns:p14="http://schemas.microsoft.com/office/powerpoint/2010/main" val="277570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10838" y="2241232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Constante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6" name="object 15">
            <a:extLst>
              <a:ext uri="{FF2B5EF4-FFF2-40B4-BE49-F238E27FC236}">
                <a16:creationId xmlns:a16="http://schemas.microsoft.com/office/drawing/2014/main" id="{D308712A-7E99-43A8-A469-B2DDF7D1C5F0}"/>
              </a:ext>
            </a:extLst>
          </p:cNvPr>
          <p:cNvSpPr txBox="1"/>
          <p:nvPr/>
        </p:nvSpPr>
        <p:spPr>
          <a:xfrm>
            <a:off x="2910838" y="3052497"/>
            <a:ext cx="5693610" cy="309338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Es un identificador al que se le asigna un valor fijo; es decir, no cambia durante la ejecución del programa. Puede ser un número, un carácter o una lista de caracteres. </a:t>
            </a:r>
          </a:p>
          <a:p>
            <a:pPr marL="12700" marR="12700" algn="just"/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Ejemplos:   </a:t>
            </a:r>
          </a:p>
          <a:p>
            <a:pPr marL="12700" marR="12700" algn="just"/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PUERTO = 3307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USUARIO = "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root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"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PASSWORD = "123456"</a:t>
            </a:r>
          </a:p>
        </p:txBody>
      </p:sp>
    </p:spTree>
    <p:extLst>
      <p:ext uri="{BB962C8B-B14F-4D97-AF65-F5344CB8AC3E}">
        <p14:creationId xmlns:p14="http://schemas.microsoft.com/office/powerpoint/2010/main" val="1383226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10838" y="2152840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Instrucciones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6" name="object 15">
            <a:extLst>
              <a:ext uri="{FF2B5EF4-FFF2-40B4-BE49-F238E27FC236}">
                <a16:creationId xmlns:a16="http://schemas.microsoft.com/office/drawing/2014/main" id="{15B23E23-7572-4A36-8696-59ED22CA6912}"/>
              </a:ext>
            </a:extLst>
          </p:cNvPr>
          <p:cNvSpPr txBox="1"/>
          <p:nvPr/>
        </p:nvSpPr>
        <p:spPr>
          <a:xfrm>
            <a:off x="2910838" y="2964670"/>
            <a:ext cx="5553404" cy="22742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Unidad ejecutable más pequeña de un programa. Las instrucciones controlan el flujo u orden de ejecución.</a:t>
            </a:r>
          </a:p>
          <a:p>
            <a:pPr marL="12700" marR="12700" algn="just"/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Ejemplos: and, break,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continue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elif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else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for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if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import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is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not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or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p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rint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return, while, with, etc.</a:t>
            </a:r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8672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611560" y="161731"/>
            <a:ext cx="8352066" cy="11155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200" b="1" dirty="0">
                <a:solidFill>
                  <a:srgbClr val="002060"/>
                </a:solidFill>
                <a:latin typeface="Calibri"/>
                <a:cs typeface="Calibri"/>
              </a:rPr>
              <a:t>Reglas y convenciones de nombres para variables y constantes </a:t>
            </a:r>
            <a:r>
              <a:rPr lang="es-MX" sz="2800" b="1" dirty="0">
                <a:solidFill>
                  <a:srgbClr val="002060"/>
                </a:solidFill>
                <a:latin typeface="Calibri"/>
                <a:cs typeface="Calibri"/>
              </a:rPr>
              <a:t>(Python)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86004" y="1542305"/>
            <a:ext cx="8458708" cy="40699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primer carácter no 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puede ser un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número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 dígito. </a:t>
            </a:r>
          </a:p>
          <a:p>
            <a:pPr marL="355600" marR="127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Inicie con letra o guion bajo _ (El resto puede ser letra, número o guion bajo _)</a:t>
            </a:r>
          </a:p>
          <a:p>
            <a:pPr marL="469900" marR="12700" lvl="1" algn="just">
              <a:spcAft>
                <a:spcPts val="1200"/>
              </a:spcAft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NOTA: Los nombres que comienzan con guion bajo (_simple, _ _o doble) se reservan para variables con significado especial.</a:t>
            </a:r>
          </a:p>
          <a:p>
            <a:pPr marL="355600" marR="127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 use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símbolos especiales 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como !, @, #, $, %, etc.</a:t>
            </a:r>
          </a:p>
          <a:p>
            <a:pPr marL="355600" marR="127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Los nombres de las variables pueden tener la combinación de letras en minúsculas (a - z) o MAYÚSCULAS (A - Z) o dígitos (0 - 9) o un guion bajo (_). </a:t>
            </a:r>
          </a:p>
          <a:p>
            <a:pPr marL="12700" marR="12700" algn="just">
              <a:spcAft>
                <a:spcPts val="600"/>
              </a:spcAft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     Por ejemplo:</a:t>
            </a:r>
          </a:p>
          <a:p>
            <a:pPr marL="812800" marR="12700" lvl="1" indent="-342900" algn="just">
              <a:buFont typeface="Arial" panose="020B0604020202020204" pitchFamily="34" charset="0"/>
              <a:buChar char="•"/>
            </a:pP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snake_case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</a:p>
          <a:p>
            <a:pPr marL="812800" marR="12700" lvl="1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MACRO_CASE </a:t>
            </a:r>
          </a:p>
          <a:p>
            <a:pPr marL="812800" marR="12700" lvl="1" indent="-342900" algn="just">
              <a:buFont typeface="Arial" panose="020B0604020202020204" pitchFamily="34" charset="0"/>
              <a:buChar char="•"/>
            </a:pP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camelCase</a:t>
            </a:r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10B94919-D168-4B34-AC32-ABC0FD9656D1}"/>
              </a:ext>
            </a:extLst>
          </p:cNvPr>
          <p:cNvSpPr txBox="1"/>
          <p:nvPr/>
        </p:nvSpPr>
        <p:spPr>
          <a:xfrm>
            <a:off x="286004" y="5877272"/>
            <a:ext cx="7487108" cy="42634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 pueden usarse como identificadores, las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palabras reservadas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27467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056740" y="519532"/>
            <a:ext cx="7278522" cy="11155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Palabras reservadas en Python</a:t>
            </a:r>
            <a:endParaRPr lang="es-MX" sz="32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1614" y="1569119"/>
            <a:ext cx="7540826" cy="45241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Existen ciertas palabras que tienen significado especial para el intérprete de Python. Estas no pueden utilizarse para nombrar variables o constantes. 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Algunas palabras reservadas son las siguientes:</a:t>
            </a:r>
          </a:p>
          <a:p>
            <a:pPr marL="12700" marR="12700" algn="just"/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and</a:t>
            </a: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break</a:t>
            </a: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continue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def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elif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else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for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from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CBCFB3D9-33A9-4B9C-BC3E-72F8A4E9F12D}"/>
              </a:ext>
            </a:extLst>
          </p:cNvPr>
          <p:cNvSpPr txBox="1"/>
          <p:nvPr/>
        </p:nvSpPr>
        <p:spPr>
          <a:xfrm>
            <a:off x="3275856" y="2924944"/>
            <a:ext cx="1524000" cy="280831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if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import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in</a:t>
            </a: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is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not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or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print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return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19" name="object 15">
            <a:extLst>
              <a:ext uri="{FF2B5EF4-FFF2-40B4-BE49-F238E27FC236}">
                <a16:creationId xmlns:a16="http://schemas.microsoft.com/office/drawing/2014/main" id="{D5103590-11EE-4DA2-984B-D43426B56C82}"/>
              </a:ext>
            </a:extLst>
          </p:cNvPr>
          <p:cNvSpPr txBox="1"/>
          <p:nvPr/>
        </p:nvSpPr>
        <p:spPr>
          <a:xfrm>
            <a:off x="5264985" y="3165555"/>
            <a:ext cx="1981200" cy="11563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while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with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7109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2CBA901-A324-437A-A5CD-6C1A6EBA5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4601896"/>
            <a:ext cx="3246426" cy="2179634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2987824" y="319009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Actividad grupal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30" name="object 15">
            <a:extLst>
              <a:ext uri="{FF2B5EF4-FFF2-40B4-BE49-F238E27FC236}">
                <a16:creationId xmlns:a16="http://schemas.microsoft.com/office/drawing/2014/main" id="{A0E28EA7-8C52-4301-95EA-B22A06EC5DAB}"/>
              </a:ext>
            </a:extLst>
          </p:cNvPr>
          <p:cNvSpPr txBox="1"/>
          <p:nvPr/>
        </p:nvSpPr>
        <p:spPr>
          <a:xfrm>
            <a:off x="1115616" y="1340768"/>
            <a:ext cx="8301837" cy="614939"/>
          </a:xfrm>
          <a:prstGeom prst="rect">
            <a:avLst/>
          </a:prstGeom>
        </p:spPr>
        <p:txBody>
          <a:bodyPr vert="horz" wrap="square" lIns="0" tIns="0" rIns="0" bIns="0" numCol="1" rtlCol="0">
            <a:noAutofit/>
          </a:bodyPr>
          <a:lstStyle/>
          <a:p>
            <a:pPr marL="12700" marR="12700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Señala si el nombre de las siguientes 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variables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es 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correcto/incorrecto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:</a:t>
            </a: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2D366791-367D-4628-8B73-062B1724F6FB}"/>
              </a:ext>
            </a:extLst>
          </p:cNvPr>
          <p:cNvSpPr txBox="1"/>
          <p:nvPr/>
        </p:nvSpPr>
        <p:spPr>
          <a:xfrm>
            <a:off x="1115616" y="1953838"/>
            <a:ext cx="6624737" cy="3419377"/>
          </a:xfrm>
          <a:prstGeom prst="rect">
            <a:avLst/>
          </a:prstGeom>
        </p:spPr>
        <p:txBody>
          <a:bodyPr vert="horz" wrap="square" lIns="0" tIns="0" rIns="0" bIns="0" numCol="2" rtlCol="0">
            <a:noAutofit/>
          </a:bodyPr>
          <a:lstStyle/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_</a:t>
            </a: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num_Alumno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#exterior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5Telefono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Radio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direccion_casa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miPerro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nombre_Pila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nombreProceso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correo_electronico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practica2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nombre del perro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teléfono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numero-lista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while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35815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1263</TotalTime>
  <Words>961</Words>
  <Application>Microsoft Office PowerPoint</Application>
  <PresentationFormat>Presentación en pantalla (4:3)</PresentationFormat>
  <Paragraphs>205</Paragraphs>
  <Slides>25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1" baseType="lpstr">
      <vt:lpstr>Arial</vt:lpstr>
      <vt:lpstr>Calibri</vt:lpstr>
      <vt:lpstr>Dom Casual</vt:lpstr>
      <vt:lpstr>Times New Roman</vt:lpstr>
      <vt:lpstr>Wingdings</vt:lpstr>
      <vt:lpstr>Tema de Office</vt:lpstr>
      <vt:lpstr>TC1028  Pensamiento Computacional para Ingeniería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80</cp:revision>
  <dcterms:created xsi:type="dcterms:W3CDTF">2013-06-11T22:32:36Z</dcterms:created>
  <dcterms:modified xsi:type="dcterms:W3CDTF">2020-07-24T20:02:42Z</dcterms:modified>
</cp:coreProperties>
</file>