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9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18" r:id="rId3"/>
    <p:sldId id="319" r:id="rId4"/>
    <p:sldId id="320" r:id="rId5"/>
    <p:sldId id="321" r:id="rId6"/>
    <p:sldId id="258" r:id="rId7"/>
    <p:sldId id="309" r:id="rId8"/>
    <p:sldId id="310" r:id="rId9"/>
    <p:sldId id="260" r:id="rId10"/>
    <p:sldId id="261" r:id="rId11"/>
    <p:sldId id="262" r:id="rId12"/>
    <p:sldId id="311" r:id="rId13"/>
    <p:sldId id="264" r:id="rId14"/>
    <p:sldId id="322" r:id="rId15"/>
    <p:sldId id="312" r:id="rId16"/>
    <p:sldId id="313" r:id="rId17"/>
    <p:sldId id="324" r:id="rId18"/>
    <p:sldId id="325" r:id="rId19"/>
    <p:sldId id="326" r:id="rId20"/>
    <p:sldId id="327" r:id="rId21"/>
    <p:sldId id="295" r:id="rId22"/>
    <p:sldId id="282" r:id="rId23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zethe Pérez Fuertes" initials="LPF" lastIdx="1" clrIdx="0">
    <p:extLst>
      <p:ext uri="{19B8F6BF-5375-455C-9EA6-DF929625EA0E}">
        <p15:presenceInfo xmlns:p15="http://schemas.microsoft.com/office/powerpoint/2012/main" userId="S-1-5-21-1708537768-573735546-725345543-17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60"/>
  </p:normalViewPr>
  <p:slideViewPr>
    <p:cSldViewPr>
      <p:cViewPr varScale="1">
        <p:scale>
          <a:sx n="79" d="100"/>
          <a:sy n="79" d="100"/>
        </p:scale>
        <p:origin x="796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29/01/2020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142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77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162875" y="1954658"/>
            <a:ext cx="7202298" cy="9133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Solución de problemas y algoritmos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2400" y="4401285"/>
            <a:ext cx="8209789" cy="7711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6617A135-71F4-4E13-A1A9-468D384AAED2}"/>
              </a:ext>
            </a:extLst>
          </p:cNvPr>
          <p:cNvSpPr txBox="1"/>
          <p:nvPr/>
        </p:nvSpPr>
        <p:spPr>
          <a:xfrm>
            <a:off x="-200527" y="2648074"/>
            <a:ext cx="8209789" cy="7945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2595" marR="12700" indent="0" algn="ctr">
              <a:lnSpc>
                <a:spcPct val="100000"/>
              </a:lnSpc>
            </a:pPr>
            <a:r>
              <a:rPr lang="es-MX" sz="2400" spc="-15" dirty="0">
                <a:solidFill>
                  <a:srgbClr val="FFFFFF"/>
                </a:solidFill>
                <a:latin typeface="Arial"/>
                <a:cs typeface="Arial"/>
              </a:rPr>
              <a:t>Diagramas Entrada – Proceso - Salida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9400" y="1776983"/>
            <a:ext cx="5777230" cy="1518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spc="-20" dirty="0">
                <a:solidFill>
                  <a:srgbClr val="18BAD4"/>
                </a:solidFill>
                <a:latin typeface="Calibri"/>
                <a:cs typeface="Calibri"/>
              </a:rPr>
              <a:t>Pro</a:t>
            </a:r>
            <a:r>
              <a:rPr sz="3600" spc="-15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eso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7"/>
              </a:spcBef>
            </a:pPr>
            <a:endParaRPr sz="950" dirty="0"/>
          </a:p>
          <a:p>
            <a:pPr marL="469900" marR="12700" indent="-317500" algn="just">
              <a:lnSpc>
                <a:spcPct val="100099"/>
              </a:lnSpc>
            </a:pPr>
            <a:r>
              <a:rPr lang="es-MX" sz="1800" dirty="0">
                <a:solidFill>
                  <a:srgbClr val="C5DAEB"/>
                </a:solidFill>
                <a:latin typeface="Calibri"/>
                <a:cs typeface="Calibri"/>
              </a:rPr>
              <a:t>      </a:t>
            </a:r>
            <a:r>
              <a:rPr sz="1800" dirty="0">
                <a:solidFill>
                  <a:srgbClr val="C5DAEB"/>
                </a:solidFill>
                <a:latin typeface="Calibri"/>
                <a:cs typeface="Calibri"/>
              </a:rPr>
              <a:t>Son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las a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cci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ones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que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requ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eren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para enc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nt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solu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ci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ón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algor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itmo, es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forma como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vamos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 obte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 soluc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al prob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ema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plantea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20363" y="1969517"/>
            <a:ext cx="4081145" cy="9696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lida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153035">
              <a:lnSpc>
                <a:spcPct val="100000"/>
              </a:lnSpc>
            </a:pPr>
            <a:r>
              <a:rPr sz="180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esul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ado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solu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ci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del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prob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ema.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09800" y="590550"/>
            <a:ext cx="3643338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Ejemplo: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2254451" y="1655890"/>
            <a:ext cx="5746549" cy="668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3200" dirty="0">
                <a:solidFill>
                  <a:srgbClr val="C5DAEB"/>
                </a:solidFill>
                <a:latin typeface="Calibri"/>
                <a:cs typeface="Calibri"/>
              </a:rPr>
              <a:t>Calcu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32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el área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de un tr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lang="es-MX" sz="3200" spc="-1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3200" spc="0" dirty="0" err="1">
                <a:solidFill>
                  <a:srgbClr val="C5DAEB"/>
                </a:solidFill>
                <a:latin typeface="Calibri"/>
                <a:cs typeface="Calibri"/>
              </a:rPr>
              <a:t>ngulo</a:t>
            </a:r>
            <a:r>
              <a:rPr lang="es-MX" sz="32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3F2C1DAB-C2C1-4C9A-8A06-982E02D39C09}"/>
              </a:ext>
            </a:extLst>
          </p:cNvPr>
          <p:cNvSpPr/>
          <p:nvPr/>
        </p:nvSpPr>
        <p:spPr>
          <a:xfrm>
            <a:off x="4031469" y="2378964"/>
            <a:ext cx="161848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070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33600" y="719517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Calcular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el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área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un</a:t>
            </a:r>
            <a:r>
              <a:rPr lang="es-MX" sz="4000" spc="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tri</a:t>
            </a: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á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ngulo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4305" y="2368293"/>
            <a:ext cx="161848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42" name="object 38">
            <a:extLst>
              <a:ext uri="{FF2B5EF4-FFF2-40B4-BE49-F238E27FC236}">
                <a16:creationId xmlns:a16="http://schemas.microsoft.com/office/drawing/2014/main" id="{9B435FA9-DA88-4443-BDFE-B90E28E0B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861391"/>
              </p:ext>
            </p:extLst>
          </p:nvPr>
        </p:nvGraphicFramePr>
        <p:xfrm>
          <a:off x="2177200" y="1625346"/>
          <a:ext cx="5216486" cy="24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01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ENT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880" algn="l">
                        <a:lnSpc>
                          <a:spcPct val="100000"/>
                        </a:lnSpc>
                      </a:pPr>
                      <a:r>
                        <a:rPr lang="es-MX"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                   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ESO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329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base </a:t>
                      </a: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altura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Pedir la base</a:t>
                      </a:r>
                      <a:endParaRPr lang="es-MX" sz="18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Pedir la altura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= (base * altura) / 2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área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lang="es-MX" sz="1800" spc="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33600" y="719517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Calcular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el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área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un</a:t>
            </a:r>
            <a:r>
              <a:rPr lang="es-MX" sz="4000" spc="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tri</a:t>
            </a: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á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ngulo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4305" y="2368293"/>
            <a:ext cx="161848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275E7361-C640-48F1-BCD9-CD0C9883F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429851"/>
              </p:ext>
            </p:extLst>
          </p:nvPr>
        </p:nvGraphicFramePr>
        <p:xfrm>
          <a:off x="2211769" y="2552645"/>
          <a:ext cx="4664201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64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493064">
                  <a:extLst>
                    <a:ext uri="{9D8B030D-6E8A-4147-A177-3AD203B41FA5}">
                      <a16:colId xmlns:a16="http://schemas.microsoft.com/office/drawing/2014/main" val="2302406452"/>
                    </a:ext>
                  </a:extLst>
                </a:gridCol>
                <a:gridCol w="167807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altura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area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3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4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10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25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4.2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7.1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14.91</a:t>
                      </a:r>
                      <a:endParaRPr lang="es-MX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3" name="object 25">
            <a:extLst>
              <a:ext uri="{FF2B5EF4-FFF2-40B4-BE49-F238E27FC236}">
                <a16:creationId xmlns:a16="http://schemas.microsoft.com/office/drawing/2014/main" id="{1F590DFB-D8BA-43CA-AA70-376028293F64}"/>
              </a:ext>
            </a:extLst>
          </p:cNvPr>
          <p:cNvSpPr txBox="1"/>
          <p:nvPr/>
        </p:nvSpPr>
        <p:spPr>
          <a:xfrm>
            <a:off x="2235946" y="1915795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984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71117" y="222845"/>
            <a:ext cx="3643338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Ejemplo: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2115768" y="1288185"/>
            <a:ext cx="6747054" cy="668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3200" dirty="0">
                <a:solidFill>
                  <a:srgbClr val="C5DAEB"/>
                </a:solidFill>
                <a:latin typeface="Calibri"/>
                <a:cs typeface="Calibri"/>
              </a:rPr>
              <a:t>Calcu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32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lang="es-MX" sz="3200" spc="0" dirty="0">
                <a:solidFill>
                  <a:srgbClr val="C5DAEB"/>
                </a:solidFill>
                <a:latin typeface="Calibri"/>
                <a:cs typeface="Calibri"/>
              </a:rPr>
              <a:t>pago neto para un empleado que trabaja por horas.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AEF8F49-0F84-4711-BF74-E217EE0DFF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4" y="2571750"/>
            <a:ext cx="1642867" cy="2112980"/>
          </a:xfrm>
          <a:prstGeom prst="rect">
            <a:avLst/>
          </a:prstGeom>
        </p:spPr>
      </p:pic>
      <p:sp>
        <p:nvSpPr>
          <p:cNvPr id="20" name="Google Shape;259;p25">
            <a:extLst>
              <a:ext uri="{FF2B5EF4-FFF2-40B4-BE49-F238E27FC236}">
                <a16:creationId xmlns:a16="http://schemas.microsoft.com/office/drawing/2014/main" id="{96642953-4C1E-4425-A730-191BB1FFE57A}"/>
              </a:ext>
            </a:extLst>
          </p:cNvPr>
          <p:cNvSpPr txBox="1"/>
          <p:nvPr/>
        </p:nvSpPr>
        <p:spPr>
          <a:xfrm>
            <a:off x="2186432" y="2459613"/>
            <a:ext cx="6717072" cy="171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marR="0" lvl="0" indent="-342900" algn="just">
              <a:spcBef>
                <a:spcPts val="600"/>
              </a:spcBef>
              <a:spcAft>
                <a:spcPts val="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Para llevar a cabo el proceso se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requiere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conocer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cuántas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horas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trabajó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el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empleado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y cuál sería el pago por hora.</a:t>
            </a:r>
            <a:endParaRPr sz="20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355600" marR="5080" lvl="0" indent="-342900" algn="just">
              <a:spcBef>
                <a:spcPts val="600"/>
              </a:spcBef>
              <a:spcAft>
                <a:spcPts val="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Se calcula la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salida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: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pago neto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, con los datos que se tienen.</a:t>
            </a:r>
            <a:endParaRPr sz="20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355600" marR="0" lvl="0" indent="-342900" algn="just">
              <a:spcBef>
                <a:spcPts val="600"/>
              </a:spcBef>
              <a:spcAft>
                <a:spcPts val="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El resultado se imprime en la pantalla.</a:t>
            </a:r>
            <a:endParaRPr sz="2000" dirty="0">
              <a:solidFill>
                <a:srgbClr val="C5DAEB"/>
              </a:solidFill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5081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45792" y="721422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Calcular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el </a:t>
            </a: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pago neto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6C6F753-C969-4675-9347-1ECFDEBA93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0" y="2442613"/>
            <a:ext cx="1642867" cy="2112980"/>
          </a:xfrm>
          <a:prstGeom prst="rect">
            <a:avLst/>
          </a:prstGeom>
        </p:spPr>
      </p:pic>
      <p:graphicFrame>
        <p:nvGraphicFramePr>
          <p:cNvPr id="42" name="object 38">
            <a:extLst>
              <a:ext uri="{FF2B5EF4-FFF2-40B4-BE49-F238E27FC236}">
                <a16:creationId xmlns:a16="http://schemas.microsoft.com/office/drawing/2014/main" id="{5B756453-76CD-4A04-9D2F-F8D4D45F8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11836"/>
              </p:ext>
            </p:extLst>
          </p:nvPr>
        </p:nvGraphicFramePr>
        <p:xfrm>
          <a:off x="2177200" y="1625346"/>
          <a:ext cx="6463880" cy="24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9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7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01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ENT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880" algn="l">
                        <a:lnSpc>
                          <a:spcPct val="100000"/>
                        </a:lnSpc>
                      </a:pPr>
                      <a:r>
                        <a:rPr lang="es-MX"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                              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ESO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</a:pPr>
                      <a:r>
                        <a:rPr lang="es-MX"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329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horas </a:t>
                      </a: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salario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Pedir las 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horas trabajadas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Pedir el salario por hora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= horas * salario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</a:t>
                      </a:r>
                      <a:r>
                        <a:rPr lang="es-MX" sz="18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lang="es-MX" sz="1800" spc="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1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45792" y="721422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Calcular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el </a:t>
            </a: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pago neto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6C6F753-C969-4675-9347-1ECFDEBA93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0" y="2442613"/>
            <a:ext cx="1642867" cy="2112980"/>
          </a:xfrm>
          <a:prstGeom prst="rect">
            <a:avLst/>
          </a:prstGeom>
        </p:spPr>
      </p:pic>
      <p:graphicFrame>
        <p:nvGraphicFramePr>
          <p:cNvPr id="43" name="Tabla 42">
            <a:extLst>
              <a:ext uri="{FF2B5EF4-FFF2-40B4-BE49-F238E27FC236}">
                <a16:creationId xmlns:a16="http://schemas.microsoft.com/office/drawing/2014/main" id="{939D38FA-213A-4B26-AFBE-3321D5A96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004466"/>
              </p:ext>
            </p:extLst>
          </p:nvPr>
        </p:nvGraphicFramePr>
        <p:xfrm>
          <a:off x="2211769" y="2552645"/>
          <a:ext cx="4664201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031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302406452"/>
                    </a:ext>
                  </a:extLst>
                </a:gridCol>
                <a:gridCol w="1618170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salario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Pago neto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15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100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1</a:t>
                      </a:r>
                      <a:r>
                        <a:rPr lang="es-MX" sz="1600" b="1" dirty="0"/>
                        <a:t>500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</a:t>
                      </a:r>
                      <a:r>
                        <a:rPr lang="es-MX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125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1250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40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112.5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4500</a:t>
                      </a:r>
                      <a:endParaRPr lang="es-MX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4" name="object 25">
            <a:extLst>
              <a:ext uri="{FF2B5EF4-FFF2-40B4-BE49-F238E27FC236}">
                <a16:creationId xmlns:a16="http://schemas.microsoft.com/office/drawing/2014/main" id="{D210A5DB-BD72-4B8B-BEBB-F40302B182B9}"/>
              </a:ext>
            </a:extLst>
          </p:cNvPr>
          <p:cNvSpPr txBox="1"/>
          <p:nvPr/>
        </p:nvSpPr>
        <p:spPr>
          <a:xfrm>
            <a:off x="2235946" y="1915795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854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71117" y="222845"/>
            <a:ext cx="3643338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Ejemplo: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2514600" y="1432559"/>
            <a:ext cx="6747054" cy="668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lang="es-ES" sz="3200" dirty="0">
                <a:solidFill>
                  <a:srgbClr val="C5DAEB"/>
                </a:solidFill>
                <a:latin typeface="Calibri"/>
                <a:cs typeface="Calibri"/>
              </a:rPr>
              <a:t>Precio válido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0" name="Google Shape;259;p25">
            <a:extLst>
              <a:ext uri="{FF2B5EF4-FFF2-40B4-BE49-F238E27FC236}">
                <a16:creationId xmlns:a16="http://schemas.microsoft.com/office/drawing/2014/main" id="{96642953-4C1E-4425-A730-191BB1FFE57A}"/>
              </a:ext>
            </a:extLst>
          </p:cNvPr>
          <p:cNvSpPr txBox="1"/>
          <p:nvPr/>
        </p:nvSpPr>
        <p:spPr>
          <a:xfrm>
            <a:off x="2474551" y="2328245"/>
            <a:ext cx="5357665" cy="171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marR="0" lvl="0" indent="-342900" algn="just">
              <a:spcBef>
                <a:spcPts val="600"/>
              </a:spcBef>
              <a:spcAft>
                <a:spcPts val="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s-ES" sz="2000" dirty="0">
                <a:solidFill>
                  <a:srgbClr val="C5DAEB"/>
                </a:solidFill>
                <a:cs typeface="Calibri"/>
                <a:sym typeface="Corbel"/>
              </a:rPr>
              <a:t>Escribe un diseño para verificar si un precio es válido o no lo es. </a:t>
            </a:r>
          </a:p>
          <a:p>
            <a:pPr marL="355600" marR="0" lvl="0" indent="-342900" algn="just">
              <a:spcBef>
                <a:spcPts val="600"/>
              </a:spcBef>
              <a:spcAft>
                <a:spcPts val="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s-ES" sz="2000" dirty="0">
                <a:solidFill>
                  <a:srgbClr val="C5DAEB"/>
                </a:solidFill>
                <a:cs typeface="Calibri"/>
                <a:sym typeface="Corbel"/>
              </a:rPr>
              <a:t>Es válido si es un valor positivo y no lo es si es negativo o cero.</a:t>
            </a:r>
            <a:endParaRPr sz="2000" dirty="0">
              <a:solidFill>
                <a:srgbClr val="C5DAEB"/>
              </a:solidFill>
              <a:cs typeface="Calibri"/>
              <a:sym typeface="Corbel"/>
            </a:endParaRPr>
          </a:p>
        </p:txBody>
      </p:sp>
      <p:pic>
        <p:nvPicPr>
          <p:cNvPr id="19" name="Imagen 18" descr="Imagen que contiene tabla, lego, silla, blanco&#10;&#10;Descripción generada automáticamente">
            <a:extLst>
              <a:ext uri="{FF2B5EF4-FFF2-40B4-BE49-F238E27FC236}">
                <a16:creationId xmlns:a16="http://schemas.microsoft.com/office/drawing/2014/main" id="{37C50ACD-31DC-458A-AEA1-CB52361D5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8" y="1975103"/>
            <a:ext cx="1987889" cy="24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89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83610" y="645412"/>
            <a:ext cx="4863083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ES" sz="4000" dirty="0">
                <a:solidFill>
                  <a:srgbClr val="18BAD4"/>
                </a:solidFill>
                <a:latin typeface="Calibri"/>
                <a:cs typeface="Calibri"/>
              </a:rPr>
              <a:t>Precio válido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 descr="Imagen que contiene tabla, lego, silla, blanco&#10;&#10;Descripción generada automáticamente">
            <a:extLst>
              <a:ext uri="{FF2B5EF4-FFF2-40B4-BE49-F238E27FC236}">
                <a16:creationId xmlns:a16="http://schemas.microsoft.com/office/drawing/2014/main" id="{37C50ACD-31DC-458A-AEA1-CB52361D5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8" y="1733550"/>
            <a:ext cx="1987889" cy="2425447"/>
          </a:xfrm>
          <a:prstGeom prst="rect">
            <a:avLst/>
          </a:prstGeom>
        </p:spPr>
      </p:pic>
      <p:graphicFrame>
        <p:nvGraphicFramePr>
          <p:cNvPr id="21" name="object 38">
            <a:extLst>
              <a:ext uri="{FF2B5EF4-FFF2-40B4-BE49-F238E27FC236}">
                <a16:creationId xmlns:a16="http://schemas.microsoft.com/office/drawing/2014/main" id="{6F56D1C1-7BC0-4D90-8EC2-60A176EE7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862346"/>
              </p:ext>
            </p:extLst>
          </p:nvPr>
        </p:nvGraphicFramePr>
        <p:xfrm>
          <a:off x="2283610" y="1733550"/>
          <a:ext cx="6174590" cy="24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4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01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ENT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880" algn="l">
                        <a:lnSpc>
                          <a:spcPct val="100000"/>
                        </a:lnSpc>
                      </a:pPr>
                      <a:r>
                        <a:rPr lang="es-MX"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                              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ESO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</a:pPr>
                      <a:r>
                        <a:rPr lang="es-MX"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329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Precio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Pedir el precio</a:t>
                      </a:r>
                      <a:endParaRPr lang="es-MX" sz="18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 el precio es menor o igual a cero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Escribir “No es válido”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Sino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Escribir “Es válido”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 válido o No es válido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5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226" y="746340"/>
            <a:ext cx="6400165" cy="1009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ES" sz="3200" dirty="0">
                <a:solidFill>
                  <a:srgbClr val="18BAD4"/>
                </a:solidFill>
                <a:latin typeface="Calibri"/>
                <a:cs typeface="Calibri"/>
              </a:rPr>
              <a:t>¿Cómo solucionar problemas?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565EEF0F-BF21-4715-B974-59C1D205E3E6}"/>
              </a:ext>
            </a:extLst>
          </p:cNvPr>
          <p:cNvSpPr/>
          <p:nvPr/>
        </p:nvSpPr>
        <p:spPr>
          <a:xfrm>
            <a:off x="2638934" y="2343150"/>
            <a:ext cx="1534106" cy="1203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81A59B82-A9FB-4A66-9BB8-C37ECD6AD85F}"/>
              </a:ext>
            </a:extLst>
          </p:cNvPr>
          <p:cNvSpPr/>
          <p:nvPr/>
        </p:nvSpPr>
        <p:spPr>
          <a:xfrm>
            <a:off x="5181600" y="2306811"/>
            <a:ext cx="1220494" cy="1257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8C8F13A1-2B14-486F-83DE-C17FA93808A6}"/>
              </a:ext>
            </a:extLst>
          </p:cNvPr>
          <p:cNvSpPr txBox="1"/>
          <p:nvPr/>
        </p:nvSpPr>
        <p:spPr>
          <a:xfrm>
            <a:off x="3366259" y="1609325"/>
            <a:ext cx="2107050" cy="2920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 algn="ctr"/>
            <a:r>
              <a:rPr sz="2000" spc="-14" dirty="0">
                <a:solidFill>
                  <a:schemeClr val="bg1"/>
                </a:solidFill>
                <a:cs typeface="Verdana"/>
              </a:rPr>
              <a:t>A</a:t>
            </a:r>
            <a:r>
              <a:rPr sz="2000" spc="-8" dirty="0">
                <a:solidFill>
                  <a:schemeClr val="bg1"/>
                </a:solidFill>
                <a:cs typeface="Verdana"/>
              </a:rPr>
              <a:t>n</a:t>
            </a:r>
            <a:r>
              <a:rPr sz="2000" spc="-3" dirty="0">
                <a:solidFill>
                  <a:schemeClr val="bg1"/>
                </a:solidFill>
                <a:cs typeface="Verdana"/>
              </a:rPr>
              <a:t>á</a:t>
            </a:r>
            <a:r>
              <a:rPr sz="2000" spc="3" dirty="0">
                <a:solidFill>
                  <a:schemeClr val="bg1"/>
                </a:solidFill>
                <a:cs typeface="Verdana"/>
              </a:rPr>
              <a:t>l</a:t>
            </a:r>
            <a:r>
              <a:rPr sz="2000" dirty="0">
                <a:solidFill>
                  <a:schemeClr val="bg1"/>
                </a:solidFill>
                <a:cs typeface="Verdana"/>
              </a:rPr>
              <a:t>i</a:t>
            </a:r>
            <a:r>
              <a:rPr sz="2000" spc="-8" dirty="0">
                <a:solidFill>
                  <a:schemeClr val="bg1"/>
                </a:solidFill>
                <a:cs typeface="Verdana"/>
              </a:rPr>
              <a:t>sis</a:t>
            </a:r>
            <a:r>
              <a:rPr sz="2000" spc="3" dirty="0">
                <a:solidFill>
                  <a:schemeClr val="bg1"/>
                </a:solidFill>
                <a:cs typeface="Verdana"/>
              </a:rPr>
              <a:t> </a:t>
            </a:r>
            <a:r>
              <a:rPr sz="2000" spc="-8" dirty="0">
                <a:solidFill>
                  <a:schemeClr val="bg1"/>
                </a:solidFill>
                <a:cs typeface="Verdana"/>
              </a:rPr>
              <a:t>y</a:t>
            </a:r>
            <a:r>
              <a:rPr sz="2000" spc="6" dirty="0">
                <a:solidFill>
                  <a:schemeClr val="bg1"/>
                </a:solidFill>
                <a:cs typeface="Verdana"/>
              </a:rPr>
              <a:t> </a:t>
            </a:r>
            <a:r>
              <a:rPr sz="2000" spc="-11" dirty="0">
                <a:solidFill>
                  <a:schemeClr val="bg1"/>
                </a:solidFill>
                <a:cs typeface="Verdana"/>
              </a:rPr>
              <a:t>Di</a:t>
            </a:r>
            <a:r>
              <a:rPr sz="2000" spc="-8" dirty="0">
                <a:solidFill>
                  <a:schemeClr val="bg1"/>
                </a:solidFill>
                <a:cs typeface="Verdana"/>
              </a:rPr>
              <a:t>s</a:t>
            </a:r>
            <a:r>
              <a:rPr sz="2000" spc="-14" dirty="0">
                <a:solidFill>
                  <a:schemeClr val="bg1"/>
                </a:solidFill>
                <a:cs typeface="Verdana"/>
              </a:rPr>
              <a:t>e</a:t>
            </a:r>
            <a:r>
              <a:rPr sz="2000" spc="-8" dirty="0">
                <a:solidFill>
                  <a:schemeClr val="bg1"/>
                </a:solidFill>
                <a:cs typeface="Verdana"/>
              </a:rPr>
              <a:t>ño</a:t>
            </a:r>
            <a:endParaRPr sz="2000" dirty="0">
              <a:solidFill>
                <a:schemeClr val="bg1"/>
              </a:solidFill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0015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74551" y="528599"/>
            <a:ext cx="4863083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ES" sz="4000" dirty="0">
                <a:solidFill>
                  <a:srgbClr val="18BAD4"/>
                </a:solidFill>
                <a:latin typeface="Calibri"/>
                <a:cs typeface="Calibri"/>
              </a:rPr>
              <a:t>Precio válido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 descr="Imagen que contiene tabla, lego, silla, blanco&#10;&#10;Descripción generada automáticamente">
            <a:extLst>
              <a:ext uri="{FF2B5EF4-FFF2-40B4-BE49-F238E27FC236}">
                <a16:creationId xmlns:a16="http://schemas.microsoft.com/office/drawing/2014/main" id="{37C50ACD-31DC-458A-AEA1-CB52361D57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8" y="1975103"/>
            <a:ext cx="1987889" cy="2425447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171AACA0-CFDF-4E12-A55E-B239149D3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33798"/>
              </p:ext>
            </p:extLst>
          </p:nvPr>
        </p:nvGraphicFramePr>
        <p:xfrm>
          <a:off x="2498599" y="2599000"/>
          <a:ext cx="4511801" cy="120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795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64600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sz="1600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sz="16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sz="16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r>
                        <a:rPr sz="16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sz="16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sz="16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á</a:t>
                      </a:r>
                      <a:r>
                        <a:rPr sz="1600" b="1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r>
                        <a:rPr sz="16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sz="16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  <a:endParaRPr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</a:t>
                      </a:r>
                      <a:r>
                        <a:rPr sz="16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sz="16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á</a:t>
                      </a:r>
                      <a:r>
                        <a:rPr sz="1600" b="1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</a:t>
                      </a:r>
                      <a:r>
                        <a:rPr sz="16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sz="16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sz="16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sz="16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r>
                        <a:rPr sz="16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sz="16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sz="16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á</a:t>
                      </a:r>
                      <a:r>
                        <a:rPr sz="1600" b="1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r>
                        <a:rPr sz="16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sz="16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  <a:endParaRPr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20" name="object 25">
            <a:extLst>
              <a:ext uri="{FF2B5EF4-FFF2-40B4-BE49-F238E27FC236}">
                <a16:creationId xmlns:a16="http://schemas.microsoft.com/office/drawing/2014/main" id="{F761E0CF-BBDB-4789-A9AA-DB1BA5B4570D}"/>
              </a:ext>
            </a:extLst>
          </p:cNvPr>
          <p:cNvSpPr txBox="1"/>
          <p:nvPr/>
        </p:nvSpPr>
        <p:spPr>
          <a:xfrm>
            <a:off x="2522776" y="19621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463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712517" y="436679"/>
            <a:ext cx="6353852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1ED6CFD-F85A-4D52-B63D-0FA1EBCDEDCE}"/>
              </a:ext>
            </a:extLst>
          </p:cNvPr>
          <p:cNvSpPr/>
          <p:nvPr/>
        </p:nvSpPr>
        <p:spPr>
          <a:xfrm>
            <a:off x="2043406" y="1595556"/>
            <a:ext cx="5272219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Escribe el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Diagrama Entrada – Proceso – Salida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de los siguientes ejercicios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CAEBE9A8-403A-45E9-9811-ECAB090D2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819" y="1850466"/>
            <a:ext cx="5265989" cy="301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1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0959" y="349674"/>
            <a:ext cx="4113411" cy="6310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lang="es-ES" sz="3200" dirty="0">
                <a:solidFill>
                  <a:srgbClr val="18BAD4"/>
                </a:solidFill>
                <a:latin typeface="Calibri"/>
                <a:cs typeface="Calibri"/>
              </a:rPr>
              <a:t>Solución de problemas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5B06CBF4-F516-4442-83F8-3128C4546A95}"/>
              </a:ext>
            </a:extLst>
          </p:cNvPr>
          <p:cNvSpPr/>
          <p:nvPr/>
        </p:nvSpPr>
        <p:spPr>
          <a:xfrm>
            <a:off x="2600325" y="3581400"/>
            <a:ext cx="958156" cy="400050"/>
          </a:xfrm>
          <a:custGeom>
            <a:avLst/>
            <a:gdLst/>
            <a:ahLst/>
            <a:cxnLst/>
            <a:rect l="l" t="t" r="r" b="b"/>
            <a:pathLst>
              <a:path w="1703388" h="711200">
                <a:moveTo>
                  <a:pt x="0" y="0"/>
                </a:moveTo>
                <a:lnTo>
                  <a:pt x="1703388" y="0"/>
                </a:lnTo>
                <a:lnTo>
                  <a:pt x="1703388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DC2A7AF2-6036-4C52-8720-DC5DEAA666CE}"/>
              </a:ext>
            </a:extLst>
          </p:cNvPr>
          <p:cNvSpPr txBox="1"/>
          <p:nvPr/>
        </p:nvSpPr>
        <p:spPr>
          <a:xfrm>
            <a:off x="2644616" y="3606546"/>
            <a:ext cx="863680" cy="346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/>
            <a:r>
              <a:rPr sz="1125" spc="-3" dirty="0">
                <a:solidFill>
                  <a:schemeClr val="bg1"/>
                </a:solidFill>
                <a:latin typeface="Verdana"/>
                <a:cs typeface="Verdana"/>
              </a:rPr>
              <a:t>En</a:t>
            </a:r>
            <a:r>
              <a:rPr sz="1125" spc="-8" dirty="0">
                <a:solidFill>
                  <a:schemeClr val="bg1"/>
                </a:solidFill>
                <a:latin typeface="Verdana"/>
                <a:cs typeface="Verdana"/>
              </a:rPr>
              <a:t>te</a:t>
            </a:r>
            <a:r>
              <a:rPr sz="1125" spc="-11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125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125" spc="-11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125" spc="-6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endParaRPr sz="1125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7144"/>
            <a:r>
              <a:rPr sz="1125" spc="-3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12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1125" spc="-3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125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1125" spc="-11" dirty="0">
                <a:solidFill>
                  <a:schemeClr val="bg1"/>
                </a:solidFill>
                <a:latin typeface="Verdana"/>
                <a:cs typeface="Verdana"/>
              </a:rPr>
              <a:t>ro</a:t>
            </a:r>
            <a:r>
              <a:rPr sz="1125" dirty="0">
                <a:solidFill>
                  <a:schemeClr val="bg1"/>
                </a:solidFill>
                <a:latin typeface="Verdana"/>
                <a:cs typeface="Verdana"/>
              </a:rPr>
              <a:t>bl</a:t>
            </a:r>
            <a:r>
              <a:rPr sz="1125" spc="-11" dirty="0">
                <a:solidFill>
                  <a:schemeClr val="bg1"/>
                </a:solidFill>
                <a:latin typeface="Verdana"/>
                <a:cs typeface="Verdana"/>
              </a:rPr>
              <a:t>ema</a:t>
            </a:r>
            <a:endParaRPr sz="1125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BE741673-DD57-47B5-86DF-4F78B09BADF4}"/>
              </a:ext>
            </a:extLst>
          </p:cNvPr>
          <p:cNvSpPr/>
          <p:nvPr/>
        </p:nvSpPr>
        <p:spPr>
          <a:xfrm>
            <a:off x="4054080" y="2096698"/>
            <a:ext cx="1347170" cy="1349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7727C5C6-7FD5-4039-B140-749543F526B1}"/>
              </a:ext>
            </a:extLst>
          </p:cNvPr>
          <p:cNvSpPr/>
          <p:nvPr/>
        </p:nvSpPr>
        <p:spPr>
          <a:xfrm>
            <a:off x="2356321" y="1898290"/>
            <a:ext cx="1273703" cy="1601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BD21559C-C1EF-4E89-96D8-EA842B42194F}"/>
              </a:ext>
            </a:extLst>
          </p:cNvPr>
          <p:cNvSpPr/>
          <p:nvPr/>
        </p:nvSpPr>
        <p:spPr>
          <a:xfrm>
            <a:off x="6337648" y="2199985"/>
            <a:ext cx="741176" cy="7702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1F3F2553-8B5C-4FD4-BD68-E0285A0D2A4A}"/>
              </a:ext>
            </a:extLst>
          </p:cNvPr>
          <p:cNvSpPr/>
          <p:nvPr/>
        </p:nvSpPr>
        <p:spPr>
          <a:xfrm>
            <a:off x="5900738" y="2626423"/>
            <a:ext cx="857250" cy="5332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1470FF27-3D21-44E5-98EC-8B8D4DEAFBAE}"/>
              </a:ext>
            </a:extLst>
          </p:cNvPr>
          <p:cNvSpPr/>
          <p:nvPr/>
        </p:nvSpPr>
        <p:spPr>
          <a:xfrm>
            <a:off x="4350544" y="3581400"/>
            <a:ext cx="864394" cy="400050"/>
          </a:xfrm>
          <a:custGeom>
            <a:avLst/>
            <a:gdLst/>
            <a:ahLst/>
            <a:cxnLst/>
            <a:rect l="l" t="t" r="r" b="b"/>
            <a:pathLst>
              <a:path w="1536700" h="711200">
                <a:moveTo>
                  <a:pt x="0" y="0"/>
                </a:moveTo>
                <a:lnTo>
                  <a:pt x="1536700" y="0"/>
                </a:lnTo>
                <a:lnTo>
                  <a:pt x="153670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4BA09081-5614-4777-AA37-B488E26EC3A1}"/>
              </a:ext>
            </a:extLst>
          </p:cNvPr>
          <p:cNvSpPr txBox="1"/>
          <p:nvPr/>
        </p:nvSpPr>
        <p:spPr>
          <a:xfrm>
            <a:off x="4394836" y="3606546"/>
            <a:ext cx="770096" cy="346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/>
            <a:r>
              <a:rPr sz="1125" spc="-14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125" spc="-6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125" spc="-11" dirty="0">
                <a:solidFill>
                  <a:schemeClr val="bg1"/>
                </a:solidFill>
                <a:latin typeface="Verdana"/>
                <a:cs typeface="Verdana"/>
              </a:rPr>
              <a:t>seña</a:t>
            </a:r>
            <a:r>
              <a:rPr sz="1125" spc="-6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endParaRPr sz="1125">
              <a:solidFill>
                <a:schemeClr val="bg1"/>
              </a:solidFill>
              <a:latin typeface="Verdana"/>
              <a:cs typeface="Verdana"/>
            </a:endParaRPr>
          </a:p>
          <a:p>
            <a:pPr marL="7144"/>
            <a:r>
              <a:rPr sz="1125" dirty="0">
                <a:solidFill>
                  <a:schemeClr val="bg1"/>
                </a:solidFill>
                <a:latin typeface="Verdana"/>
                <a:cs typeface="Verdana"/>
              </a:rPr>
              <a:t>la</a:t>
            </a:r>
            <a:r>
              <a:rPr sz="1125" spc="-6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125" spc="-11" dirty="0">
                <a:solidFill>
                  <a:schemeClr val="bg1"/>
                </a:solidFill>
                <a:latin typeface="Verdana"/>
                <a:cs typeface="Verdana"/>
              </a:rPr>
              <a:t>so</a:t>
            </a:r>
            <a:r>
              <a:rPr sz="112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1125" spc="-3" dirty="0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sz="1125" spc="-11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12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125" spc="-3" dirty="0">
                <a:solidFill>
                  <a:schemeClr val="bg1"/>
                </a:solidFill>
                <a:latin typeface="Verdana"/>
                <a:cs typeface="Verdana"/>
              </a:rPr>
              <a:t>ó</a:t>
            </a:r>
            <a:r>
              <a:rPr sz="1125" spc="-8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endParaRPr sz="1125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BBB37DA3-558E-4828-9203-75BC2E39AE5C}"/>
              </a:ext>
            </a:extLst>
          </p:cNvPr>
          <p:cNvSpPr/>
          <p:nvPr/>
        </p:nvSpPr>
        <p:spPr>
          <a:xfrm>
            <a:off x="6072189" y="3581400"/>
            <a:ext cx="801886" cy="400050"/>
          </a:xfrm>
          <a:custGeom>
            <a:avLst/>
            <a:gdLst/>
            <a:ahLst/>
            <a:cxnLst/>
            <a:rect l="l" t="t" r="r" b="b"/>
            <a:pathLst>
              <a:path w="1425575" h="711200">
                <a:moveTo>
                  <a:pt x="0" y="0"/>
                </a:moveTo>
                <a:lnTo>
                  <a:pt x="1425575" y="0"/>
                </a:lnTo>
                <a:lnTo>
                  <a:pt x="1425575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868355F3-E951-4550-9BD1-FA6AD395211E}"/>
              </a:ext>
            </a:extLst>
          </p:cNvPr>
          <p:cNvSpPr txBox="1"/>
          <p:nvPr/>
        </p:nvSpPr>
        <p:spPr>
          <a:xfrm>
            <a:off x="6116479" y="3606546"/>
            <a:ext cx="657225" cy="346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 marR="7144"/>
            <a:r>
              <a:rPr sz="1125" spc="-14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1125" spc="-8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125" spc="-11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125" dirty="0">
                <a:solidFill>
                  <a:schemeClr val="bg1"/>
                </a:solidFill>
                <a:latin typeface="Verdana"/>
                <a:cs typeface="Verdana"/>
              </a:rPr>
              <a:t>b</a:t>
            </a:r>
            <a:r>
              <a:rPr sz="1125" spc="-11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125" spc="-6" dirty="0">
                <a:solidFill>
                  <a:schemeClr val="bg1"/>
                </a:solidFill>
                <a:latin typeface="Verdana"/>
                <a:cs typeface="Verdana"/>
              </a:rPr>
              <a:t>r </a:t>
            </a:r>
            <a:r>
              <a:rPr sz="1125" spc="-11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125" dirty="0">
                <a:solidFill>
                  <a:schemeClr val="bg1"/>
                </a:solidFill>
                <a:latin typeface="Verdana"/>
                <a:cs typeface="Verdana"/>
              </a:rPr>
              <a:t>l di</a:t>
            </a:r>
            <a:r>
              <a:rPr sz="1125" spc="-11" dirty="0">
                <a:solidFill>
                  <a:schemeClr val="bg1"/>
                </a:solidFill>
                <a:latin typeface="Verdana"/>
                <a:cs typeface="Verdana"/>
              </a:rPr>
              <a:t>señ</a:t>
            </a:r>
            <a:r>
              <a:rPr sz="1125" spc="-8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endParaRPr sz="1125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1EB7FE60-434A-40F1-8D17-0A85F8165CF5}"/>
              </a:ext>
            </a:extLst>
          </p:cNvPr>
          <p:cNvSpPr/>
          <p:nvPr/>
        </p:nvSpPr>
        <p:spPr>
          <a:xfrm>
            <a:off x="3757612" y="3624262"/>
            <a:ext cx="385763" cy="300038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514348" y="0"/>
                </a:moveTo>
                <a:lnTo>
                  <a:pt x="514348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14348" y="400050"/>
                </a:lnTo>
                <a:lnTo>
                  <a:pt x="514348" y="533400"/>
                </a:lnTo>
                <a:lnTo>
                  <a:pt x="685800" y="266700"/>
                </a:lnTo>
                <a:lnTo>
                  <a:pt x="51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1CEE38ED-9676-4897-B163-C37B248967ED}"/>
              </a:ext>
            </a:extLst>
          </p:cNvPr>
          <p:cNvSpPr/>
          <p:nvPr/>
        </p:nvSpPr>
        <p:spPr>
          <a:xfrm>
            <a:off x="3757612" y="3624262"/>
            <a:ext cx="385763" cy="300038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133350"/>
                </a:moveTo>
                <a:lnTo>
                  <a:pt x="514349" y="133350"/>
                </a:lnTo>
                <a:lnTo>
                  <a:pt x="514349" y="0"/>
                </a:lnTo>
                <a:lnTo>
                  <a:pt x="685800" y="266700"/>
                </a:lnTo>
                <a:lnTo>
                  <a:pt x="514349" y="533400"/>
                </a:lnTo>
                <a:lnTo>
                  <a:pt x="514349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570FFAF3-D626-4AD8-B7D5-10E397E26FA8}"/>
              </a:ext>
            </a:extLst>
          </p:cNvPr>
          <p:cNvSpPr/>
          <p:nvPr/>
        </p:nvSpPr>
        <p:spPr>
          <a:xfrm>
            <a:off x="2857500" y="1438275"/>
            <a:ext cx="428625" cy="385763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435433" y="457200"/>
                </a:moveTo>
                <a:lnTo>
                  <a:pt x="0" y="457200"/>
                </a:lnTo>
                <a:lnTo>
                  <a:pt x="217699" y="685800"/>
                </a:lnTo>
                <a:lnTo>
                  <a:pt x="435433" y="457200"/>
                </a:lnTo>
                <a:close/>
              </a:path>
              <a:path w="762000" h="685800">
                <a:moveTo>
                  <a:pt x="762000" y="0"/>
                </a:moveTo>
                <a:lnTo>
                  <a:pt x="108866" y="0"/>
                </a:lnTo>
                <a:lnTo>
                  <a:pt x="108866" y="457200"/>
                </a:lnTo>
                <a:lnTo>
                  <a:pt x="326566" y="457200"/>
                </a:lnTo>
                <a:lnTo>
                  <a:pt x="326566" y="228600"/>
                </a:lnTo>
                <a:lnTo>
                  <a:pt x="762000" y="228600"/>
                </a:lnTo>
                <a:lnTo>
                  <a:pt x="7620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4" name="object 18">
            <a:extLst>
              <a:ext uri="{FF2B5EF4-FFF2-40B4-BE49-F238E27FC236}">
                <a16:creationId xmlns:a16="http://schemas.microsoft.com/office/drawing/2014/main" id="{15022E9F-45E4-487B-BBAD-1099F05971FA}"/>
              </a:ext>
            </a:extLst>
          </p:cNvPr>
          <p:cNvSpPr/>
          <p:nvPr/>
        </p:nvSpPr>
        <p:spPr>
          <a:xfrm>
            <a:off x="2857500" y="1438275"/>
            <a:ext cx="428625" cy="385763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217699" y="685800"/>
                </a:moveTo>
                <a:lnTo>
                  <a:pt x="435433" y="457200"/>
                </a:lnTo>
                <a:lnTo>
                  <a:pt x="326566" y="457200"/>
                </a:lnTo>
                <a:lnTo>
                  <a:pt x="326566" y="228600"/>
                </a:lnTo>
                <a:lnTo>
                  <a:pt x="762000" y="228600"/>
                </a:lnTo>
                <a:lnTo>
                  <a:pt x="762000" y="0"/>
                </a:lnTo>
                <a:lnTo>
                  <a:pt x="108867" y="0"/>
                </a:lnTo>
                <a:lnTo>
                  <a:pt x="108867" y="457200"/>
                </a:lnTo>
                <a:lnTo>
                  <a:pt x="0" y="457200"/>
                </a:lnTo>
                <a:lnTo>
                  <a:pt x="217699" y="685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5" name="object 19">
            <a:extLst>
              <a:ext uri="{FF2B5EF4-FFF2-40B4-BE49-F238E27FC236}">
                <a16:creationId xmlns:a16="http://schemas.microsoft.com/office/drawing/2014/main" id="{300B20CA-EE89-4DA1-B582-4B298C99C415}"/>
              </a:ext>
            </a:extLst>
          </p:cNvPr>
          <p:cNvSpPr/>
          <p:nvPr/>
        </p:nvSpPr>
        <p:spPr>
          <a:xfrm>
            <a:off x="6115050" y="1395413"/>
            <a:ext cx="385763" cy="428625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685800" y="326566"/>
                </a:moveTo>
                <a:lnTo>
                  <a:pt x="457200" y="326566"/>
                </a:lnTo>
                <a:lnTo>
                  <a:pt x="457200" y="762000"/>
                </a:lnTo>
                <a:lnTo>
                  <a:pt x="685800" y="762000"/>
                </a:lnTo>
                <a:lnTo>
                  <a:pt x="685800" y="326566"/>
                </a:lnTo>
                <a:close/>
              </a:path>
              <a:path w="685800" h="762000">
                <a:moveTo>
                  <a:pt x="228600" y="0"/>
                </a:moveTo>
                <a:lnTo>
                  <a:pt x="0" y="217699"/>
                </a:lnTo>
                <a:lnTo>
                  <a:pt x="228600" y="435433"/>
                </a:lnTo>
                <a:lnTo>
                  <a:pt x="228600" y="326566"/>
                </a:lnTo>
                <a:lnTo>
                  <a:pt x="685800" y="326566"/>
                </a:lnTo>
                <a:lnTo>
                  <a:pt x="685800" y="108866"/>
                </a:lnTo>
                <a:lnTo>
                  <a:pt x="228600" y="108866"/>
                </a:lnTo>
                <a:lnTo>
                  <a:pt x="2286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6" name="object 20">
            <a:extLst>
              <a:ext uri="{FF2B5EF4-FFF2-40B4-BE49-F238E27FC236}">
                <a16:creationId xmlns:a16="http://schemas.microsoft.com/office/drawing/2014/main" id="{F6F0924F-EEFB-40E5-9F83-056259F7A3EE}"/>
              </a:ext>
            </a:extLst>
          </p:cNvPr>
          <p:cNvSpPr/>
          <p:nvPr/>
        </p:nvSpPr>
        <p:spPr>
          <a:xfrm>
            <a:off x="6115050" y="1395413"/>
            <a:ext cx="385763" cy="428625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0" y="217699"/>
                </a:moveTo>
                <a:lnTo>
                  <a:pt x="228600" y="435433"/>
                </a:lnTo>
                <a:lnTo>
                  <a:pt x="228600" y="326566"/>
                </a:lnTo>
                <a:lnTo>
                  <a:pt x="457200" y="326566"/>
                </a:lnTo>
                <a:lnTo>
                  <a:pt x="457200" y="762000"/>
                </a:lnTo>
                <a:lnTo>
                  <a:pt x="685800" y="762000"/>
                </a:lnTo>
                <a:lnTo>
                  <a:pt x="685800" y="108867"/>
                </a:lnTo>
                <a:lnTo>
                  <a:pt x="228600" y="108867"/>
                </a:lnTo>
                <a:lnTo>
                  <a:pt x="228600" y="0"/>
                </a:lnTo>
                <a:lnTo>
                  <a:pt x="0" y="217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7" name="object 21">
            <a:extLst>
              <a:ext uri="{FF2B5EF4-FFF2-40B4-BE49-F238E27FC236}">
                <a16:creationId xmlns:a16="http://schemas.microsoft.com/office/drawing/2014/main" id="{4005783C-74BB-4C0C-A285-6F97C6713813}"/>
              </a:ext>
            </a:extLst>
          </p:cNvPr>
          <p:cNvSpPr/>
          <p:nvPr/>
        </p:nvSpPr>
        <p:spPr>
          <a:xfrm>
            <a:off x="3457575" y="135255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E4E2417C-4215-4B06-A9E5-F80B00CAED23}"/>
              </a:ext>
            </a:extLst>
          </p:cNvPr>
          <p:cNvSpPr/>
          <p:nvPr/>
        </p:nvSpPr>
        <p:spPr>
          <a:xfrm>
            <a:off x="3457575" y="135255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9" name="object 23">
            <a:extLst>
              <a:ext uri="{FF2B5EF4-FFF2-40B4-BE49-F238E27FC236}">
                <a16:creationId xmlns:a16="http://schemas.microsoft.com/office/drawing/2014/main" id="{401346EC-3355-4370-B3B6-E1F1C97B00D5}"/>
              </a:ext>
            </a:extLst>
          </p:cNvPr>
          <p:cNvSpPr/>
          <p:nvPr/>
        </p:nvSpPr>
        <p:spPr>
          <a:xfrm>
            <a:off x="4100513" y="135255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0" name="object 24">
            <a:extLst>
              <a:ext uri="{FF2B5EF4-FFF2-40B4-BE49-F238E27FC236}">
                <a16:creationId xmlns:a16="http://schemas.microsoft.com/office/drawing/2014/main" id="{D6F9F2E4-B28F-41F9-89DF-09B843B918D6}"/>
              </a:ext>
            </a:extLst>
          </p:cNvPr>
          <p:cNvSpPr/>
          <p:nvPr/>
        </p:nvSpPr>
        <p:spPr>
          <a:xfrm>
            <a:off x="4100513" y="135255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1" name="object 25">
            <a:extLst>
              <a:ext uri="{FF2B5EF4-FFF2-40B4-BE49-F238E27FC236}">
                <a16:creationId xmlns:a16="http://schemas.microsoft.com/office/drawing/2014/main" id="{25DFE363-D1B8-4054-97A0-5ECCEB50A5FE}"/>
              </a:ext>
            </a:extLst>
          </p:cNvPr>
          <p:cNvSpPr/>
          <p:nvPr/>
        </p:nvSpPr>
        <p:spPr>
          <a:xfrm>
            <a:off x="4786313" y="135255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BA8E223A-4DA1-4012-895F-E76AE245E950}"/>
              </a:ext>
            </a:extLst>
          </p:cNvPr>
          <p:cNvSpPr/>
          <p:nvPr/>
        </p:nvSpPr>
        <p:spPr>
          <a:xfrm>
            <a:off x="4786313" y="135255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3" name="object 27">
            <a:extLst>
              <a:ext uri="{FF2B5EF4-FFF2-40B4-BE49-F238E27FC236}">
                <a16:creationId xmlns:a16="http://schemas.microsoft.com/office/drawing/2014/main" id="{93FED08B-5C8B-46E8-A039-2037520D222F}"/>
              </a:ext>
            </a:extLst>
          </p:cNvPr>
          <p:cNvSpPr/>
          <p:nvPr/>
        </p:nvSpPr>
        <p:spPr>
          <a:xfrm>
            <a:off x="5472113" y="135255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4" name="object 28">
            <a:extLst>
              <a:ext uri="{FF2B5EF4-FFF2-40B4-BE49-F238E27FC236}">
                <a16:creationId xmlns:a16="http://schemas.microsoft.com/office/drawing/2014/main" id="{572E233E-10F7-4329-A528-72EA92EF4356}"/>
              </a:ext>
            </a:extLst>
          </p:cNvPr>
          <p:cNvSpPr/>
          <p:nvPr/>
        </p:nvSpPr>
        <p:spPr>
          <a:xfrm>
            <a:off x="5472113" y="135255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5" name="object 29">
            <a:extLst>
              <a:ext uri="{FF2B5EF4-FFF2-40B4-BE49-F238E27FC236}">
                <a16:creationId xmlns:a16="http://schemas.microsoft.com/office/drawing/2014/main" id="{AB7D68CF-6799-4F7C-A3E3-AF286D81C8FE}"/>
              </a:ext>
            </a:extLst>
          </p:cNvPr>
          <p:cNvSpPr/>
          <p:nvPr/>
        </p:nvSpPr>
        <p:spPr>
          <a:xfrm>
            <a:off x="4486275" y="1695450"/>
            <a:ext cx="300038" cy="471488"/>
          </a:xfrm>
          <a:custGeom>
            <a:avLst/>
            <a:gdLst/>
            <a:ahLst/>
            <a:cxnLst/>
            <a:rect l="l" t="t" r="r" b="b"/>
            <a:pathLst>
              <a:path w="533400" h="838200">
                <a:moveTo>
                  <a:pt x="533400" y="628648"/>
                </a:moveTo>
                <a:lnTo>
                  <a:pt x="0" y="628648"/>
                </a:lnTo>
                <a:lnTo>
                  <a:pt x="266700" y="838200"/>
                </a:lnTo>
                <a:lnTo>
                  <a:pt x="533400" y="628648"/>
                </a:lnTo>
                <a:close/>
              </a:path>
              <a:path w="533400" h="838200">
                <a:moveTo>
                  <a:pt x="400050" y="0"/>
                </a:moveTo>
                <a:lnTo>
                  <a:pt x="133350" y="0"/>
                </a:lnTo>
                <a:lnTo>
                  <a:pt x="133350" y="628648"/>
                </a:lnTo>
                <a:lnTo>
                  <a:pt x="400050" y="628648"/>
                </a:lnTo>
                <a:lnTo>
                  <a:pt x="40005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6" name="object 30">
            <a:extLst>
              <a:ext uri="{FF2B5EF4-FFF2-40B4-BE49-F238E27FC236}">
                <a16:creationId xmlns:a16="http://schemas.microsoft.com/office/drawing/2014/main" id="{B88738C4-81A5-4553-997F-A27703F53B75}"/>
              </a:ext>
            </a:extLst>
          </p:cNvPr>
          <p:cNvSpPr/>
          <p:nvPr/>
        </p:nvSpPr>
        <p:spPr>
          <a:xfrm>
            <a:off x="4486275" y="1695450"/>
            <a:ext cx="300038" cy="471488"/>
          </a:xfrm>
          <a:custGeom>
            <a:avLst/>
            <a:gdLst/>
            <a:ahLst/>
            <a:cxnLst/>
            <a:rect l="l" t="t" r="r" b="b"/>
            <a:pathLst>
              <a:path w="533400" h="838200">
                <a:moveTo>
                  <a:pt x="400049" y="0"/>
                </a:moveTo>
                <a:lnTo>
                  <a:pt x="400049" y="628649"/>
                </a:lnTo>
                <a:lnTo>
                  <a:pt x="533400" y="628649"/>
                </a:lnTo>
                <a:lnTo>
                  <a:pt x="266700" y="838200"/>
                </a:lnTo>
                <a:lnTo>
                  <a:pt x="0" y="628649"/>
                </a:lnTo>
                <a:lnTo>
                  <a:pt x="133349" y="628649"/>
                </a:lnTo>
                <a:lnTo>
                  <a:pt x="133349" y="0"/>
                </a:lnTo>
                <a:lnTo>
                  <a:pt x="40004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7" name="object 31">
            <a:extLst>
              <a:ext uri="{FF2B5EF4-FFF2-40B4-BE49-F238E27FC236}">
                <a16:creationId xmlns:a16="http://schemas.microsoft.com/office/drawing/2014/main" id="{ABF96C74-842B-4C65-84CD-79A161878DE3}"/>
              </a:ext>
            </a:extLst>
          </p:cNvPr>
          <p:cNvSpPr/>
          <p:nvPr/>
        </p:nvSpPr>
        <p:spPr>
          <a:xfrm>
            <a:off x="5472112" y="3624262"/>
            <a:ext cx="385763" cy="300038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514348" y="0"/>
                </a:moveTo>
                <a:lnTo>
                  <a:pt x="514348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14348" y="400050"/>
                </a:lnTo>
                <a:lnTo>
                  <a:pt x="514348" y="533400"/>
                </a:lnTo>
                <a:lnTo>
                  <a:pt x="685800" y="266700"/>
                </a:lnTo>
                <a:lnTo>
                  <a:pt x="51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8" name="object 32">
            <a:extLst>
              <a:ext uri="{FF2B5EF4-FFF2-40B4-BE49-F238E27FC236}">
                <a16:creationId xmlns:a16="http://schemas.microsoft.com/office/drawing/2014/main" id="{DA0DA89A-B7F0-41BF-BDFC-1BA75B50CB3D}"/>
              </a:ext>
            </a:extLst>
          </p:cNvPr>
          <p:cNvSpPr/>
          <p:nvPr/>
        </p:nvSpPr>
        <p:spPr>
          <a:xfrm>
            <a:off x="5472112" y="3624262"/>
            <a:ext cx="385763" cy="300038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133350"/>
                </a:moveTo>
                <a:lnTo>
                  <a:pt x="514349" y="133350"/>
                </a:lnTo>
                <a:lnTo>
                  <a:pt x="514349" y="0"/>
                </a:lnTo>
                <a:lnTo>
                  <a:pt x="685800" y="266700"/>
                </a:lnTo>
                <a:lnTo>
                  <a:pt x="514349" y="533400"/>
                </a:lnTo>
                <a:lnTo>
                  <a:pt x="514349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</p:spTree>
    <p:extLst>
      <p:ext uri="{BB962C8B-B14F-4D97-AF65-F5344CB8AC3E}">
        <p14:creationId xmlns:p14="http://schemas.microsoft.com/office/powerpoint/2010/main" val="376074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0800" y="457874"/>
            <a:ext cx="6400165" cy="6519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ES" sz="3200" dirty="0">
                <a:solidFill>
                  <a:srgbClr val="18BAD4"/>
                </a:solidFill>
                <a:latin typeface="Calibri"/>
                <a:cs typeface="Calibri"/>
              </a:rPr>
              <a:t>Solución de problemas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3F77271-F560-4EA0-ABE3-D96E1BD8769A}"/>
              </a:ext>
            </a:extLst>
          </p:cNvPr>
          <p:cNvSpPr/>
          <p:nvPr/>
        </p:nvSpPr>
        <p:spPr>
          <a:xfrm>
            <a:off x="2286000" y="1200150"/>
            <a:ext cx="6019799" cy="3485476"/>
          </a:xfrm>
          <a:custGeom>
            <a:avLst/>
            <a:gdLst/>
            <a:ahLst/>
            <a:cxnLst/>
            <a:rect l="l" t="t" r="r" b="b"/>
            <a:pathLst>
              <a:path w="7729727" h="1188719">
                <a:moveTo>
                  <a:pt x="0" y="1188719"/>
                </a:moveTo>
                <a:lnTo>
                  <a:pt x="7729727" y="1188719"/>
                </a:lnTo>
                <a:lnTo>
                  <a:pt x="7729727" y="0"/>
                </a:lnTo>
                <a:lnTo>
                  <a:pt x="0" y="0"/>
                </a:lnTo>
                <a:lnTo>
                  <a:pt x="0" y="1188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76C4197-06CD-4F82-8676-681CA020D8D1}"/>
              </a:ext>
            </a:extLst>
          </p:cNvPr>
          <p:cNvSpPr txBox="1"/>
          <p:nvPr/>
        </p:nvSpPr>
        <p:spPr>
          <a:xfrm>
            <a:off x="2590800" y="1310990"/>
            <a:ext cx="5513531" cy="3318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7897" indent="-310754">
              <a:buClr>
                <a:schemeClr val="accent4">
                  <a:lumMod val="75000"/>
                </a:schemeClr>
              </a:buClr>
              <a:buFont typeface="Gill Sans MT"/>
              <a:buAutoNum type="arabicPeriod"/>
              <a:tabLst>
                <a:tab pos="317540" algn="l"/>
              </a:tabLst>
            </a:pPr>
            <a:r>
              <a:rPr lang="es-ES"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1500" b="1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nt</a:t>
            </a:r>
            <a:r>
              <a:rPr sz="1500" b="1" spc="-6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1500" b="1" spc="-8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nd</a:t>
            </a:r>
            <a:r>
              <a:rPr sz="1500" b="1" spc="-6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er</a:t>
            </a:r>
            <a:r>
              <a:rPr sz="15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15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15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15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1500" b="1" spc="-3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15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obl</a:t>
            </a:r>
            <a:r>
              <a:rPr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15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m</a:t>
            </a:r>
            <a:r>
              <a:rPr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endParaRPr sz="15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>
              <a:lnSpc>
                <a:spcPts val="310"/>
              </a:lnSpc>
              <a:spcBef>
                <a:spcPts val="20"/>
              </a:spcBef>
              <a:buClr>
                <a:srgbClr val="9BAFB5"/>
              </a:buClr>
              <a:buFont typeface="Gill Sans MT"/>
              <a:buAutoNum type="arabicPeriod"/>
            </a:pPr>
            <a:endParaRPr sz="15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532210" lvl="1" indent="-267891"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sz="1500" spc="-11" dirty="0">
                <a:solidFill>
                  <a:srgbClr val="262626"/>
                </a:solidFill>
                <a:cs typeface="Gill Sans MT"/>
              </a:rPr>
              <a:t>As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gú</a:t>
            </a:r>
            <a:r>
              <a:rPr sz="1500" spc="-8" dirty="0">
                <a:solidFill>
                  <a:srgbClr val="262626"/>
                </a:solidFill>
                <a:cs typeface="Gill Sans MT"/>
              </a:rPr>
              <a:t>r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ate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spc="-11" dirty="0">
                <a:solidFill>
                  <a:srgbClr val="262626"/>
                </a:solidFill>
                <a:cs typeface="Gill Sans MT"/>
              </a:rPr>
              <a:t>d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ente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n</a:t>
            </a:r>
            <a:r>
              <a:rPr sz="1500" spc="-11" dirty="0">
                <a:solidFill>
                  <a:srgbClr val="262626"/>
                </a:solidFill>
                <a:cs typeface="Gill Sans MT"/>
              </a:rPr>
              <a:t>d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r </a:t>
            </a:r>
            <a:r>
              <a:rPr sz="1500" spc="-11" dirty="0">
                <a:solidFill>
                  <a:srgbClr val="262626"/>
                </a:solidFill>
                <a:cs typeface="Gill Sans MT"/>
              </a:rPr>
              <a:t>d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spc="-11" dirty="0">
                <a:solidFill>
                  <a:srgbClr val="262626"/>
                </a:solidFill>
                <a:cs typeface="Gill Sans MT"/>
              </a:rPr>
              <a:t>m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ane</a:t>
            </a:r>
            <a:r>
              <a:rPr sz="1500" spc="-8" dirty="0">
                <a:solidFill>
                  <a:srgbClr val="262626"/>
                </a:solidFill>
                <a:cs typeface="Gill Sans MT"/>
              </a:rPr>
              <a:t>r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a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p</a:t>
            </a:r>
            <a:r>
              <a:rPr sz="1500" spc="-31" dirty="0">
                <a:solidFill>
                  <a:srgbClr val="262626"/>
                </a:solidFill>
                <a:cs typeface="Gill Sans MT"/>
              </a:rPr>
              <a:t>r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ci</a:t>
            </a:r>
            <a:r>
              <a:rPr sz="1500" spc="-11" dirty="0">
                <a:solidFill>
                  <a:srgbClr val="262626"/>
                </a:solidFill>
                <a:cs typeface="Gill Sans MT"/>
              </a:rPr>
              <a:t>s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a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qué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spc="-11" dirty="0">
                <a:solidFill>
                  <a:srgbClr val="262626"/>
                </a:solidFill>
                <a:cs typeface="Gill Sans MT"/>
              </a:rPr>
              <a:t>s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t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i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ene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que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ha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c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1500" spc="-115" dirty="0">
                <a:solidFill>
                  <a:srgbClr val="262626"/>
                </a:solidFill>
                <a:cs typeface="Gill Sans MT"/>
              </a:rPr>
              <a:t>r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.</a:t>
            </a:r>
            <a:endParaRPr sz="1500" dirty="0">
              <a:cs typeface="Gill Sans MT"/>
            </a:endParaRPr>
          </a:p>
          <a:p>
            <a:pPr lvl="1">
              <a:lnSpc>
                <a:spcPts val="281"/>
              </a:lnSpc>
              <a:spcBef>
                <a:spcPts val="11"/>
              </a:spcBef>
              <a:buClr>
                <a:srgbClr val="9BAFB5"/>
              </a:buClr>
              <a:buFont typeface="Arial"/>
              <a:buChar char="•"/>
            </a:pPr>
            <a:endParaRPr sz="1500" dirty="0"/>
          </a:p>
          <a:p>
            <a:pPr lvl="1">
              <a:lnSpc>
                <a:spcPts val="563"/>
              </a:lnSpc>
              <a:buClr>
                <a:srgbClr val="9BAFB5"/>
              </a:buClr>
              <a:buFont typeface="Arial"/>
              <a:buChar char="•"/>
            </a:pPr>
            <a:endParaRPr sz="1500" dirty="0"/>
          </a:p>
          <a:p>
            <a:pPr lvl="1">
              <a:lnSpc>
                <a:spcPts val="563"/>
              </a:lnSpc>
              <a:buClr>
                <a:srgbClr val="9BAFB5"/>
              </a:buClr>
              <a:buFont typeface="Arial"/>
              <a:buChar char="•"/>
            </a:pPr>
            <a:endParaRPr sz="1500" dirty="0"/>
          </a:p>
          <a:p>
            <a:pPr lvl="1">
              <a:lnSpc>
                <a:spcPts val="563"/>
              </a:lnSpc>
              <a:buClr>
                <a:srgbClr val="9BAFB5"/>
              </a:buClr>
              <a:buFont typeface="Arial"/>
              <a:buChar char="•"/>
            </a:pPr>
            <a:endParaRPr sz="1500" dirty="0"/>
          </a:p>
          <a:p>
            <a:pPr marL="317897" indent="-310754">
              <a:buClr>
                <a:schemeClr val="accent4">
                  <a:lumMod val="50000"/>
                </a:schemeClr>
              </a:buClr>
              <a:buFont typeface="Gill Sans MT"/>
              <a:buAutoNum type="arabicPeriod"/>
              <a:tabLst>
                <a:tab pos="317540" algn="l"/>
              </a:tabLst>
            </a:pPr>
            <a:r>
              <a:rPr lang="es-ES"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Diseñar la solución </a:t>
            </a:r>
            <a:r>
              <a:rPr lang="es-ES" sz="1500" b="1" spc="42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(algoritmo)</a:t>
            </a:r>
            <a:endParaRPr sz="15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 lvl="1">
              <a:lnSpc>
                <a:spcPts val="281"/>
              </a:lnSpc>
              <a:spcBef>
                <a:spcPts val="16"/>
              </a:spcBef>
              <a:buClr>
                <a:schemeClr val="accent4">
                  <a:lumMod val="50000"/>
                </a:schemeClr>
              </a:buClr>
              <a:buFont typeface="Arial"/>
              <a:buChar char="•"/>
            </a:pPr>
            <a:endParaRPr lang="es-ES" sz="1500" dirty="0"/>
          </a:p>
          <a:p>
            <a:pPr marL="264319" lvl="1">
              <a:buClr>
                <a:schemeClr val="accent4">
                  <a:lumMod val="50000"/>
                </a:schemeClr>
              </a:buClr>
              <a:tabLst>
                <a:tab pos="531852" algn="l"/>
              </a:tabLst>
            </a:pPr>
            <a:r>
              <a:rPr lang="es-ES" sz="1500" spc="-8" dirty="0">
                <a:solidFill>
                  <a:srgbClr val="262626"/>
                </a:solidFill>
                <a:cs typeface="Gill Sans MT"/>
              </a:rPr>
              <a:t>  Identificar:</a:t>
            </a:r>
          </a:p>
          <a:p>
            <a:pPr marL="989410" lvl="2" indent="-267891"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lang="es-ES" sz="1500" b="1" spc="-8" dirty="0">
                <a:solidFill>
                  <a:srgbClr val="262626"/>
                </a:solidFill>
                <a:cs typeface="Gill Sans MT"/>
              </a:rPr>
              <a:t>Entradas: </a:t>
            </a:r>
            <a:r>
              <a:rPr lang="es-ES" sz="1500" spc="-8" dirty="0">
                <a:solidFill>
                  <a:srgbClr val="262626"/>
                </a:solidFill>
                <a:cs typeface="Gill Sans MT"/>
              </a:rPr>
              <a:t>Dat</a:t>
            </a:r>
            <a:r>
              <a:rPr lang="es-ES" sz="1500" spc="-6" dirty="0">
                <a:solidFill>
                  <a:srgbClr val="262626"/>
                </a:solidFill>
                <a:cs typeface="Gill Sans MT"/>
              </a:rPr>
              <a:t>os </a:t>
            </a:r>
            <a:r>
              <a:rPr lang="es-ES" sz="1500" dirty="0">
                <a:solidFill>
                  <a:srgbClr val="262626"/>
                </a:solidFill>
                <a:cs typeface="Gill Sans MT"/>
              </a:rPr>
              <a:t>que</a:t>
            </a:r>
            <a:r>
              <a:rPr lang="es-ES"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s-ES" sz="1500" spc="-11" dirty="0">
                <a:solidFill>
                  <a:srgbClr val="262626"/>
                </a:solidFill>
                <a:cs typeface="Gill Sans MT"/>
              </a:rPr>
              <a:t>s</a:t>
            </a:r>
            <a:r>
              <a:rPr lang="es-ES" sz="1500" dirty="0">
                <a:solidFill>
                  <a:srgbClr val="262626"/>
                </a:solidFill>
                <a:cs typeface="Gill Sans MT"/>
              </a:rPr>
              <a:t>e</a:t>
            </a:r>
            <a:r>
              <a:rPr lang="es-ES" sz="1500" spc="-3" dirty="0">
                <a:solidFill>
                  <a:srgbClr val="262626"/>
                </a:solidFill>
                <a:cs typeface="Gill Sans MT"/>
              </a:rPr>
              <a:t> v</a:t>
            </a:r>
            <a:r>
              <a:rPr lang="es-ES" sz="1500" spc="-6" dirty="0">
                <a:solidFill>
                  <a:srgbClr val="262626"/>
                </a:solidFill>
                <a:cs typeface="Gill Sans MT"/>
              </a:rPr>
              <a:t>an</a:t>
            </a:r>
            <a:r>
              <a:rPr lang="es-ES"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s-ES" sz="1500" spc="-6" dirty="0">
                <a:solidFill>
                  <a:srgbClr val="262626"/>
                </a:solidFill>
                <a:cs typeface="Gill Sans MT"/>
              </a:rPr>
              <a:t>a</a:t>
            </a:r>
            <a:r>
              <a:rPr lang="es-ES"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s-ES" sz="1500" dirty="0">
                <a:solidFill>
                  <a:srgbClr val="262626"/>
                </a:solidFill>
                <a:cs typeface="Gill Sans MT"/>
              </a:rPr>
              <a:t>pe</a:t>
            </a:r>
            <a:r>
              <a:rPr lang="es-ES" sz="1500" spc="-11" dirty="0">
                <a:solidFill>
                  <a:srgbClr val="262626"/>
                </a:solidFill>
                <a:cs typeface="Gill Sans MT"/>
              </a:rPr>
              <a:t>d</a:t>
            </a:r>
            <a:r>
              <a:rPr lang="es-ES" sz="1500" spc="-3" dirty="0">
                <a:solidFill>
                  <a:srgbClr val="262626"/>
                </a:solidFill>
                <a:cs typeface="Gill Sans MT"/>
              </a:rPr>
              <a:t>i</a:t>
            </a:r>
            <a:r>
              <a:rPr lang="es-ES" sz="1500" spc="-6" dirty="0">
                <a:solidFill>
                  <a:srgbClr val="262626"/>
                </a:solidFill>
                <a:cs typeface="Gill Sans MT"/>
              </a:rPr>
              <a:t>r al u</a:t>
            </a:r>
            <a:r>
              <a:rPr lang="es-ES" sz="1500" spc="-11" dirty="0">
                <a:solidFill>
                  <a:srgbClr val="262626"/>
                </a:solidFill>
                <a:cs typeface="Gill Sans MT"/>
              </a:rPr>
              <a:t>s</a:t>
            </a:r>
            <a:r>
              <a:rPr lang="es-ES" sz="1500" spc="-6" dirty="0">
                <a:solidFill>
                  <a:srgbClr val="262626"/>
                </a:solidFill>
                <a:cs typeface="Gill Sans MT"/>
              </a:rPr>
              <a:t>ua</a:t>
            </a:r>
            <a:r>
              <a:rPr lang="es-ES" sz="1500" spc="-8" dirty="0">
                <a:solidFill>
                  <a:srgbClr val="262626"/>
                </a:solidFill>
                <a:cs typeface="Gill Sans MT"/>
              </a:rPr>
              <a:t>r</a:t>
            </a:r>
            <a:r>
              <a:rPr lang="es-ES" sz="1500" spc="-3" dirty="0">
                <a:solidFill>
                  <a:srgbClr val="262626"/>
                </a:solidFill>
                <a:cs typeface="Gill Sans MT"/>
              </a:rPr>
              <a:t>i</a:t>
            </a:r>
            <a:r>
              <a:rPr lang="es-ES" sz="1500" spc="-40" dirty="0">
                <a:solidFill>
                  <a:srgbClr val="262626"/>
                </a:solidFill>
                <a:cs typeface="Gill Sans MT"/>
              </a:rPr>
              <a:t>o</a:t>
            </a:r>
            <a:r>
              <a:rPr lang="es-ES" sz="1500" dirty="0">
                <a:solidFill>
                  <a:srgbClr val="262626"/>
                </a:solidFill>
                <a:cs typeface="Gill Sans MT"/>
              </a:rPr>
              <a:t>.</a:t>
            </a:r>
            <a:endParaRPr lang="es-ES" sz="1500" dirty="0">
              <a:cs typeface="Gill Sans MT"/>
            </a:endParaRPr>
          </a:p>
          <a:p>
            <a:pPr lvl="2">
              <a:lnSpc>
                <a:spcPts val="338"/>
              </a:lnSpc>
              <a:buClr>
                <a:schemeClr val="accent4">
                  <a:lumMod val="50000"/>
                </a:schemeClr>
              </a:buClr>
              <a:buFont typeface="Arial"/>
              <a:buChar char="•"/>
            </a:pPr>
            <a:endParaRPr sz="1500" dirty="0"/>
          </a:p>
          <a:p>
            <a:pPr marL="989410" lvl="2" indent="-267891"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lang="es-ES" sz="1500" b="1" spc="-8" dirty="0">
                <a:solidFill>
                  <a:srgbClr val="262626"/>
                </a:solidFill>
                <a:cs typeface="Gill Sans MT"/>
              </a:rPr>
              <a:t>Proceso: </a:t>
            </a:r>
            <a:r>
              <a:rPr sz="1500" spc="-8" dirty="0" err="1">
                <a:solidFill>
                  <a:srgbClr val="262626"/>
                </a:solidFill>
                <a:cs typeface="Gill Sans MT"/>
              </a:rPr>
              <a:t>Dat</a:t>
            </a:r>
            <a:r>
              <a:rPr sz="1500" spc="-6" dirty="0" err="1">
                <a:solidFill>
                  <a:srgbClr val="262626"/>
                </a:solidFill>
                <a:cs typeface="Gill Sans MT"/>
              </a:rPr>
              <a:t>os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spc="-8" dirty="0">
                <a:solidFill>
                  <a:srgbClr val="262626"/>
                </a:solidFill>
                <a:cs typeface="Gill Sans MT"/>
              </a:rPr>
              <a:t>o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fó</a:t>
            </a:r>
            <a:r>
              <a:rPr sz="1500" spc="-8" dirty="0">
                <a:solidFill>
                  <a:srgbClr val="262626"/>
                </a:solidFill>
                <a:cs typeface="Gill Sans MT"/>
              </a:rPr>
              <a:t>r</a:t>
            </a:r>
            <a:r>
              <a:rPr sz="1500" spc="-23" dirty="0">
                <a:solidFill>
                  <a:srgbClr val="262626"/>
                </a:solidFill>
                <a:cs typeface="Gill Sans MT"/>
              </a:rPr>
              <a:t>m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u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l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as 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que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spc="-17" dirty="0">
                <a:solidFill>
                  <a:srgbClr val="262626"/>
                </a:solidFill>
                <a:cs typeface="Gill Sans MT"/>
              </a:rPr>
              <a:t>a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pa</a:t>
            </a:r>
            <a:r>
              <a:rPr sz="1500" spc="-31" dirty="0">
                <a:solidFill>
                  <a:srgbClr val="262626"/>
                </a:solidFill>
                <a:cs typeface="Gill Sans MT"/>
              </a:rPr>
              <a:t>r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c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en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en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el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1500" spc="-11" dirty="0">
                <a:solidFill>
                  <a:srgbClr val="262626"/>
                </a:solidFill>
                <a:cs typeface="Gill Sans MT"/>
              </a:rPr>
              <a:t>n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un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ci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a</a:t>
            </a:r>
            <a:r>
              <a:rPr sz="1500" spc="-11" dirty="0">
                <a:solidFill>
                  <a:srgbClr val="262626"/>
                </a:solidFill>
                <a:cs typeface="Gill Sans MT"/>
              </a:rPr>
              <a:t>d</a:t>
            </a:r>
            <a:r>
              <a:rPr sz="1500" spc="-8" dirty="0">
                <a:solidFill>
                  <a:srgbClr val="262626"/>
                </a:solidFill>
                <a:cs typeface="Gill Sans MT"/>
              </a:rPr>
              <a:t>o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spc="-11" dirty="0">
                <a:solidFill>
                  <a:srgbClr val="262626"/>
                </a:solidFill>
                <a:cs typeface="Gill Sans MT"/>
              </a:rPr>
              <a:t>d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el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spc="-6" dirty="0" err="1">
                <a:solidFill>
                  <a:srgbClr val="262626"/>
                </a:solidFill>
                <a:cs typeface="Gill Sans MT"/>
              </a:rPr>
              <a:t>p</a:t>
            </a:r>
            <a:r>
              <a:rPr sz="1500" spc="-34" dirty="0" err="1">
                <a:solidFill>
                  <a:srgbClr val="262626"/>
                </a:solidFill>
                <a:cs typeface="Gill Sans MT"/>
              </a:rPr>
              <a:t>r</a:t>
            </a:r>
            <a:r>
              <a:rPr sz="1500" spc="-8" dirty="0" err="1">
                <a:solidFill>
                  <a:srgbClr val="262626"/>
                </a:solidFill>
                <a:cs typeface="Gill Sans MT"/>
              </a:rPr>
              <a:t>ob</a:t>
            </a:r>
            <a:r>
              <a:rPr sz="1500" spc="-3" dirty="0" err="1">
                <a:solidFill>
                  <a:srgbClr val="262626"/>
                </a:solidFill>
                <a:cs typeface="Gill Sans MT"/>
              </a:rPr>
              <a:t>l</a:t>
            </a:r>
            <a:r>
              <a:rPr sz="1500" dirty="0" err="1">
                <a:solidFill>
                  <a:srgbClr val="262626"/>
                </a:solidFill>
                <a:cs typeface="Gill Sans MT"/>
              </a:rPr>
              <a:t>e</a:t>
            </a:r>
            <a:r>
              <a:rPr sz="1500" spc="-11" dirty="0" err="1">
                <a:solidFill>
                  <a:srgbClr val="262626"/>
                </a:solidFill>
                <a:cs typeface="Gill Sans MT"/>
              </a:rPr>
              <a:t>m</a:t>
            </a:r>
            <a:r>
              <a:rPr sz="1500" spc="-6" dirty="0" err="1">
                <a:solidFill>
                  <a:srgbClr val="262626"/>
                </a:solidFill>
                <a:cs typeface="Gill Sans MT"/>
              </a:rPr>
              <a:t>a</a:t>
            </a:r>
            <a:r>
              <a:rPr lang="es-ES" sz="1500" spc="-6" dirty="0">
                <a:solidFill>
                  <a:srgbClr val="262626"/>
                </a:solidFill>
                <a:cs typeface="Gill Sans MT"/>
              </a:rPr>
              <a:t>.</a:t>
            </a:r>
          </a:p>
          <a:p>
            <a:pPr marL="989410" lvl="2" indent="-267891"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lang="es-ES" sz="1500" b="1" dirty="0">
                <a:solidFill>
                  <a:srgbClr val="262626"/>
                </a:solidFill>
                <a:cs typeface="Gill Sans MT"/>
              </a:rPr>
              <a:t>Salida: </a:t>
            </a:r>
            <a:r>
              <a:rPr lang="es-ES" sz="1500" dirty="0">
                <a:solidFill>
                  <a:srgbClr val="262626"/>
                </a:solidFill>
                <a:cs typeface="Gill Sans MT"/>
              </a:rPr>
              <a:t>Re</a:t>
            </a:r>
            <a:r>
              <a:rPr lang="es-ES" sz="1500" spc="-11" dirty="0">
                <a:solidFill>
                  <a:srgbClr val="262626"/>
                </a:solidFill>
                <a:cs typeface="Gill Sans MT"/>
              </a:rPr>
              <a:t>s</a:t>
            </a:r>
            <a:r>
              <a:rPr lang="es-ES" sz="1500" dirty="0">
                <a:solidFill>
                  <a:srgbClr val="262626"/>
                </a:solidFill>
                <a:cs typeface="Gill Sans MT"/>
              </a:rPr>
              <a:t>u</a:t>
            </a:r>
            <a:r>
              <a:rPr lang="es-ES" sz="1500" spc="-3" dirty="0">
                <a:solidFill>
                  <a:srgbClr val="262626"/>
                </a:solidFill>
                <a:cs typeface="Gill Sans MT"/>
              </a:rPr>
              <a:t>l</a:t>
            </a:r>
            <a:r>
              <a:rPr lang="es-ES" sz="1500" dirty="0">
                <a:solidFill>
                  <a:srgbClr val="262626"/>
                </a:solidFill>
                <a:cs typeface="Gill Sans MT"/>
              </a:rPr>
              <a:t>t</a:t>
            </a:r>
            <a:r>
              <a:rPr lang="es-ES" sz="1500" spc="-6" dirty="0">
                <a:solidFill>
                  <a:srgbClr val="262626"/>
                </a:solidFill>
                <a:cs typeface="Gill Sans MT"/>
              </a:rPr>
              <a:t>a</a:t>
            </a:r>
            <a:r>
              <a:rPr lang="es-ES" sz="1500" spc="-11" dirty="0">
                <a:solidFill>
                  <a:srgbClr val="262626"/>
                </a:solidFill>
                <a:cs typeface="Gill Sans MT"/>
              </a:rPr>
              <a:t>d</a:t>
            </a:r>
            <a:r>
              <a:rPr lang="es-ES" sz="1500" spc="-6" dirty="0">
                <a:solidFill>
                  <a:srgbClr val="262626"/>
                </a:solidFill>
                <a:cs typeface="Gill Sans MT"/>
              </a:rPr>
              <a:t>os </a:t>
            </a:r>
            <a:r>
              <a:rPr lang="es-ES" sz="1500" spc="-8" dirty="0">
                <a:solidFill>
                  <a:srgbClr val="262626"/>
                </a:solidFill>
                <a:cs typeface="Gill Sans MT"/>
              </a:rPr>
              <a:t>o</a:t>
            </a:r>
            <a:r>
              <a:rPr lang="es-ES"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s-ES" sz="1500" spc="-11" dirty="0">
                <a:solidFill>
                  <a:srgbClr val="262626"/>
                </a:solidFill>
                <a:cs typeface="Gill Sans MT"/>
              </a:rPr>
              <a:t>m</a:t>
            </a:r>
            <a:r>
              <a:rPr lang="es-ES" sz="1500" dirty="0">
                <a:solidFill>
                  <a:srgbClr val="262626"/>
                </a:solidFill>
                <a:cs typeface="Gill Sans MT"/>
              </a:rPr>
              <a:t>et</a:t>
            </a:r>
            <a:r>
              <a:rPr lang="es-ES" sz="1500" spc="-6" dirty="0">
                <a:solidFill>
                  <a:srgbClr val="262626"/>
                </a:solidFill>
                <a:cs typeface="Gill Sans MT"/>
              </a:rPr>
              <a:t>a</a:t>
            </a:r>
            <a:r>
              <a:rPr lang="es-ES"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s-ES" sz="1500" spc="-11" dirty="0">
                <a:solidFill>
                  <a:srgbClr val="262626"/>
                </a:solidFill>
                <a:cs typeface="Gill Sans MT"/>
              </a:rPr>
              <a:t>d</a:t>
            </a:r>
            <a:r>
              <a:rPr lang="es-ES" sz="1500" dirty="0">
                <a:solidFill>
                  <a:srgbClr val="262626"/>
                </a:solidFill>
                <a:cs typeface="Gill Sans MT"/>
              </a:rPr>
              <a:t>el</a:t>
            </a:r>
            <a:r>
              <a:rPr lang="es-ES" sz="1500" spc="-6" dirty="0">
                <a:solidFill>
                  <a:srgbClr val="262626"/>
                </a:solidFill>
                <a:cs typeface="Gill Sans MT"/>
              </a:rPr>
              <a:t> p</a:t>
            </a:r>
            <a:r>
              <a:rPr lang="es-ES" sz="1500" spc="-34" dirty="0">
                <a:solidFill>
                  <a:srgbClr val="262626"/>
                </a:solidFill>
                <a:cs typeface="Gill Sans MT"/>
              </a:rPr>
              <a:t>r</a:t>
            </a:r>
            <a:r>
              <a:rPr lang="es-ES" sz="1500" spc="-8" dirty="0">
                <a:solidFill>
                  <a:srgbClr val="262626"/>
                </a:solidFill>
                <a:cs typeface="Gill Sans MT"/>
              </a:rPr>
              <a:t>ob</a:t>
            </a:r>
            <a:r>
              <a:rPr lang="es-ES" sz="1500" spc="-3" dirty="0">
                <a:solidFill>
                  <a:srgbClr val="262626"/>
                </a:solidFill>
                <a:cs typeface="Gill Sans MT"/>
              </a:rPr>
              <a:t>l</a:t>
            </a:r>
            <a:r>
              <a:rPr lang="es-ES" sz="1500" dirty="0">
                <a:solidFill>
                  <a:srgbClr val="262626"/>
                </a:solidFill>
                <a:cs typeface="Gill Sans MT"/>
              </a:rPr>
              <a:t>e</a:t>
            </a:r>
            <a:r>
              <a:rPr lang="es-ES" sz="1500" spc="-11" dirty="0">
                <a:solidFill>
                  <a:srgbClr val="262626"/>
                </a:solidFill>
                <a:cs typeface="Gill Sans MT"/>
              </a:rPr>
              <a:t>m</a:t>
            </a:r>
            <a:r>
              <a:rPr lang="es-ES" sz="1500" spc="-6" dirty="0">
                <a:solidFill>
                  <a:srgbClr val="262626"/>
                </a:solidFill>
                <a:cs typeface="Gill Sans MT"/>
              </a:rPr>
              <a:t>a.</a:t>
            </a:r>
            <a:endParaRPr lang="es-ES" sz="1500" dirty="0">
              <a:cs typeface="Gill Sans MT"/>
            </a:endParaRPr>
          </a:p>
          <a:p>
            <a:pPr lvl="1">
              <a:lnSpc>
                <a:spcPts val="281"/>
              </a:lnSpc>
              <a:spcBef>
                <a:spcPts val="11"/>
              </a:spcBef>
              <a:buClr>
                <a:srgbClr val="9BAFB5"/>
              </a:buClr>
              <a:buFont typeface="Arial"/>
              <a:buChar char="•"/>
            </a:pPr>
            <a:endParaRPr sz="1500" dirty="0"/>
          </a:p>
          <a:p>
            <a:pPr lvl="1">
              <a:lnSpc>
                <a:spcPts val="563"/>
              </a:lnSpc>
              <a:buClr>
                <a:srgbClr val="9BAFB5"/>
              </a:buClr>
              <a:buFont typeface="Arial"/>
              <a:buChar char="•"/>
            </a:pPr>
            <a:endParaRPr sz="1500" dirty="0"/>
          </a:p>
          <a:p>
            <a:pPr lvl="1">
              <a:lnSpc>
                <a:spcPts val="563"/>
              </a:lnSpc>
              <a:buClr>
                <a:srgbClr val="9BAFB5"/>
              </a:buClr>
              <a:buFont typeface="Arial"/>
              <a:buChar char="•"/>
            </a:pPr>
            <a:endParaRPr sz="1500" dirty="0"/>
          </a:p>
          <a:p>
            <a:pPr lvl="1">
              <a:lnSpc>
                <a:spcPts val="563"/>
              </a:lnSpc>
              <a:buClr>
                <a:srgbClr val="9BAFB5"/>
              </a:buClr>
              <a:buFont typeface="Arial"/>
              <a:buChar char="•"/>
            </a:pPr>
            <a:endParaRPr sz="1500" dirty="0"/>
          </a:p>
          <a:p>
            <a:pPr marL="317897" indent="-310754">
              <a:buClr>
                <a:schemeClr val="accent4">
                  <a:lumMod val="50000"/>
                </a:schemeClr>
              </a:buClr>
              <a:buFont typeface="Gill Sans MT"/>
              <a:buAutoNum type="arabicPeriod"/>
              <a:tabLst>
                <a:tab pos="317540" algn="l"/>
              </a:tabLst>
            </a:pPr>
            <a:r>
              <a:rPr lang="es-ES"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Probar el diseño (h</a:t>
            </a:r>
            <a:r>
              <a:rPr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sz="15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er</a:t>
            </a:r>
            <a:r>
              <a:rPr sz="15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15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asos</a:t>
            </a:r>
            <a:r>
              <a:rPr sz="15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15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de</a:t>
            </a:r>
            <a:r>
              <a:rPr sz="15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15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15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15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u</a:t>
            </a:r>
            <a:r>
              <a:rPr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eba</a:t>
            </a:r>
            <a:r>
              <a:rPr sz="15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pa</a:t>
            </a:r>
            <a:r>
              <a:rPr sz="15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sz="15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15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15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1500" b="1" spc="-8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1500" b="1" spc="-34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1500" b="1" spc="-8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obl</a:t>
            </a:r>
            <a:r>
              <a:rPr sz="1500" b="1" spc="-6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1500" b="1" spc="-8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m</a:t>
            </a:r>
            <a:r>
              <a:rPr sz="1500" b="1" spc="-6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lang="es-ES"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)</a:t>
            </a:r>
            <a:endParaRPr sz="15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 marL="532210" lvl="1" indent="-267891">
              <a:spcBef>
                <a:spcPts val="272"/>
              </a:spcBef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sz="1500" spc="-6" dirty="0">
                <a:solidFill>
                  <a:srgbClr val="262626"/>
                </a:solidFill>
                <a:cs typeface="Gill Sans MT"/>
              </a:rPr>
              <a:t>In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cl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u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i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r 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t</a:t>
            </a:r>
            <a:r>
              <a:rPr sz="1500" spc="-8" dirty="0">
                <a:solidFill>
                  <a:srgbClr val="262626"/>
                </a:solidFill>
                <a:cs typeface="Gill Sans MT"/>
              </a:rPr>
              <a:t>o</a:t>
            </a:r>
            <a:r>
              <a:rPr sz="1500" spc="-11" dirty="0">
                <a:solidFill>
                  <a:srgbClr val="262626"/>
                </a:solidFill>
                <a:cs typeface="Gill Sans MT"/>
              </a:rPr>
              <a:t>d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l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c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a</a:t>
            </a:r>
            <a:r>
              <a:rPr sz="1500" spc="-11" dirty="0">
                <a:solidFill>
                  <a:srgbClr val="262626"/>
                </a:solidFill>
                <a:cs typeface="Gill Sans MT"/>
              </a:rPr>
              <a:t>s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os pa</a:t>
            </a:r>
            <a:r>
              <a:rPr sz="1500" spc="-8" dirty="0">
                <a:solidFill>
                  <a:srgbClr val="262626"/>
                </a:solidFill>
                <a:cs typeface="Gill Sans MT"/>
              </a:rPr>
              <a:t>r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a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l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que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el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 p</a:t>
            </a:r>
            <a:r>
              <a:rPr sz="1500" spc="-34" dirty="0">
                <a:solidFill>
                  <a:srgbClr val="262626"/>
                </a:solidFill>
                <a:cs typeface="Gill Sans MT"/>
              </a:rPr>
              <a:t>r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og</a:t>
            </a:r>
            <a:r>
              <a:rPr sz="1500" spc="-8" dirty="0">
                <a:solidFill>
                  <a:srgbClr val="262626"/>
                </a:solidFill>
                <a:cs typeface="Gill Sans MT"/>
              </a:rPr>
              <a:t>r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a</a:t>
            </a:r>
            <a:r>
              <a:rPr sz="1500" spc="-11" dirty="0">
                <a:solidFill>
                  <a:srgbClr val="262626"/>
                </a:solidFill>
                <a:cs typeface="Gill Sans MT"/>
              </a:rPr>
              <a:t>m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a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spc="-11" dirty="0">
                <a:solidFill>
                  <a:srgbClr val="262626"/>
                </a:solidFill>
                <a:cs typeface="Gill Sans MT"/>
              </a:rPr>
              <a:t>d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ebe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fun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ci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ona</a:t>
            </a:r>
            <a:r>
              <a:rPr sz="1500" spc="-115" dirty="0">
                <a:solidFill>
                  <a:srgbClr val="262626"/>
                </a:solidFill>
                <a:cs typeface="Gill Sans MT"/>
              </a:rPr>
              <a:t>r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.</a:t>
            </a:r>
            <a:endParaRPr sz="1500" dirty="0"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83516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742950"/>
            <a:ext cx="6400165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ES" sz="3200" dirty="0">
                <a:solidFill>
                  <a:srgbClr val="18BAD4"/>
                </a:solidFill>
                <a:latin typeface="Calibri"/>
                <a:cs typeface="Calibri"/>
              </a:rPr>
              <a:t>Para preparar los casos de prueba es necesario: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5EB5A10-7FE5-4F8B-A128-342CE05D48B9}"/>
              </a:ext>
            </a:extLst>
          </p:cNvPr>
          <p:cNvSpPr txBox="1"/>
          <p:nvPr/>
        </p:nvSpPr>
        <p:spPr>
          <a:xfrm>
            <a:off x="1904999" y="1962150"/>
            <a:ext cx="6704965" cy="2057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  <a:tabLst>
                <a:tab pos="135374" algn="l"/>
              </a:tabLst>
            </a:pPr>
            <a:r>
              <a:rPr lang="es-ES"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D</a:t>
            </a:r>
            <a:r>
              <a:rPr sz="2000" dirty="0" err="1">
                <a:solidFill>
                  <a:schemeClr val="bg1">
                    <a:lumMod val="95000"/>
                  </a:schemeClr>
                </a:solidFill>
                <a:cs typeface="Gill Sans MT"/>
              </a:rPr>
              <a:t>ef</a:t>
            </a:r>
            <a:r>
              <a:rPr sz="2000" spc="-3" dirty="0" err="1">
                <a:solidFill>
                  <a:schemeClr val="bg1">
                    <a:lumMod val="95000"/>
                  </a:schemeClr>
                </a:solidFill>
                <a:cs typeface="Gill Sans MT"/>
              </a:rPr>
              <a:t>i</a:t>
            </a:r>
            <a:r>
              <a:rPr sz="2000" dirty="0" err="1">
                <a:solidFill>
                  <a:schemeClr val="bg1">
                    <a:lumMod val="95000"/>
                  </a:schemeClr>
                </a:solidFill>
                <a:cs typeface="Gill Sans MT"/>
              </a:rPr>
              <a:t>n</a:t>
            </a:r>
            <a:r>
              <a:rPr sz="2000" spc="-3" dirty="0" err="1">
                <a:solidFill>
                  <a:schemeClr val="bg1">
                    <a:lumMod val="95000"/>
                  </a:schemeClr>
                </a:solidFill>
                <a:cs typeface="Gill Sans MT"/>
              </a:rPr>
              <a:t>i</a:t>
            </a:r>
            <a:r>
              <a:rPr sz="2000" spc="-6" dirty="0" err="1">
                <a:solidFill>
                  <a:schemeClr val="bg1">
                    <a:lumMod val="95000"/>
                  </a:schemeClr>
                </a:solidFill>
                <a:cs typeface="Gill Sans MT"/>
              </a:rPr>
              <a:t>r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un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va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l</a:t>
            </a:r>
            <a:r>
              <a:rPr sz="2000" spc="-11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r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p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ar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a 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ca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da 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uno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d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l</a:t>
            </a:r>
            <a:r>
              <a:rPr sz="2000" spc="-11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d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t</a:t>
            </a:r>
            <a:r>
              <a:rPr sz="2000" spc="-11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en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t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ra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da</a:t>
            </a:r>
            <a:r>
              <a:rPr lang="es-ES"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.</a:t>
            </a:r>
            <a:endParaRPr sz="2000" dirty="0">
              <a:solidFill>
                <a:schemeClr val="bg1">
                  <a:lumMod val="95000"/>
                </a:schemeClr>
              </a:solidFill>
              <a:cs typeface="Gill Sans MT"/>
            </a:endParaRPr>
          </a:p>
          <a:p>
            <a:pPr marL="342900" marR="7144" indent="-3429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  <a:tabLst>
                <a:tab pos="135374" algn="l"/>
              </a:tabLst>
            </a:pPr>
            <a:r>
              <a:rPr lang="es-ES"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C</a:t>
            </a:r>
            <a:r>
              <a:rPr sz="2000" spc="-8" dirty="0" err="1">
                <a:solidFill>
                  <a:schemeClr val="bg1">
                    <a:lumMod val="95000"/>
                  </a:schemeClr>
                </a:solidFill>
                <a:cs typeface="Gill Sans MT"/>
              </a:rPr>
              <a:t>a</a:t>
            </a:r>
            <a:r>
              <a:rPr sz="2000" spc="-3" dirty="0" err="1">
                <a:solidFill>
                  <a:schemeClr val="bg1">
                    <a:lumMod val="95000"/>
                  </a:schemeClr>
                </a:solidFill>
                <a:cs typeface="Gill Sans MT"/>
              </a:rPr>
              <a:t>l</a:t>
            </a:r>
            <a:r>
              <a:rPr sz="2000" spc="-8" dirty="0" err="1">
                <a:solidFill>
                  <a:schemeClr val="bg1">
                    <a:lumMod val="95000"/>
                  </a:schemeClr>
                </a:solidFill>
                <a:cs typeface="Gill Sans MT"/>
              </a:rPr>
              <a:t>c</a:t>
            </a:r>
            <a:r>
              <a:rPr sz="2000" dirty="0" err="1">
                <a:solidFill>
                  <a:schemeClr val="bg1">
                    <a:lumMod val="95000"/>
                  </a:schemeClr>
                </a:solidFill>
                <a:cs typeface="Gill Sans MT"/>
              </a:rPr>
              <a:t>u</a:t>
            </a:r>
            <a:r>
              <a:rPr sz="2000" spc="-3" dirty="0" err="1">
                <a:solidFill>
                  <a:schemeClr val="bg1">
                    <a:lumMod val="95000"/>
                  </a:schemeClr>
                </a:solidFill>
                <a:cs typeface="Gill Sans MT"/>
              </a:rPr>
              <a:t>l</a:t>
            </a:r>
            <a:r>
              <a:rPr sz="2000" spc="-8" dirty="0" err="1">
                <a:solidFill>
                  <a:schemeClr val="bg1">
                    <a:lumMod val="95000"/>
                  </a:schemeClr>
                </a:solidFill>
                <a:cs typeface="Gill Sans MT"/>
              </a:rPr>
              <a:t>a</a:t>
            </a:r>
            <a:r>
              <a:rPr sz="2000" spc="-6" dirty="0" err="1">
                <a:solidFill>
                  <a:schemeClr val="bg1">
                    <a:lumMod val="95000"/>
                  </a:schemeClr>
                </a:solidFill>
                <a:cs typeface="Gill Sans MT"/>
              </a:rPr>
              <a:t>r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l</a:t>
            </a:r>
            <a:r>
              <a:rPr sz="2000" spc="-11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spc="-31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r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s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u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lt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a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d</a:t>
            </a:r>
            <a:r>
              <a:rPr sz="2000" spc="-11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d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t</a:t>
            </a:r>
            <a:r>
              <a:rPr sz="2000" spc="-11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s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li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da 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que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s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spc="-11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o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b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t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e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nd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rá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n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c</a:t>
            </a:r>
            <a:r>
              <a:rPr sz="2000" spc="-11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o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n 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d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i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c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h</a:t>
            </a:r>
            <a:r>
              <a:rPr sz="2000" spc="-11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d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t</a:t>
            </a:r>
            <a:r>
              <a:rPr sz="2000" spc="-11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en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t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ra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d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a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342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1782" y="887729"/>
            <a:ext cx="6400165" cy="1009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200" dirty="0">
                <a:solidFill>
                  <a:srgbClr val="18BAD4"/>
                </a:solidFill>
                <a:latin typeface="Calibri"/>
                <a:cs typeface="Calibri"/>
              </a:rPr>
              <a:t>Al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diseñar un</a:t>
            </a:r>
            <a:r>
              <a:rPr sz="3200" spc="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algori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mo,</a:t>
            </a:r>
            <a:r>
              <a:rPr sz="32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es 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mpor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ante iden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f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icar</a:t>
            </a:r>
            <a:r>
              <a:rPr sz="3200" spc="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previamen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e: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14905" y="2329433"/>
            <a:ext cx="1946147" cy="1324356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7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81504" y="2873501"/>
            <a:ext cx="811530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E0C5"/>
                </a:solidFill>
                <a:latin typeface="Calibri"/>
                <a:cs typeface="Calibri"/>
              </a:rPr>
              <a:t>ENT</a:t>
            </a:r>
            <a:r>
              <a:rPr sz="1400" spc="5" dirty="0">
                <a:solidFill>
                  <a:srgbClr val="00E0C5"/>
                </a:solidFill>
                <a:latin typeface="Calibri"/>
                <a:cs typeface="Calibri"/>
              </a:rPr>
              <a:t>R</a:t>
            </a:r>
            <a:r>
              <a:rPr sz="1400" spc="0" dirty="0">
                <a:solidFill>
                  <a:srgbClr val="00E0C5"/>
                </a:solidFill>
                <a:latin typeface="Calibri"/>
                <a:cs typeface="Calibri"/>
              </a:rPr>
              <a:t>AD</a:t>
            </a:r>
            <a:r>
              <a:rPr sz="1400" spc="5" dirty="0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sz="1400" spc="0" dirty="0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7505" y="2329433"/>
            <a:ext cx="1982724" cy="1324356"/>
          </a:xfrm>
          <a:custGeom>
            <a:avLst/>
            <a:gdLst/>
            <a:ahLst/>
            <a:cxnLst/>
            <a:rect l="l" t="t" r="r" b="b"/>
            <a:pathLst>
              <a:path w="1982724" h="1324356">
                <a:moveTo>
                  <a:pt x="0" y="0"/>
                </a:moveTo>
                <a:lnTo>
                  <a:pt x="1587373" y="0"/>
                </a:lnTo>
                <a:lnTo>
                  <a:pt x="1982724" y="662178"/>
                </a:lnTo>
                <a:lnTo>
                  <a:pt x="1587373" y="1324356"/>
                </a:lnTo>
                <a:lnTo>
                  <a:pt x="0" y="1324356"/>
                </a:lnTo>
                <a:lnTo>
                  <a:pt x="395351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60850" y="2873501"/>
            <a:ext cx="795655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sz="1400" spc="0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1400" spc="-5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1400" spc="0" dirty="0">
                <a:solidFill>
                  <a:srgbClr val="18BAD4"/>
                </a:solidFill>
                <a:latin typeface="Calibri"/>
                <a:cs typeface="Calibri"/>
              </a:rPr>
              <a:t>ESOS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56682" y="2329433"/>
            <a:ext cx="1982723" cy="1324356"/>
          </a:xfrm>
          <a:custGeom>
            <a:avLst/>
            <a:gdLst/>
            <a:ahLst/>
            <a:cxnLst/>
            <a:rect l="l" t="t" r="r" b="b"/>
            <a:pathLst>
              <a:path w="1982723" h="1324356">
                <a:moveTo>
                  <a:pt x="0" y="0"/>
                </a:moveTo>
                <a:lnTo>
                  <a:pt x="1587372" y="0"/>
                </a:lnTo>
                <a:lnTo>
                  <a:pt x="1982723" y="662178"/>
                </a:lnTo>
                <a:lnTo>
                  <a:pt x="1587372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34227" y="2873501"/>
            <a:ext cx="625475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192E0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3192E0"/>
                </a:solidFill>
                <a:latin typeface="Calibri"/>
                <a:cs typeface="Calibri"/>
              </a:rPr>
              <a:t>A</a:t>
            </a:r>
            <a:r>
              <a:rPr sz="1400" spc="0" dirty="0">
                <a:solidFill>
                  <a:srgbClr val="3192E0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3192E0"/>
                </a:solidFill>
                <a:latin typeface="Calibri"/>
                <a:cs typeface="Calibri"/>
              </a:rPr>
              <a:t>I</a:t>
            </a:r>
            <a:r>
              <a:rPr sz="1400" spc="0" dirty="0">
                <a:solidFill>
                  <a:srgbClr val="3192E0"/>
                </a:solidFill>
                <a:latin typeface="Calibri"/>
                <a:cs typeface="Calibri"/>
              </a:rPr>
              <a:t>DAS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09800" y="838200"/>
            <a:ext cx="2748915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Ejemplo: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51964" y="2190750"/>
            <a:ext cx="6080125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C5DAEB"/>
                </a:solidFill>
                <a:latin typeface="Calibri"/>
                <a:cs typeface="Calibri"/>
              </a:rPr>
              <a:t>Prepa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3200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32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cuado</a:t>
            </a:r>
            <a:r>
              <a:rPr sz="32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de 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lá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ano.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C5DAEB"/>
                </a:solidFill>
                <a:latin typeface="Calibri"/>
                <a:cs typeface="Calibri"/>
              </a:rPr>
              <a:t>Iden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ica</a:t>
            </a:r>
            <a:r>
              <a:rPr sz="32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rada</a:t>
            </a:r>
            <a:r>
              <a:rPr sz="3200" spc="-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-Procesos-Salidas.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71117" y="452627"/>
            <a:ext cx="6147814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Licuado de plátano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8806" y="1612010"/>
            <a:ext cx="6080125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err="1">
                <a:solidFill>
                  <a:srgbClr val="C5DAEB"/>
                </a:solidFill>
                <a:latin typeface="Calibri"/>
                <a:cs typeface="Calibri"/>
              </a:rPr>
              <a:t>Iden</a:t>
            </a:r>
            <a:r>
              <a:rPr sz="3200" spc="-15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3200" spc="-10" dirty="0" err="1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3200" spc="0" dirty="0" err="1">
                <a:solidFill>
                  <a:srgbClr val="C5DAEB"/>
                </a:solidFill>
                <a:latin typeface="Calibri"/>
                <a:cs typeface="Calibri"/>
              </a:rPr>
              <a:t>ica</a:t>
            </a:r>
            <a:r>
              <a:rPr sz="32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rada</a:t>
            </a:r>
            <a:r>
              <a:rPr sz="3200" spc="-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-Procesos-Salidas.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48331" y="2608325"/>
            <a:ext cx="5437632" cy="10759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91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1859659"/>
            <a:ext cx="5347335" cy="1518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Entr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da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7"/>
              </a:spcBef>
            </a:pPr>
            <a:endParaRPr sz="950" dirty="0"/>
          </a:p>
          <a:p>
            <a:pPr marL="469900" marR="12700" indent="-317500" algn="just">
              <a:lnSpc>
                <a:spcPct val="100099"/>
              </a:lnSpc>
            </a:pPr>
            <a:r>
              <a:rPr lang="es-MX" sz="1800" dirty="0">
                <a:solidFill>
                  <a:srgbClr val="C5DAEB"/>
                </a:solidFill>
                <a:latin typeface="Calibri"/>
                <a:cs typeface="Calibri"/>
              </a:rPr>
              <a:t>      </a:t>
            </a:r>
            <a:r>
              <a:rPr sz="1800" dirty="0" err="1">
                <a:solidFill>
                  <a:srgbClr val="C5DAEB"/>
                </a:solidFill>
                <a:latin typeface="Calibri"/>
                <a:cs typeface="Calibri"/>
              </a:rPr>
              <a:t>Ident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fi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as var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ables que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 requie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reso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ver el algor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itmo,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datos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con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ue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ontamos o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se n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si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tan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sol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ta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</TotalTime>
  <Words>571</Words>
  <Application>Microsoft Office PowerPoint</Application>
  <PresentationFormat>Presentación en pantalla (16:9)</PresentationFormat>
  <Paragraphs>163</Paragraphs>
  <Slides>22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Verdana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49</cp:revision>
  <dcterms:created xsi:type="dcterms:W3CDTF">2019-07-16T10:22:21Z</dcterms:created>
  <dcterms:modified xsi:type="dcterms:W3CDTF">2020-01-29T20:58:21Z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