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32" r:id="rId3"/>
    <p:sldId id="334" r:id="rId4"/>
    <p:sldId id="333" r:id="rId5"/>
    <p:sldId id="260" r:id="rId6"/>
    <p:sldId id="336" r:id="rId7"/>
    <p:sldId id="310" r:id="rId8"/>
    <p:sldId id="322" r:id="rId9"/>
    <p:sldId id="261" r:id="rId10"/>
    <p:sldId id="262" r:id="rId11"/>
    <p:sldId id="311" r:id="rId12"/>
    <p:sldId id="323" r:id="rId13"/>
    <p:sldId id="324" r:id="rId14"/>
    <p:sldId id="335" r:id="rId15"/>
    <p:sldId id="325" r:id="rId16"/>
    <p:sldId id="326" r:id="rId17"/>
    <p:sldId id="327" r:id="rId18"/>
    <p:sldId id="328" r:id="rId19"/>
    <p:sldId id="329" r:id="rId20"/>
    <p:sldId id="330" r:id="rId21"/>
    <p:sldId id="295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60" d="100"/>
          <a:sy n="60" d="100"/>
        </p:scale>
        <p:origin x="1412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32263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529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9876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06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743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94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84383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142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225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30/06/2020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153569"/>
            <a:ext cx="7342584" cy="113141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Solución de problemas y algoritmos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Análisis y diseño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8E72DCE7-B0F9-4C95-94E9-646D250AFCA5}"/>
              </a:ext>
            </a:extLst>
          </p:cNvPr>
          <p:cNvSpPr/>
          <p:nvPr/>
        </p:nvSpPr>
        <p:spPr>
          <a:xfrm>
            <a:off x="2611359" y="3690008"/>
            <a:ext cx="1872208" cy="1846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A251C5B9-5BD4-4093-8B6E-AB2917404AB5}"/>
              </a:ext>
            </a:extLst>
          </p:cNvPr>
          <p:cNvSpPr/>
          <p:nvPr/>
        </p:nvSpPr>
        <p:spPr>
          <a:xfrm>
            <a:off x="5032322" y="3574050"/>
            <a:ext cx="1621969" cy="19999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0364" y="2826766"/>
            <a:ext cx="5684084" cy="14960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3600" b="1" spc="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lida</a:t>
            </a: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153035"/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el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esul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ado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del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prob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ema.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331640" y="692696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798404" y="4114075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403648" y="1942001"/>
            <a:ext cx="5746549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el área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 un tr</a:t>
            </a:r>
            <a:r>
              <a:rPr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lang="es-MX" sz="32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á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ngulo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F2C1DAB-C2C1-4C9A-8A06-982E02D39C09}"/>
              </a:ext>
            </a:extLst>
          </p:cNvPr>
          <p:cNvSpPr/>
          <p:nvPr/>
        </p:nvSpPr>
        <p:spPr>
          <a:xfrm>
            <a:off x="2987824" y="2852730"/>
            <a:ext cx="2268723" cy="29290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0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475695" y="620688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área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un</a:t>
            </a:r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tri</a:t>
            </a:r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á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ngulo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96336" y="4869160"/>
            <a:ext cx="1296144" cy="1859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9B435FA9-DA88-4443-BDFE-B90E28E0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429818"/>
              </p:ext>
            </p:extLst>
          </p:nvPr>
        </p:nvGraphicFramePr>
        <p:xfrm>
          <a:off x="969017" y="1772816"/>
          <a:ext cx="7632848" cy="2954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8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4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795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ES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5364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altura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 base</a:t>
                      </a:r>
                      <a:endParaRPr lang="es-MX" sz="24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la altura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(base * altura) / 2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área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264875" y="685431"/>
            <a:ext cx="6619493" cy="1328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área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un</a:t>
            </a:r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tri</a:t>
            </a:r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á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ngulo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7363" y="2585354"/>
            <a:ext cx="1618488" cy="2336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275E7361-C640-48F1-BCD9-CD0C9883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085992"/>
              </p:ext>
            </p:extLst>
          </p:nvPr>
        </p:nvGraphicFramePr>
        <p:xfrm>
          <a:off x="2699791" y="2585354"/>
          <a:ext cx="5760641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04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844047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2072547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altura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 err="1"/>
                        <a:t>area</a:t>
                      </a:r>
                      <a:endParaRPr lang="es-MX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3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6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25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58062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4.2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7.1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14.91</a:t>
                      </a:r>
                      <a:endParaRPr lang="es-MX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84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331640" y="692696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798404" y="4114075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403648" y="1942000"/>
            <a:ext cx="6696744" cy="11269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E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Calcular el pago neto para un empleado que trabaja por horas</a:t>
            </a:r>
          </a:p>
          <a:p>
            <a:pPr marL="12700" marR="12700">
              <a:lnSpc>
                <a:spcPct val="100099"/>
              </a:lnSpc>
            </a:pP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C37EC6-7BA2-4D0A-8C73-125FC8B6B4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00" y="3212976"/>
            <a:ext cx="2160240" cy="277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9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792436" y="416462"/>
            <a:ext cx="7559127" cy="11714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99"/>
              </a:lnSpc>
            </a:pP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Calcu</a:t>
            </a:r>
            <a:r>
              <a:rPr sz="3600" b="1" spc="-15" dirty="0">
                <a:solidFill>
                  <a:srgbClr val="002060"/>
                </a:solidFill>
                <a:latin typeface="Calibri"/>
                <a:cs typeface="Calibri"/>
              </a:rPr>
              <a:t>l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ar</a:t>
            </a:r>
            <a:r>
              <a:rPr sz="36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pago neto para un empleado que trabaja por horas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AEF8F49-0F84-4711-BF74-E217EE0DF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848237"/>
            <a:ext cx="2040882" cy="2624889"/>
          </a:xfrm>
          <a:prstGeom prst="rect">
            <a:avLst/>
          </a:prstGeom>
        </p:spPr>
      </p:pic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760369" y="1844824"/>
            <a:ext cx="8017545" cy="265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Para llevar a cabo el proceso se </a:t>
            </a:r>
            <a:r>
              <a:rPr lang="en-US" sz="2400" dirty="0" err="1">
                <a:cs typeface="Calibri"/>
                <a:sym typeface="Corbel"/>
              </a:rPr>
              <a:t>requiere</a:t>
            </a:r>
            <a:r>
              <a:rPr lang="en-US" sz="2400" dirty="0">
                <a:cs typeface="Calibri"/>
                <a:sym typeface="Corbel"/>
              </a:rPr>
              <a:t> </a:t>
            </a:r>
            <a:r>
              <a:rPr lang="en-US" sz="2400" dirty="0" err="1">
                <a:cs typeface="Calibri"/>
                <a:sym typeface="Corbel"/>
              </a:rPr>
              <a:t>conocer</a:t>
            </a:r>
            <a:r>
              <a:rPr lang="en-US" sz="2400" dirty="0">
                <a:cs typeface="Calibri"/>
                <a:sym typeface="Corbel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cuántas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horas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trabajó</a:t>
            </a:r>
            <a:r>
              <a:rPr lang="en-US" sz="2400" dirty="0">
                <a:cs typeface="Calibri"/>
                <a:sym typeface="Corbel"/>
              </a:rPr>
              <a:t> el </a:t>
            </a:r>
            <a:r>
              <a:rPr lang="en-US" sz="2400" dirty="0" err="1">
                <a:cs typeface="Calibri"/>
                <a:sym typeface="Corbel"/>
              </a:rPr>
              <a:t>empleado</a:t>
            </a:r>
            <a:r>
              <a:rPr lang="en-US" sz="2400" dirty="0">
                <a:cs typeface="Calibri"/>
                <a:sym typeface="Corbel"/>
              </a:rPr>
              <a:t> y cuál sería el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por hora</a:t>
            </a:r>
            <a:r>
              <a:rPr lang="en-US" sz="2400" dirty="0">
                <a:cs typeface="Calibri"/>
                <a:sym typeface="Corbel"/>
              </a:rPr>
              <a:t>.</a:t>
            </a:r>
            <a:endParaRPr sz="2400" dirty="0">
              <a:cs typeface="Calibri"/>
              <a:sym typeface="Corbel"/>
            </a:endParaRPr>
          </a:p>
          <a:p>
            <a:pPr marL="355600" marR="508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Se calcula la </a:t>
            </a:r>
            <a:r>
              <a:rPr lang="en-US" sz="2400" dirty="0" err="1">
                <a:cs typeface="Calibri"/>
                <a:sym typeface="Corbel"/>
              </a:rPr>
              <a:t>salida</a:t>
            </a:r>
            <a:r>
              <a:rPr lang="en-US" sz="2400" dirty="0">
                <a:cs typeface="Calibri"/>
                <a:sym typeface="Corbel"/>
              </a:rPr>
              <a:t>: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neto</a:t>
            </a:r>
            <a:r>
              <a:rPr lang="en-US" sz="2400" dirty="0">
                <a:cs typeface="Calibri"/>
                <a:sym typeface="Corbel"/>
              </a:rPr>
              <a:t>, con los datos que se tienen.</a:t>
            </a:r>
            <a:endParaRPr sz="2400" dirty="0">
              <a:cs typeface="Calibri"/>
              <a:sym typeface="Corbel"/>
            </a:endParaRPr>
          </a:p>
          <a:p>
            <a:pPr marL="355600" indent="-342900" algn="just">
              <a:lnSpc>
                <a:spcPct val="150000"/>
              </a:lnSpc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  <a:sym typeface="Corbel"/>
              </a:rPr>
              <a:t>El resultado se imprime en la pantalla.</a:t>
            </a:r>
            <a:endParaRPr sz="2400" dirty="0"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5081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6720078" y="3094516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34150" y="3586769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328410" y="3608104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253733" y="3824513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439662" y="3888521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572250" y="3784890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404609" y="3717833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80681" y="3312449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69332" y="414886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pago neto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681" y="4549264"/>
            <a:ext cx="1654671" cy="2128161"/>
          </a:xfrm>
          <a:prstGeom prst="rect">
            <a:avLst/>
          </a:prstGeom>
        </p:spPr>
      </p:pic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5B756453-76CD-4A04-9D2F-F8D4D45F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27544"/>
              </p:ext>
            </p:extLst>
          </p:nvPr>
        </p:nvGraphicFramePr>
        <p:xfrm>
          <a:off x="575472" y="1544361"/>
          <a:ext cx="8057883" cy="28684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9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1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491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3586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las 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trabajadas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Pedir el salario por hora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horas * salario</a:t>
                      </a: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24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2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1262253" y="47667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Calcular 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el </a:t>
            </a:r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pago neto</a:t>
            </a:r>
          </a:p>
          <a:p>
            <a:pPr marL="12700" algn="ctr"/>
            <a:r>
              <a:rPr lang="es-MX" sz="2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09120"/>
            <a:ext cx="1642867" cy="2112980"/>
          </a:xfrm>
          <a:prstGeom prst="rect">
            <a:avLst/>
          </a:prstGeom>
        </p:spPr>
      </p:pic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939D38FA-213A-4B26-AFBE-3321D5A96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108836"/>
              </p:ext>
            </p:extLst>
          </p:nvPr>
        </p:nvGraphicFramePr>
        <p:xfrm>
          <a:off x="1547664" y="2071302"/>
          <a:ext cx="6120680" cy="211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33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499870">
                  <a:extLst>
                    <a:ext uri="{9D8B030D-6E8A-4147-A177-3AD203B41FA5}">
                      <a16:colId xmlns:a16="http://schemas.microsoft.com/office/drawing/2014/main" val="2302406452"/>
                    </a:ext>
                  </a:extLst>
                </a:gridCol>
                <a:gridCol w="2123472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salario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Pago neto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100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1</a:t>
                      </a:r>
                      <a:r>
                        <a:rPr lang="es-MX" sz="2400" b="1" dirty="0"/>
                        <a:t>500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</a:t>
                      </a:r>
                      <a:r>
                        <a:rPr lang="es-MX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125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1250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28245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40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112.5</a:t>
                      </a:r>
                      <a:endParaRPr lang="es-MX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4500</a:t>
                      </a:r>
                      <a:endParaRPr lang="es-MX" sz="2400" b="1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40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909453" y="362393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6000" b="1" dirty="0">
                <a:solidFill>
                  <a:srgbClr val="002060"/>
                </a:solidFill>
                <a:latin typeface="Calibri"/>
                <a:cs typeface="Calibri"/>
              </a:rPr>
              <a:t>Ejemplo: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1199059" y="1542370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Precio válido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1159011" y="2438057"/>
            <a:ext cx="7085397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indent="-342900" algn="just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Calibri"/>
                <a:sym typeface="Corbel"/>
              </a:rPr>
              <a:t>Escribe un diseño para verificar si un precio es válido o no lo es. </a:t>
            </a:r>
          </a:p>
          <a:p>
            <a:pPr marL="355600" indent="-342900" algn="just">
              <a:spcBef>
                <a:spcPts val="600"/>
              </a:spcBef>
              <a:buClr>
                <a:schemeClr val="accent5">
                  <a:lumMod val="50000"/>
                </a:schemeClr>
              </a:buClr>
              <a:buSzPts val="2450"/>
              <a:buFont typeface="Wingdings" panose="05000000000000000000" pitchFamily="2" charset="2"/>
              <a:buChar char="v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Calibri"/>
                <a:sym typeface="Corbel"/>
              </a:rPr>
              <a:t>Es válido si es un valor positivo y no lo es si es negativo o cero.</a:t>
            </a:r>
            <a:endParaRPr sz="2400" dirty="0">
              <a:solidFill>
                <a:schemeClr val="bg2">
                  <a:lumMod val="2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0409" y="4102906"/>
            <a:ext cx="1987889" cy="24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9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12610" y="293315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000" b="1" dirty="0">
                <a:solidFill>
                  <a:srgbClr val="002060"/>
                </a:solidFill>
                <a:latin typeface="Calibri"/>
                <a:cs typeface="Calibri"/>
              </a:rPr>
              <a:t>Precio válido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4509120"/>
            <a:ext cx="1679366" cy="2049015"/>
          </a:xfrm>
          <a:prstGeom prst="rect">
            <a:avLst/>
          </a:prstGeom>
        </p:spPr>
      </p:pic>
      <p:graphicFrame>
        <p:nvGraphicFramePr>
          <p:cNvPr id="21" name="object 38">
            <a:extLst>
              <a:ext uri="{FF2B5EF4-FFF2-40B4-BE49-F238E27FC236}">
                <a16:creationId xmlns:a16="http://schemas.microsoft.com/office/drawing/2014/main" id="{6F56D1C1-7BC0-4D90-8EC2-60A176EE7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78815"/>
              </p:ext>
            </p:extLst>
          </p:nvPr>
        </p:nvGraphicFramePr>
        <p:xfrm>
          <a:off x="312610" y="1272246"/>
          <a:ext cx="8723886" cy="29523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2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9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499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                         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400" b="1" spc="-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ES"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400" b="1" spc="5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2400" b="1" spc="-1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400" b="1" spc="0" dirty="0">
                          <a:solidFill>
                            <a:srgbClr val="002060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2400" b="1" dirty="0">
                        <a:solidFill>
                          <a:srgbClr val="00206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38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Pedir el precio</a:t>
                      </a:r>
                      <a:endParaRPr lang="es-MX" sz="24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638810" indent="-457200">
                        <a:lnSpc>
                          <a:spcPct val="100000"/>
                        </a:lnSpc>
                        <a:buFont typeface="+mj-lt"/>
                        <a:buAutoNum type="arabicPeriod"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 el precio es menor o igual a cero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       Escribir “No es válido”</a:t>
                      </a:r>
                    </a:p>
                    <a:p>
                      <a:pPr marL="18161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Sino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24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             Escribir “Es válido”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24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 válido o No es válido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de problemas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BEBE739-646B-43DF-8CC5-9A748CB2228B}"/>
              </a:ext>
            </a:extLst>
          </p:cNvPr>
          <p:cNvSpPr/>
          <p:nvPr/>
        </p:nvSpPr>
        <p:spPr>
          <a:xfrm>
            <a:off x="2600325" y="4438650"/>
            <a:ext cx="958156" cy="400050"/>
          </a:xfrm>
          <a:custGeom>
            <a:avLst/>
            <a:gdLst/>
            <a:ahLst/>
            <a:cxnLst/>
            <a:rect l="l" t="t" r="r" b="b"/>
            <a:pathLst>
              <a:path w="1703388" h="711200">
                <a:moveTo>
                  <a:pt x="0" y="0"/>
                </a:moveTo>
                <a:lnTo>
                  <a:pt x="1703388" y="0"/>
                </a:lnTo>
                <a:lnTo>
                  <a:pt x="1703388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C602304A-7EEE-4C47-919F-7DBFD4A039AF}"/>
              </a:ext>
            </a:extLst>
          </p:cNvPr>
          <p:cNvSpPr txBox="1"/>
          <p:nvPr/>
        </p:nvSpPr>
        <p:spPr>
          <a:xfrm>
            <a:off x="2644616" y="4463796"/>
            <a:ext cx="863680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3" dirty="0">
                <a:latin typeface="Verdana"/>
                <a:cs typeface="Verdana"/>
              </a:rPr>
              <a:t>En</a:t>
            </a:r>
            <a:r>
              <a:rPr sz="1125" spc="-8" dirty="0">
                <a:latin typeface="Verdana"/>
                <a:cs typeface="Verdana"/>
              </a:rPr>
              <a:t>te</a:t>
            </a:r>
            <a:r>
              <a:rPr sz="1125" spc="-11" dirty="0">
                <a:latin typeface="Verdana"/>
                <a:cs typeface="Verdana"/>
              </a:rPr>
              <a:t>n</a:t>
            </a:r>
            <a:r>
              <a:rPr sz="1125" dirty="0">
                <a:latin typeface="Verdana"/>
                <a:cs typeface="Verdana"/>
              </a:rPr>
              <a:t>d</a:t>
            </a:r>
            <a:r>
              <a:rPr sz="1125" spc="-11" dirty="0">
                <a:latin typeface="Verdana"/>
                <a:cs typeface="Verdana"/>
              </a:rPr>
              <a:t>e</a:t>
            </a:r>
            <a:r>
              <a:rPr sz="1125" spc="-6" dirty="0">
                <a:latin typeface="Verdana"/>
                <a:cs typeface="Verdana"/>
              </a:rPr>
              <a:t>r</a:t>
            </a:r>
            <a:endParaRPr sz="1125" dirty="0">
              <a:latin typeface="Verdana"/>
              <a:cs typeface="Verdana"/>
            </a:endParaRPr>
          </a:p>
          <a:p>
            <a:pPr marL="7144"/>
            <a:r>
              <a:rPr sz="1125" spc="-3" dirty="0">
                <a:latin typeface="Verdana"/>
                <a:cs typeface="Verdana"/>
              </a:rPr>
              <a:t>e</a:t>
            </a:r>
            <a:r>
              <a:rPr sz="1125" dirty="0">
                <a:latin typeface="Verdana"/>
                <a:cs typeface="Verdana"/>
              </a:rPr>
              <a:t>l</a:t>
            </a:r>
            <a:r>
              <a:rPr sz="1125" spc="-3" dirty="0">
                <a:latin typeface="Verdana"/>
                <a:cs typeface="Verdana"/>
              </a:rPr>
              <a:t> </a:t>
            </a:r>
            <a:r>
              <a:rPr sz="1125" dirty="0">
                <a:latin typeface="Verdana"/>
                <a:cs typeface="Verdana"/>
              </a:rPr>
              <a:t>p</a:t>
            </a:r>
            <a:r>
              <a:rPr sz="1125" spc="-11" dirty="0">
                <a:latin typeface="Verdana"/>
                <a:cs typeface="Verdana"/>
              </a:rPr>
              <a:t>ro</a:t>
            </a:r>
            <a:r>
              <a:rPr sz="1125" dirty="0">
                <a:latin typeface="Verdana"/>
                <a:cs typeface="Verdana"/>
              </a:rPr>
              <a:t>bl</a:t>
            </a:r>
            <a:r>
              <a:rPr sz="1125" spc="-11" dirty="0">
                <a:latin typeface="Verdana"/>
                <a:cs typeface="Verdana"/>
              </a:rPr>
              <a:t>ema</a:t>
            </a:r>
            <a:endParaRPr sz="1125" dirty="0">
              <a:latin typeface="Verdana"/>
              <a:cs typeface="Verdana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5162C311-B0EC-44C1-B93F-D19810D2E087}"/>
              </a:ext>
            </a:extLst>
          </p:cNvPr>
          <p:cNvSpPr/>
          <p:nvPr/>
        </p:nvSpPr>
        <p:spPr>
          <a:xfrm>
            <a:off x="4054080" y="2953949"/>
            <a:ext cx="1347170" cy="13493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518538F9-8B02-4043-97A9-73D6F64E3A79}"/>
              </a:ext>
            </a:extLst>
          </p:cNvPr>
          <p:cNvSpPr/>
          <p:nvPr/>
        </p:nvSpPr>
        <p:spPr>
          <a:xfrm>
            <a:off x="2356322" y="2755541"/>
            <a:ext cx="1273703" cy="16014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7AFA20C8-9035-435B-A6F6-E54519709759}"/>
              </a:ext>
            </a:extLst>
          </p:cNvPr>
          <p:cNvSpPr/>
          <p:nvPr/>
        </p:nvSpPr>
        <p:spPr>
          <a:xfrm>
            <a:off x="6337648" y="3057236"/>
            <a:ext cx="741176" cy="7702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7FF5F751-EB4A-497C-B48A-B5BDA8501979}"/>
              </a:ext>
            </a:extLst>
          </p:cNvPr>
          <p:cNvSpPr/>
          <p:nvPr/>
        </p:nvSpPr>
        <p:spPr>
          <a:xfrm>
            <a:off x="5900738" y="3483673"/>
            <a:ext cx="857250" cy="5332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064EE636-3671-4EDC-A379-A9A332162A4B}"/>
              </a:ext>
            </a:extLst>
          </p:cNvPr>
          <p:cNvSpPr/>
          <p:nvPr/>
        </p:nvSpPr>
        <p:spPr>
          <a:xfrm>
            <a:off x="4350544" y="4438650"/>
            <a:ext cx="864394" cy="400050"/>
          </a:xfrm>
          <a:custGeom>
            <a:avLst/>
            <a:gdLst/>
            <a:ahLst/>
            <a:cxnLst/>
            <a:rect l="l" t="t" r="r" b="b"/>
            <a:pathLst>
              <a:path w="1536700" h="711200">
                <a:moveTo>
                  <a:pt x="0" y="0"/>
                </a:moveTo>
                <a:lnTo>
                  <a:pt x="1536700" y="0"/>
                </a:lnTo>
                <a:lnTo>
                  <a:pt x="15367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830FBB08-1970-4B91-8A5A-AFE6799920F7}"/>
              </a:ext>
            </a:extLst>
          </p:cNvPr>
          <p:cNvSpPr txBox="1"/>
          <p:nvPr/>
        </p:nvSpPr>
        <p:spPr>
          <a:xfrm>
            <a:off x="4394836" y="4463796"/>
            <a:ext cx="770096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/>
            <a:r>
              <a:rPr sz="1125" spc="-14" dirty="0">
                <a:latin typeface="Verdana"/>
                <a:cs typeface="Verdana"/>
              </a:rPr>
              <a:t>D</a:t>
            </a:r>
            <a:r>
              <a:rPr sz="1125" spc="-6" dirty="0">
                <a:latin typeface="Verdana"/>
                <a:cs typeface="Verdana"/>
              </a:rPr>
              <a:t>i</a:t>
            </a:r>
            <a:r>
              <a:rPr sz="1125" spc="-11" dirty="0">
                <a:latin typeface="Verdana"/>
                <a:cs typeface="Verdana"/>
              </a:rPr>
              <a:t>seña</a:t>
            </a:r>
            <a:r>
              <a:rPr sz="1125" spc="-6" dirty="0">
                <a:latin typeface="Verdana"/>
                <a:cs typeface="Verdana"/>
              </a:rPr>
              <a:t>r</a:t>
            </a:r>
            <a:endParaRPr sz="1125">
              <a:latin typeface="Verdana"/>
              <a:cs typeface="Verdana"/>
            </a:endParaRPr>
          </a:p>
          <a:p>
            <a:pPr marL="7144"/>
            <a:r>
              <a:rPr sz="1125" dirty="0">
                <a:latin typeface="Verdana"/>
                <a:cs typeface="Verdana"/>
              </a:rPr>
              <a:t>la</a:t>
            </a:r>
            <a:r>
              <a:rPr sz="1125" spc="-6" dirty="0">
                <a:latin typeface="Verdana"/>
                <a:cs typeface="Verdana"/>
              </a:rPr>
              <a:t> </a:t>
            </a:r>
            <a:r>
              <a:rPr sz="1125" spc="-11" dirty="0">
                <a:latin typeface="Verdana"/>
                <a:cs typeface="Verdana"/>
              </a:rPr>
              <a:t>so</a:t>
            </a:r>
            <a:r>
              <a:rPr sz="1125" dirty="0">
                <a:latin typeface="Verdana"/>
                <a:cs typeface="Verdana"/>
              </a:rPr>
              <a:t>l</a:t>
            </a:r>
            <a:r>
              <a:rPr sz="1125" spc="-3" dirty="0">
                <a:latin typeface="Verdana"/>
                <a:cs typeface="Verdana"/>
              </a:rPr>
              <a:t>u</a:t>
            </a:r>
            <a:r>
              <a:rPr sz="1125" spc="-11" dirty="0">
                <a:latin typeface="Verdana"/>
                <a:cs typeface="Verdana"/>
              </a:rPr>
              <a:t>c</a:t>
            </a:r>
            <a:r>
              <a:rPr sz="1125" dirty="0">
                <a:latin typeface="Verdana"/>
                <a:cs typeface="Verdana"/>
              </a:rPr>
              <a:t>i</a:t>
            </a:r>
            <a:r>
              <a:rPr sz="1125" spc="-3" dirty="0">
                <a:latin typeface="Verdana"/>
                <a:cs typeface="Verdana"/>
              </a:rPr>
              <a:t>ó</a:t>
            </a:r>
            <a:r>
              <a:rPr sz="1125" spc="-8" dirty="0">
                <a:latin typeface="Verdana"/>
                <a:cs typeface="Verdana"/>
              </a:rPr>
              <a:t>n</a:t>
            </a:r>
            <a:endParaRPr sz="1125">
              <a:latin typeface="Verdana"/>
              <a:cs typeface="Verdana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A02ADF5E-0E19-4872-BD7F-A3067988B9D1}"/>
              </a:ext>
            </a:extLst>
          </p:cNvPr>
          <p:cNvSpPr/>
          <p:nvPr/>
        </p:nvSpPr>
        <p:spPr>
          <a:xfrm>
            <a:off x="6072189" y="4438650"/>
            <a:ext cx="801886" cy="400050"/>
          </a:xfrm>
          <a:custGeom>
            <a:avLst/>
            <a:gdLst/>
            <a:ahLst/>
            <a:cxnLst/>
            <a:rect l="l" t="t" r="r" b="b"/>
            <a:pathLst>
              <a:path w="1425575" h="711200">
                <a:moveTo>
                  <a:pt x="0" y="0"/>
                </a:moveTo>
                <a:lnTo>
                  <a:pt x="1425575" y="0"/>
                </a:lnTo>
                <a:lnTo>
                  <a:pt x="1425575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E0D7D65F-1B75-4FF1-BD3E-B9C2926F8369}"/>
              </a:ext>
            </a:extLst>
          </p:cNvPr>
          <p:cNvSpPr txBox="1"/>
          <p:nvPr/>
        </p:nvSpPr>
        <p:spPr>
          <a:xfrm>
            <a:off x="6116480" y="4463796"/>
            <a:ext cx="657225" cy="346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44" marR="7144"/>
            <a:r>
              <a:rPr sz="1125" spc="-14" dirty="0">
                <a:latin typeface="Verdana"/>
                <a:cs typeface="Verdana"/>
              </a:rPr>
              <a:t>P</a:t>
            </a:r>
            <a:r>
              <a:rPr sz="1125" spc="-8" dirty="0">
                <a:latin typeface="Verdana"/>
                <a:cs typeface="Verdana"/>
              </a:rPr>
              <a:t>r</a:t>
            </a:r>
            <a:r>
              <a:rPr sz="1125" spc="-11" dirty="0">
                <a:latin typeface="Verdana"/>
                <a:cs typeface="Verdana"/>
              </a:rPr>
              <a:t>o</a:t>
            </a:r>
            <a:r>
              <a:rPr sz="1125" dirty="0">
                <a:latin typeface="Verdana"/>
                <a:cs typeface="Verdana"/>
              </a:rPr>
              <a:t>b</a:t>
            </a:r>
            <a:r>
              <a:rPr sz="1125" spc="-11" dirty="0">
                <a:latin typeface="Verdana"/>
                <a:cs typeface="Verdana"/>
              </a:rPr>
              <a:t>a</a:t>
            </a:r>
            <a:r>
              <a:rPr sz="1125" spc="-6" dirty="0">
                <a:latin typeface="Verdana"/>
                <a:cs typeface="Verdana"/>
              </a:rPr>
              <a:t>r </a:t>
            </a:r>
            <a:r>
              <a:rPr sz="1125" spc="-11" dirty="0">
                <a:latin typeface="Verdana"/>
                <a:cs typeface="Verdana"/>
              </a:rPr>
              <a:t>e</a:t>
            </a:r>
            <a:r>
              <a:rPr sz="1125" dirty="0">
                <a:latin typeface="Verdana"/>
                <a:cs typeface="Verdana"/>
              </a:rPr>
              <a:t>l di</a:t>
            </a:r>
            <a:r>
              <a:rPr sz="1125" spc="-11" dirty="0">
                <a:latin typeface="Verdana"/>
                <a:cs typeface="Verdana"/>
              </a:rPr>
              <a:t>señ</a:t>
            </a:r>
            <a:r>
              <a:rPr sz="1125" spc="-8" dirty="0">
                <a:latin typeface="Verdana"/>
                <a:cs typeface="Verdana"/>
              </a:rPr>
              <a:t>o</a:t>
            </a:r>
            <a:endParaRPr sz="1125">
              <a:latin typeface="Verdana"/>
              <a:cs typeface="Verdana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3F73717D-D405-4A56-B56D-CF520D556E58}"/>
              </a:ext>
            </a:extLst>
          </p:cNvPr>
          <p:cNvSpPr/>
          <p:nvPr/>
        </p:nvSpPr>
        <p:spPr>
          <a:xfrm>
            <a:off x="37576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319BA0BC-C35E-4310-AFAA-6A1E6FDAC0B6}"/>
              </a:ext>
            </a:extLst>
          </p:cNvPr>
          <p:cNvSpPr/>
          <p:nvPr/>
        </p:nvSpPr>
        <p:spPr>
          <a:xfrm>
            <a:off x="37576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1C4D7192-88CF-4267-852E-C9C2C6EBF3B9}"/>
              </a:ext>
            </a:extLst>
          </p:cNvPr>
          <p:cNvSpPr/>
          <p:nvPr/>
        </p:nvSpPr>
        <p:spPr>
          <a:xfrm>
            <a:off x="2857501" y="2295526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435433" y="457200"/>
                </a:moveTo>
                <a:lnTo>
                  <a:pt x="0" y="457200"/>
                </a:lnTo>
                <a:lnTo>
                  <a:pt x="217699" y="685800"/>
                </a:lnTo>
                <a:lnTo>
                  <a:pt x="435433" y="457200"/>
                </a:lnTo>
                <a:close/>
              </a:path>
              <a:path w="762000" h="685800">
                <a:moveTo>
                  <a:pt x="762000" y="0"/>
                </a:moveTo>
                <a:lnTo>
                  <a:pt x="108866" y="0"/>
                </a:lnTo>
                <a:lnTo>
                  <a:pt x="108866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CB56BE8B-8987-49F0-8F2A-E0C01AD21386}"/>
              </a:ext>
            </a:extLst>
          </p:cNvPr>
          <p:cNvSpPr/>
          <p:nvPr/>
        </p:nvSpPr>
        <p:spPr>
          <a:xfrm>
            <a:off x="2857501" y="2295526"/>
            <a:ext cx="428625" cy="385763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217699" y="685800"/>
                </a:moveTo>
                <a:lnTo>
                  <a:pt x="435433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08867" y="0"/>
                </a:lnTo>
                <a:lnTo>
                  <a:pt x="108867" y="457200"/>
                </a:lnTo>
                <a:lnTo>
                  <a:pt x="0" y="457200"/>
                </a:lnTo>
                <a:lnTo>
                  <a:pt x="217699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8AB8B660-4F62-4FAB-8846-46A05F363669}"/>
              </a:ext>
            </a:extLst>
          </p:cNvPr>
          <p:cNvSpPr/>
          <p:nvPr/>
        </p:nvSpPr>
        <p:spPr>
          <a:xfrm>
            <a:off x="6115051" y="2252664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326566"/>
                </a:move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326566"/>
                </a:lnTo>
                <a:close/>
              </a:path>
              <a:path w="685800" h="762000">
                <a:moveTo>
                  <a:pt x="228600" y="0"/>
                </a:moveTo>
                <a:lnTo>
                  <a:pt x="0" y="217699"/>
                </a:lnTo>
                <a:lnTo>
                  <a:pt x="228600" y="435433"/>
                </a:lnTo>
                <a:lnTo>
                  <a:pt x="228600" y="326566"/>
                </a:lnTo>
                <a:lnTo>
                  <a:pt x="685800" y="326566"/>
                </a:lnTo>
                <a:lnTo>
                  <a:pt x="685800" y="108866"/>
                </a:lnTo>
                <a:lnTo>
                  <a:pt x="228600" y="108866"/>
                </a:lnTo>
                <a:lnTo>
                  <a:pt x="2286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65294B12-04CB-4512-8A1F-2E784176DB36}"/>
              </a:ext>
            </a:extLst>
          </p:cNvPr>
          <p:cNvSpPr/>
          <p:nvPr/>
        </p:nvSpPr>
        <p:spPr>
          <a:xfrm>
            <a:off x="6115051" y="2252664"/>
            <a:ext cx="385763" cy="428625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217699"/>
                </a:moveTo>
                <a:lnTo>
                  <a:pt x="228600" y="435433"/>
                </a:lnTo>
                <a:lnTo>
                  <a:pt x="228600" y="326566"/>
                </a:ln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108867"/>
                </a:lnTo>
                <a:lnTo>
                  <a:pt x="228600" y="108867"/>
                </a:lnTo>
                <a:lnTo>
                  <a:pt x="228600" y="0"/>
                </a:lnTo>
                <a:lnTo>
                  <a:pt x="0" y="21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75A3F257-6668-4BB7-BCA3-7C200DC76790}"/>
              </a:ext>
            </a:extLst>
          </p:cNvPr>
          <p:cNvSpPr/>
          <p:nvPr/>
        </p:nvSpPr>
        <p:spPr>
          <a:xfrm>
            <a:off x="3457575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8347C7FA-DAA1-4148-809D-F995E10BDE83}"/>
              </a:ext>
            </a:extLst>
          </p:cNvPr>
          <p:cNvSpPr/>
          <p:nvPr/>
        </p:nvSpPr>
        <p:spPr>
          <a:xfrm>
            <a:off x="3457575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D4A7D27D-6818-4C4F-9EAC-B4DEFF156E24}"/>
              </a:ext>
            </a:extLst>
          </p:cNvPr>
          <p:cNvSpPr/>
          <p:nvPr/>
        </p:nvSpPr>
        <p:spPr>
          <a:xfrm>
            <a:off x="41005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FD08B4D7-C064-4770-9A47-84FE76A91624}"/>
              </a:ext>
            </a:extLst>
          </p:cNvPr>
          <p:cNvSpPr/>
          <p:nvPr/>
        </p:nvSpPr>
        <p:spPr>
          <a:xfrm>
            <a:off x="41005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71DBC477-6F91-43A6-ACDE-C2918A788E83}"/>
              </a:ext>
            </a:extLst>
          </p:cNvPr>
          <p:cNvSpPr/>
          <p:nvPr/>
        </p:nvSpPr>
        <p:spPr>
          <a:xfrm>
            <a:off x="47863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E80F4D07-F2F3-4578-B99E-9181B579FDB3}"/>
              </a:ext>
            </a:extLst>
          </p:cNvPr>
          <p:cNvSpPr/>
          <p:nvPr/>
        </p:nvSpPr>
        <p:spPr>
          <a:xfrm>
            <a:off x="47863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2" name="object 27">
            <a:extLst>
              <a:ext uri="{FF2B5EF4-FFF2-40B4-BE49-F238E27FC236}">
                <a16:creationId xmlns:a16="http://schemas.microsoft.com/office/drawing/2014/main" id="{9BFBA274-7E25-47E7-B2CE-5032BC79E0D4}"/>
              </a:ext>
            </a:extLst>
          </p:cNvPr>
          <p:cNvSpPr/>
          <p:nvPr/>
        </p:nvSpPr>
        <p:spPr>
          <a:xfrm>
            <a:off x="54721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3" name="object 28">
            <a:extLst>
              <a:ext uri="{FF2B5EF4-FFF2-40B4-BE49-F238E27FC236}">
                <a16:creationId xmlns:a16="http://schemas.microsoft.com/office/drawing/2014/main" id="{8E2269A2-F0C7-4519-B910-E547866D4125}"/>
              </a:ext>
            </a:extLst>
          </p:cNvPr>
          <p:cNvSpPr/>
          <p:nvPr/>
        </p:nvSpPr>
        <p:spPr>
          <a:xfrm>
            <a:off x="5472113" y="2209800"/>
            <a:ext cx="514350" cy="300038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4" name="object 29">
            <a:extLst>
              <a:ext uri="{FF2B5EF4-FFF2-40B4-BE49-F238E27FC236}">
                <a16:creationId xmlns:a16="http://schemas.microsoft.com/office/drawing/2014/main" id="{A3204EDE-99F5-4AFF-8961-C3FD3B598118}"/>
              </a:ext>
            </a:extLst>
          </p:cNvPr>
          <p:cNvSpPr/>
          <p:nvPr/>
        </p:nvSpPr>
        <p:spPr>
          <a:xfrm>
            <a:off x="4486275" y="255270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533400" y="628648"/>
                </a:moveTo>
                <a:lnTo>
                  <a:pt x="0" y="628648"/>
                </a:lnTo>
                <a:lnTo>
                  <a:pt x="266700" y="838200"/>
                </a:lnTo>
                <a:lnTo>
                  <a:pt x="533400" y="628648"/>
                </a:lnTo>
                <a:close/>
              </a:path>
              <a:path w="533400" h="838200">
                <a:moveTo>
                  <a:pt x="400050" y="0"/>
                </a:moveTo>
                <a:lnTo>
                  <a:pt x="133350" y="0"/>
                </a:lnTo>
                <a:lnTo>
                  <a:pt x="133350" y="628648"/>
                </a:lnTo>
                <a:lnTo>
                  <a:pt x="400050" y="628648"/>
                </a:lnTo>
                <a:lnTo>
                  <a:pt x="4000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80CE9FC8-F7F3-4077-B494-7179A3DD87CD}"/>
              </a:ext>
            </a:extLst>
          </p:cNvPr>
          <p:cNvSpPr/>
          <p:nvPr/>
        </p:nvSpPr>
        <p:spPr>
          <a:xfrm>
            <a:off x="4486275" y="2552700"/>
            <a:ext cx="300038" cy="471488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400049" y="0"/>
                </a:moveTo>
                <a:lnTo>
                  <a:pt x="400049" y="628649"/>
                </a:lnTo>
                <a:lnTo>
                  <a:pt x="533400" y="628649"/>
                </a:lnTo>
                <a:lnTo>
                  <a:pt x="266700" y="838200"/>
                </a:lnTo>
                <a:lnTo>
                  <a:pt x="0" y="628649"/>
                </a:lnTo>
                <a:lnTo>
                  <a:pt x="133349" y="628649"/>
                </a:lnTo>
                <a:lnTo>
                  <a:pt x="133349" y="0"/>
                </a:lnTo>
                <a:lnTo>
                  <a:pt x="4000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DDEBD20E-FA93-4A3C-8F45-8F918887F9A4}"/>
              </a:ext>
            </a:extLst>
          </p:cNvPr>
          <p:cNvSpPr/>
          <p:nvPr/>
        </p:nvSpPr>
        <p:spPr>
          <a:xfrm>
            <a:off x="54721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DFAD7691-6E92-4219-88AF-ABB69B89544C}"/>
              </a:ext>
            </a:extLst>
          </p:cNvPr>
          <p:cNvSpPr/>
          <p:nvPr/>
        </p:nvSpPr>
        <p:spPr>
          <a:xfrm>
            <a:off x="5472113" y="4481512"/>
            <a:ext cx="385763" cy="300038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013"/>
          </a:p>
        </p:txBody>
      </p:sp>
    </p:spTree>
    <p:extLst>
      <p:ext uri="{BB962C8B-B14F-4D97-AF65-F5344CB8AC3E}">
        <p14:creationId xmlns:p14="http://schemas.microsoft.com/office/powerpoint/2010/main" val="2281595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948466" y="393051"/>
            <a:ext cx="4863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ES" sz="4000" b="1" dirty="0">
                <a:solidFill>
                  <a:srgbClr val="002060"/>
                </a:solidFill>
                <a:latin typeface="Calibri"/>
                <a:cs typeface="Calibri"/>
              </a:rPr>
              <a:t>Precio válido</a:t>
            </a:r>
          </a:p>
          <a:p>
            <a:pPr marL="12700" algn="ctr"/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Casos de prueba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20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tabla, lego, silla, blanco&#10;&#10;Descripción generada automáticamente">
            <a:extLst>
              <a:ext uri="{FF2B5EF4-FFF2-40B4-BE49-F238E27FC236}">
                <a16:creationId xmlns:a16="http://schemas.microsoft.com/office/drawing/2014/main" id="{37C50ACD-31DC-458A-AEA1-CB52361D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314" y="4340627"/>
            <a:ext cx="1987889" cy="2425447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171AACA0-CFDF-4E12-A55E-B239149D3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220776"/>
              </p:ext>
            </p:extLst>
          </p:nvPr>
        </p:nvGraphicFramePr>
        <p:xfrm>
          <a:off x="1691680" y="1772816"/>
          <a:ext cx="5976664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570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350509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60391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Resultado esperado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  <a:r>
                        <a:rPr sz="2400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51877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24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24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</a:t>
                      </a:r>
                      <a:r>
                        <a:rPr sz="2400" b="1" spc="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sz="2400" b="1" spc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sz="2400" b="1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  <a:endParaRPr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46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8913" y="188640"/>
            <a:ext cx="6353852" cy="1257249"/>
          </a:xfrm>
          <a:prstGeom prst="rect">
            <a:avLst/>
          </a:prstGeom>
        </p:spPr>
        <p:txBody>
          <a:bodyPr vert="horz" wrap="square" lIns="0" tIns="335534" rIns="0" bIns="0" rtlCol="0" anchor="ctr">
            <a:noAutofit/>
          </a:bodyPr>
          <a:lstStyle/>
          <a:p>
            <a:pPr marL="1368425" algn="l"/>
            <a:r>
              <a:rPr lang="es-MX" sz="4000" b="1" spc="-15" dirty="0">
                <a:solidFill>
                  <a:srgbClr val="002060"/>
                </a:solidFill>
                <a:latin typeface="Calibri"/>
                <a:cs typeface="Calibri"/>
              </a:rPr>
              <a:t>Ejercicios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1259632" y="1772816"/>
            <a:ext cx="712879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0"/>
              </a:spcBef>
            </a:pPr>
            <a:r>
              <a:rPr lang="es-MX" sz="2400" spc="-10" dirty="0">
                <a:solidFill>
                  <a:schemeClr val="bg2">
                    <a:lumMod val="25000"/>
                  </a:schemeClr>
                </a:solidFill>
                <a:cs typeface="Calibri"/>
              </a:rPr>
              <a:t>Escribe el </a:t>
            </a:r>
            <a:r>
              <a:rPr lang="es-MX" sz="24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Entrada – Proceso – Salida </a:t>
            </a:r>
            <a:r>
              <a:rPr lang="es-MX" sz="2400" spc="-10" dirty="0">
                <a:solidFill>
                  <a:schemeClr val="bg2">
                    <a:lumMod val="25000"/>
                  </a:schemeClr>
                </a:solidFill>
                <a:cs typeface="Calibri"/>
              </a:rPr>
              <a:t>de los siguientes ejercicios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  <a:cs typeface="Calibri"/>
              </a:rPr>
              <a:t>.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AEBE9A8-403A-45E9-9811-ECAB090D2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338" y="2132856"/>
            <a:ext cx="6926468" cy="397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22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de problemas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C7C21D4B-FA49-468D-8946-182AC7FDCC94}"/>
              </a:ext>
            </a:extLst>
          </p:cNvPr>
          <p:cNvSpPr txBox="1"/>
          <p:nvPr/>
        </p:nvSpPr>
        <p:spPr>
          <a:xfrm>
            <a:off x="611560" y="1412776"/>
            <a:ext cx="8424936" cy="46085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17897" indent="-310754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nt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nd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532210" lvl="1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2000" spc="-11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As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gú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ate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ente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ane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qué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ha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5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317897" indent="-310754">
              <a:lnSpc>
                <a:spcPct val="15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Diseñar la solución </a:t>
            </a:r>
            <a:r>
              <a:rPr lang="es-ES" sz="2000" b="1" spc="42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(algoritmo)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264319" lvl="1">
              <a:lnSpc>
                <a:spcPct val="150000"/>
              </a:lnSpc>
              <a:buClr>
                <a:schemeClr val="accent4">
                  <a:lumMod val="50000"/>
                </a:schemeClr>
              </a:buClr>
              <a:tabLst>
                <a:tab pos="531852" algn="l"/>
              </a:tabLst>
            </a:pPr>
            <a:r>
              <a:rPr lang="es-ES" sz="2000" spc="-8" dirty="0">
                <a:solidFill>
                  <a:srgbClr val="262626"/>
                </a:solidFill>
                <a:cs typeface="Gill Sans MT"/>
              </a:rPr>
              <a:t> 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Identificar: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Entradas: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v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an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al u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ua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lang="es-ES" sz="2000" spc="-4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Proceso: 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Dat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os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fó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2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as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7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pa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34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ob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11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  <a:p>
            <a:pPr marL="989410" lvl="2" indent="-267891">
              <a:lnSpc>
                <a:spcPct val="15000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Salida: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et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p</a:t>
            </a:r>
            <a:r>
              <a:rPr lang="es-ES" sz="2000" spc="-34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ob</a:t>
            </a:r>
            <a:r>
              <a:rPr lang="es-ES"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lang="es-ES"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a.</a:t>
            </a:r>
            <a:endParaRPr lang="es-ES" sz="2000" dirty="0">
              <a:solidFill>
                <a:schemeClr val="bg2">
                  <a:lumMod val="25000"/>
                </a:schemeClr>
              </a:solidFill>
              <a:cs typeface="Gill Sans MT"/>
            </a:endParaRPr>
          </a:p>
          <a:p>
            <a:pPr marL="317897" indent="-310754">
              <a:lnSpc>
                <a:spcPct val="150000"/>
              </a:lnSpc>
              <a:spcBef>
                <a:spcPts val="600"/>
              </a:spcBef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317540" algn="l"/>
              </a:tabLst>
            </a:pP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Probar el diseño (h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asos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de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u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eba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pa</a:t>
            </a:r>
            <a:r>
              <a:rPr sz="2000" b="1" spc="-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3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34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8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6" dirty="0" err="1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lang="es-ES" sz="2000" b="1" spc="-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)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532210" lvl="1" indent="-267891">
              <a:lnSpc>
                <a:spcPct val="150000"/>
              </a:lnSpc>
              <a:spcBef>
                <a:spcPts val="272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531852" algn="l"/>
              </a:tabLst>
            </a:pP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cl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pa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os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el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p</a:t>
            </a:r>
            <a:r>
              <a:rPr sz="2000" spc="-34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og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m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ebe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fun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ona</a:t>
            </a:r>
            <a:r>
              <a:rPr sz="2000" spc="-115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89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12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Casos de prueba</a:t>
            </a:r>
            <a:endParaRPr lang="es-ES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8" name="object 2">
            <a:extLst>
              <a:ext uri="{FF2B5EF4-FFF2-40B4-BE49-F238E27FC236}">
                <a16:creationId xmlns:a16="http://schemas.microsoft.com/office/drawing/2014/main" id="{496DD644-911C-4891-B4C5-8CC154C27556}"/>
              </a:ext>
            </a:extLst>
          </p:cNvPr>
          <p:cNvSpPr txBox="1"/>
          <p:nvPr/>
        </p:nvSpPr>
        <p:spPr>
          <a:xfrm>
            <a:off x="1151775" y="1320195"/>
            <a:ext cx="7517321" cy="543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Para preparar los casos de prueba es necesario: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69B828BF-D375-4BF7-8005-220D7E8D418E}"/>
              </a:ext>
            </a:extLst>
          </p:cNvPr>
          <p:cNvSpPr txBox="1"/>
          <p:nvPr/>
        </p:nvSpPr>
        <p:spPr>
          <a:xfrm>
            <a:off x="1151775" y="1908845"/>
            <a:ext cx="7236647" cy="2057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ef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va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p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ar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uno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</a:t>
            </a:r>
            <a:r>
              <a:rPr lang="es-ES"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  <a:endParaRPr sz="2000" dirty="0">
              <a:solidFill>
                <a:schemeClr val="bg2">
                  <a:lumMod val="25000"/>
                </a:schemeClr>
              </a:solidFill>
              <a:cs typeface="Gill Sans MT"/>
            </a:endParaRPr>
          </a:p>
          <a:p>
            <a:pPr marL="342900" marR="7144" indent="-342900" algn="just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+mj-lt"/>
              <a:buAutoNum type="arabicPeriod"/>
              <a:tabLst>
                <a:tab pos="135374" algn="l"/>
              </a:tabLst>
            </a:pPr>
            <a:r>
              <a:rPr lang="es-ES"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8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 err="1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3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u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s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li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da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que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s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b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rá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n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i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c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h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11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o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s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en</a:t>
            </a:r>
            <a:r>
              <a:rPr sz="2000" spc="-3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t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ra</a:t>
            </a:r>
            <a:r>
              <a:rPr sz="2000" spc="-6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d</a:t>
            </a:r>
            <a:r>
              <a:rPr sz="2000" spc="-8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cs typeface="Gill Sans MT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37165-6D10-4181-82EB-9AF8E12C7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3429000"/>
            <a:ext cx="4729424" cy="309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2F56E484-5344-4990-AE16-3DAFE5DAF58C}"/>
              </a:ext>
            </a:extLst>
          </p:cNvPr>
          <p:cNvSpPr txBox="1"/>
          <p:nvPr/>
        </p:nvSpPr>
        <p:spPr>
          <a:xfrm>
            <a:off x="683568" y="1884030"/>
            <a:ext cx="9001000" cy="5040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/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diseñar un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algori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mo,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 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mpor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ante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icar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previamen</a:t>
            </a:r>
            <a:r>
              <a:rPr sz="24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D0A9DFE-0249-469D-9FCC-702CBAEC9D7A}"/>
              </a:ext>
            </a:extLst>
          </p:cNvPr>
          <p:cNvSpPr/>
          <p:nvPr/>
        </p:nvSpPr>
        <p:spPr>
          <a:xfrm>
            <a:off x="1999828" y="3140968"/>
            <a:ext cx="1946147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FA9533A-FB65-40CA-94BB-AC773956A1FF}"/>
              </a:ext>
            </a:extLst>
          </p:cNvPr>
          <p:cNvSpPr txBox="1"/>
          <p:nvPr/>
        </p:nvSpPr>
        <p:spPr>
          <a:xfrm>
            <a:off x="2210784" y="3607583"/>
            <a:ext cx="1636348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ENT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8A0A2592-4A71-4717-8FD5-DC0235BDA82C}"/>
              </a:ext>
            </a:extLst>
          </p:cNvPr>
          <p:cNvSpPr/>
          <p:nvPr/>
        </p:nvSpPr>
        <p:spPr>
          <a:xfrm>
            <a:off x="3752427" y="3140968"/>
            <a:ext cx="1982724" cy="1324356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6D7A595-60C9-4C4F-9DEF-AAD4B7E51E14}"/>
              </a:ext>
            </a:extLst>
          </p:cNvPr>
          <p:cNvSpPr txBox="1"/>
          <p:nvPr/>
        </p:nvSpPr>
        <p:spPr>
          <a:xfrm>
            <a:off x="4217215" y="3626956"/>
            <a:ext cx="1382516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ESOS</a:t>
            </a: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99B234BE-DF1D-436B-B399-A33478508167}"/>
              </a:ext>
            </a:extLst>
          </p:cNvPr>
          <p:cNvSpPr/>
          <p:nvPr/>
        </p:nvSpPr>
        <p:spPr>
          <a:xfrm>
            <a:off x="5541605" y="3140968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C977A179-826F-4BC0-A5B4-256D4D977411}"/>
              </a:ext>
            </a:extLst>
          </p:cNvPr>
          <p:cNvSpPr txBox="1"/>
          <p:nvPr/>
        </p:nvSpPr>
        <p:spPr>
          <a:xfrm>
            <a:off x="6148585" y="3636623"/>
            <a:ext cx="1335072" cy="332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899592" y="185174"/>
            <a:ext cx="7532233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C94B554-C8BF-4BE3-B24C-D0C21E00318B}"/>
              </a:ext>
            </a:extLst>
          </p:cNvPr>
          <p:cNvSpPr/>
          <p:nvPr/>
        </p:nvSpPr>
        <p:spPr>
          <a:xfrm>
            <a:off x="1567780" y="2636913"/>
            <a:ext cx="1946147" cy="1512168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7BB14BA-90C4-42FC-BD07-9D991883D5FC}"/>
              </a:ext>
            </a:extLst>
          </p:cNvPr>
          <p:cNvSpPr txBox="1"/>
          <p:nvPr/>
        </p:nvSpPr>
        <p:spPr>
          <a:xfrm>
            <a:off x="1778736" y="3103527"/>
            <a:ext cx="1636348" cy="14055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Datos que se procesarán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4E6712B-5148-4F99-AA3C-C9D861568964}"/>
              </a:ext>
            </a:extLst>
          </p:cNvPr>
          <p:cNvSpPr/>
          <p:nvPr/>
        </p:nvSpPr>
        <p:spPr>
          <a:xfrm>
            <a:off x="3320378" y="2636913"/>
            <a:ext cx="2355487" cy="1512168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B7740B98-6A9B-4CFB-8090-F8A99D12250F}"/>
              </a:ext>
            </a:extLst>
          </p:cNvPr>
          <p:cNvSpPr txBox="1"/>
          <p:nvPr/>
        </p:nvSpPr>
        <p:spPr>
          <a:xfrm>
            <a:off x="3909564" y="2907749"/>
            <a:ext cx="1382516" cy="1032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Operaciones que se harán con los datos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E3AD0FD-F7BA-4885-B092-155AD1133167}"/>
              </a:ext>
            </a:extLst>
          </p:cNvPr>
          <p:cNvSpPr/>
          <p:nvPr/>
        </p:nvSpPr>
        <p:spPr>
          <a:xfrm>
            <a:off x="5397589" y="2636913"/>
            <a:ext cx="2846819" cy="1512168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24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77181E6-5FF8-409D-800F-F4EBFAF4EC03}"/>
              </a:ext>
            </a:extLst>
          </p:cNvPr>
          <p:cNvSpPr txBox="1"/>
          <p:nvPr/>
        </p:nvSpPr>
        <p:spPr>
          <a:xfrm>
            <a:off x="6071502" y="2799554"/>
            <a:ext cx="1686193" cy="1205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Resultados que se obtienen con las operaciones</a:t>
            </a:r>
            <a:endParaRPr sz="20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3936F10E-3A94-4CC3-8142-A7ACAB76582A}"/>
              </a:ext>
            </a:extLst>
          </p:cNvPr>
          <p:cNvSpPr txBox="1"/>
          <p:nvPr/>
        </p:nvSpPr>
        <p:spPr>
          <a:xfrm>
            <a:off x="1475656" y="2060849"/>
            <a:ext cx="1636348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ENT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AD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EF6F987-AFE9-4F86-A501-A5FD83F3A6BE}"/>
              </a:ext>
            </a:extLst>
          </p:cNvPr>
          <p:cNvSpPr txBox="1"/>
          <p:nvPr/>
        </p:nvSpPr>
        <p:spPr>
          <a:xfrm>
            <a:off x="3598530" y="2060849"/>
            <a:ext cx="1382516" cy="390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ESOS</a:t>
            </a: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D775DFA7-1BA0-44C2-BB84-78D4C270F2C2}"/>
              </a:ext>
            </a:extLst>
          </p:cNvPr>
          <p:cNvSpPr txBox="1"/>
          <p:nvPr/>
        </p:nvSpPr>
        <p:spPr>
          <a:xfrm>
            <a:off x="5982151" y="2088477"/>
            <a:ext cx="1335072" cy="332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2400" b="1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b="1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DAS</a:t>
            </a:r>
          </a:p>
        </p:txBody>
      </p:sp>
    </p:spTree>
    <p:extLst>
      <p:ext uri="{BB962C8B-B14F-4D97-AF65-F5344CB8AC3E}">
        <p14:creationId xmlns:p14="http://schemas.microsoft.com/office/powerpoint/2010/main" val="146935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619672" y="980728"/>
            <a:ext cx="6147814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Licuado</a:t>
            </a:r>
            <a:r>
              <a:rPr lang="es-MX" sz="600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de plátano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7362" y="2140112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</a:t>
            </a:r>
            <a:r>
              <a:rPr sz="3200" spc="-1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32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</a:t>
            </a:r>
            <a:r>
              <a:rPr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-Procesos-Salidas.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-371689" y="4540030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 descr="Imagen que contiene reloj, señal&#10;&#10;Descripción generada automáticamente">
            <a:extLst>
              <a:ext uri="{FF2B5EF4-FFF2-40B4-BE49-F238E27FC236}">
                <a16:creationId xmlns:a16="http://schemas.microsoft.com/office/drawing/2014/main" id="{B1BE4103-3569-4587-9E81-CA10B761A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064849"/>
            <a:ext cx="7923644" cy="167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1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29028" y="2350398"/>
            <a:ext cx="5347335" cy="23838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Entr</a:t>
            </a:r>
            <a:r>
              <a:rPr sz="3600" b="1" spc="5" dirty="0">
                <a:solidFill>
                  <a:srgbClr val="002060"/>
                </a:solidFill>
                <a:latin typeface="Calibri"/>
                <a:cs typeface="Calibri"/>
              </a:rPr>
              <a:t>a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da</a:t>
            </a: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469900" marR="12700" indent="-317500" algn="just">
              <a:lnSpc>
                <a:spcPct val="100099"/>
              </a:lnSpc>
            </a:pPr>
            <a:r>
              <a:rPr lang="es-MX" dirty="0">
                <a:solidFill>
                  <a:srgbClr val="002060"/>
                </a:solidFill>
                <a:latin typeface="Calibri"/>
                <a:cs typeface="Calibri"/>
              </a:rPr>
              <a:t>     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Ident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fi</a:t>
            </a:r>
            <a:r>
              <a:rPr sz="2400" spc="-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as var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ables que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 requie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en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para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reso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ver el algor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itmo,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datos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con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os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ue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ontamos o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 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tan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ta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30602" y="2309623"/>
            <a:ext cx="5777230" cy="25229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spc="-20" dirty="0">
                <a:solidFill>
                  <a:srgbClr val="002060"/>
                </a:solidFill>
                <a:latin typeface="Calibri"/>
                <a:cs typeface="Calibri"/>
              </a:rPr>
              <a:t>Pro</a:t>
            </a:r>
            <a:r>
              <a:rPr sz="3600" b="1" spc="-1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3600" b="1" dirty="0">
                <a:solidFill>
                  <a:srgbClr val="002060"/>
                </a:solidFill>
                <a:latin typeface="Calibri"/>
                <a:cs typeface="Calibri"/>
              </a:rPr>
              <a:t>eso</a:t>
            </a: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>
              <a:solidFill>
                <a:srgbClr val="002060"/>
              </a:solidFill>
            </a:endParaRPr>
          </a:p>
          <a:p>
            <a:pPr marL="469900" marR="12700" indent="-317500" algn="just">
              <a:lnSpc>
                <a:spcPct val="100099"/>
              </a:lnSpc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    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las a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ones</a:t>
            </a:r>
            <a:r>
              <a:rPr sz="2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que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requ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eren</a:t>
            </a:r>
            <a:r>
              <a:rPr sz="24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para enc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nt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solu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itmo, es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la</a:t>
            </a:r>
            <a:r>
              <a:rPr sz="24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forma como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vamos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 obte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 soluc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ón</a:t>
            </a:r>
            <a:r>
              <a:rPr sz="2400" spc="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 prob</a:t>
            </a:r>
            <a:r>
              <a:rPr sz="24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</a:t>
            </a:r>
            <a:r>
              <a:rPr sz="24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ema</a:t>
            </a:r>
            <a:r>
              <a:rPr sz="24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plantea</a:t>
            </a:r>
            <a:r>
              <a:rPr sz="24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7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</TotalTime>
  <Words>572</Words>
  <Application>Microsoft Office PowerPoint</Application>
  <PresentationFormat>Presentación en pantalla (4:3)</PresentationFormat>
  <Paragraphs>154</Paragraphs>
  <Slides>22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Dom Casual</vt:lpstr>
      <vt:lpstr>Gill Sans MT</vt:lpstr>
      <vt:lpstr>Verdana</vt:lpstr>
      <vt:lpstr>Wingdings</vt:lpstr>
      <vt:lpstr>Tema de Office</vt:lpstr>
      <vt:lpstr>TC1028  Pensamiento Computacional para Ingeniería</vt:lpstr>
      <vt:lpstr>Solución de problemas</vt:lpstr>
      <vt:lpstr>Solución de problemas</vt:lpstr>
      <vt:lpstr>Casos de prueba</vt:lpstr>
      <vt:lpstr>Algoritmos</vt:lpstr>
      <vt:lpstr>Algoritmos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60</cp:revision>
  <dcterms:created xsi:type="dcterms:W3CDTF">2013-06-11T22:32:36Z</dcterms:created>
  <dcterms:modified xsi:type="dcterms:W3CDTF">2020-06-30T21:21:05Z</dcterms:modified>
</cp:coreProperties>
</file>