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89" r:id="rId2"/>
    <p:sldId id="259" r:id="rId3"/>
    <p:sldId id="260" r:id="rId4"/>
    <p:sldId id="261" r:id="rId5"/>
    <p:sldId id="262" r:id="rId6"/>
    <p:sldId id="333" r:id="rId7"/>
    <p:sldId id="26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19" r:id="rId40"/>
    <p:sldId id="366" r:id="rId41"/>
    <p:sldId id="367" r:id="rId42"/>
    <p:sldId id="322" r:id="rId43"/>
    <p:sldId id="368" r:id="rId44"/>
    <p:sldId id="324" r:id="rId45"/>
    <p:sldId id="325" r:id="rId46"/>
    <p:sldId id="369" r:id="rId47"/>
    <p:sldId id="370" r:id="rId48"/>
    <p:sldId id="328" r:id="rId49"/>
    <p:sldId id="372" r:id="rId50"/>
    <p:sldId id="329" r:id="rId51"/>
    <p:sldId id="330" r:id="rId52"/>
    <p:sldId id="373" r:id="rId53"/>
    <p:sldId id="282" r:id="rId5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59" d="100"/>
          <a:sy n="59" d="100"/>
        </p:scale>
        <p:origin x="142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27/08/2020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A0322828-067B-4F1C-87E5-83478E66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860031" y="1942167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933" y="1916832"/>
            <a:ext cx="3384376" cy="26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-test:</a:t>
            </a:r>
            <a:endParaRPr lang="es-ES_tradnl" sz="28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	  instrucción_1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 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0" y="378904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05848" y="1556792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88117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51720" y="1589262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45224"/>
            <a:ext cx="1728192" cy="11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5224"/>
            <a:ext cx="17386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75656" y="1484784"/>
            <a:ext cx="7162800" cy="3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=10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62124"/>
            <a:ext cx="7704856" cy="440317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pseudo-algoritmo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36" y="383473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934665" y="125759"/>
            <a:ext cx="75977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y </a:t>
            </a:r>
            <a:r>
              <a:rPr lang="es-ES_tradnl" sz="40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</a:t>
            </a: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-algoritmo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23528" y="1557338"/>
            <a:ext cx="8208912" cy="223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Algoritmo </a:t>
            </a:r>
          </a:p>
          <a:p>
            <a:pPr marL="342900" indent="-342900" algn="just">
              <a:lnSpc>
                <a:spcPts val="3500"/>
              </a:lnSpc>
              <a:spcBef>
                <a:spcPct val="20000"/>
              </a:spcBef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método o pasos utilizados para solucionar un problema o describir un proceso. El método usado es independiente de la computadora o plataforma.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683567" y="3725468"/>
            <a:ext cx="5544617" cy="23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 defTabSz="914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u="none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Pseudo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-Algoritmo</a:t>
            </a:r>
          </a:p>
          <a:p>
            <a:pPr algn="just" defTabSz="914400" eaLnBrk="1" hangingPunct="1">
              <a:lnSpc>
                <a:spcPts val="3500"/>
              </a:lnSpc>
              <a:spcBef>
                <a:spcPct val="20000"/>
              </a:spcBef>
            </a:pP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la descripción de un proceso mediante la utilización de estructuras de un lenguaje de  programación y sentencias informales del lenguaje  (español).</a:t>
            </a:r>
            <a:endParaRPr lang="es-ES" sz="2200" u="none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28" y="3501008"/>
            <a:ext cx="2413144" cy="31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  <p:bldP spid="2908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Pseudo-Algoritmo: Imprime 10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119006" y="5638400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13090"/>
            <a:ext cx="1728192" cy="11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8496" y="1340768"/>
            <a:ext cx="7416824" cy="494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-1714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08520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E2ABEC8-E369-4FB8-B81E-1DF87B12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17232"/>
            <a:ext cx="162999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672746" cy="4641034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("f1(%i) = %i"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3517345" y="2419802"/>
            <a:ext cx="2133600" cy="919469"/>
            <a:chOff x="1344" y="1300"/>
            <a:chExt cx="1056" cy="416"/>
          </a:xfrm>
        </p:grpSpPr>
        <p:sp>
          <p:nvSpPr>
            <p:cNvPr id="79935" name="Text Box 3"/>
            <p:cNvSpPr txBox="1">
              <a:spLocks noChangeArrowheads="1"/>
            </p:cNvSpPr>
            <p:nvPr/>
          </p:nvSpPr>
          <p:spPr bwMode="auto">
            <a:xfrm>
              <a:off x="1344" y="1360"/>
              <a:ext cx="46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F (N) = </a:t>
              </a:r>
              <a:r>
                <a:rPr lang="es-ES_tradnl" sz="2800" u="none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s-ES_tradnl" sz="2400" u="none" dirty="0">
                <a:latin typeface="Times New Roman" pitchFamily="18" charset="0"/>
              </a:endParaRPr>
            </a:p>
          </p:txBody>
        </p:sp>
        <p:grpSp>
          <p:nvGrpSpPr>
            <p:cNvPr id="79936" name="Group 4"/>
            <p:cNvGrpSpPr>
              <a:grpSpLocks/>
            </p:cNvGrpSpPr>
            <p:nvPr/>
          </p:nvGrpSpPr>
          <p:grpSpPr bwMode="auto">
            <a:xfrm>
              <a:off x="1920" y="1344"/>
              <a:ext cx="480" cy="372"/>
              <a:chOff x="2112" y="1440"/>
              <a:chExt cx="480" cy="372"/>
            </a:xfrm>
          </p:grpSpPr>
          <p:sp>
            <p:nvSpPr>
              <p:cNvPr id="79939" name="Line 5"/>
              <p:cNvSpPr>
                <a:spLocks noChangeShapeType="1"/>
              </p:cNvSpPr>
              <p:nvPr/>
            </p:nvSpPr>
            <p:spPr bwMode="auto">
              <a:xfrm>
                <a:off x="2112" y="159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0" name="Text Box 6"/>
              <p:cNvSpPr txBox="1">
                <a:spLocks noChangeArrowheads="1"/>
              </p:cNvSpPr>
              <p:nvPr/>
            </p:nvSpPr>
            <p:spPr bwMode="auto">
              <a:xfrm>
                <a:off x="2176" y="1440"/>
                <a:ext cx="266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 dirty="0">
                    <a:latin typeface="Times New Roman" pitchFamily="18" charset="0"/>
                  </a:rPr>
                  <a:t>i</a:t>
                </a:r>
                <a:r>
                  <a:rPr lang="es-ES_tradnl" sz="1600" u="none" baseline="30000" dirty="0">
                    <a:latin typeface="Times New Roman" pitchFamily="18" charset="0"/>
                  </a:rPr>
                  <a:t>2</a:t>
                </a:r>
                <a:r>
                  <a:rPr lang="es-ES_tradnl" sz="1600" u="none" dirty="0">
                    <a:latin typeface="Times New Roman" pitchFamily="18" charset="0"/>
                  </a:rPr>
                  <a:t>-3i</a:t>
                </a:r>
              </a:p>
            </p:txBody>
          </p:sp>
          <p:sp>
            <p:nvSpPr>
              <p:cNvPr id="79941" name="Text Box 7"/>
              <p:cNvSpPr txBox="1">
                <a:spLocks noChangeArrowheads="1"/>
              </p:cNvSpPr>
              <p:nvPr/>
            </p:nvSpPr>
            <p:spPr bwMode="auto">
              <a:xfrm>
                <a:off x="2205" y="1660"/>
                <a:ext cx="16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>
                    <a:latin typeface="Times New Roman" pitchFamily="18" charset="0"/>
                  </a:rPr>
                  <a:t>5i</a:t>
                </a:r>
              </a:p>
            </p:txBody>
          </p:sp>
          <p:sp>
            <p:nvSpPr>
              <p:cNvPr id="79942" name="Line 8"/>
              <p:cNvSpPr>
                <a:spLocks noChangeShapeType="1"/>
              </p:cNvSpPr>
              <p:nvPr/>
            </p:nvSpPr>
            <p:spPr bwMode="auto">
              <a:xfrm>
                <a:off x="2128" y="168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3" name="Line 9"/>
              <p:cNvSpPr>
                <a:spLocks noChangeShapeType="1"/>
              </p:cNvSpPr>
              <p:nvPr/>
            </p:nvSpPr>
            <p:spPr bwMode="auto">
              <a:xfrm flipV="1">
                <a:off x="2176" y="16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4" name="Line 10"/>
              <p:cNvSpPr>
                <a:spLocks noChangeShapeType="1"/>
              </p:cNvSpPr>
              <p:nvPr/>
            </p:nvSpPr>
            <p:spPr bwMode="auto">
              <a:xfrm>
                <a:off x="2176" y="16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9937" name="Text Box 11"/>
            <p:cNvSpPr txBox="1">
              <a:spLocks noChangeArrowheads="1"/>
            </p:cNvSpPr>
            <p:nvPr/>
          </p:nvSpPr>
          <p:spPr bwMode="auto">
            <a:xfrm>
              <a:off x="1614" y="1560"/>
              <a:ext cx="192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79938" name="Text Box 12"/>
            <p:cNvSpPr txBox="1">
              <a:spLocks noChangeArrowheads="1"/>
            </p:cNvSpPr>
            <p:nvPr/>
          </p:nvSpPr>
          <p:spPr bwMode="auto">
            <a:xfrm>
              <a:off x="1624" y="1300"/>
              <a:ext cx="14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9875" name="Rectangle 13"/>
          <p:cNvSpPr>
            <a:spLocks noChangeArrowheads="1"/>
          </p:cNvSpPr>
          <p:nvPr/>
        </p:nvSpPr>
        <p:spPr bwMode="auto">
          <a:xfrm>
            <a:off x="3233327" y="2276872"/>
            <a:ext cx="28956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5" name="Text Box 23"/>
          <p:cNvSpPr txBox="1">
            <a:spLocks noChangeArrowheads="1"/>
          </p:cNvSpPr>
          <p:nvPr/>
        </p:nvSpPr>
        <p:spPr bwMode="auto">
          <a:xfrm>
            <a:off x="3891449" y="3510359"/>
            <a:ext cx="117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b="1" u="none" dirty="0">
                <a:solidFill>
                  <a:srgbClr val="FF3300"/>
                </a:solidFill>
                <a:latin typeface="Times New Roman" pitchFamily="18" charset="0"/>
              </a:rPr>
              <a:t>Para N =5</a:t>
            </a:r>
            <a:endParaRPr lang="es-ES_tradnl" sz="2400" u="none" dirty="0">
              <a:latin typeface="Times New Roman" pitchFamily="18" charset="0"/>
            </a:endParaRPr>
          </a:p>
        </p:txBody>
      </p:sp>
      <p:sp>
        <p:nvSpPr>
          <p:cNvPr id="73" name="Rectangle 2">
            <a:extLst>
              <a:ext uri="{FF2B5EF4-FFF2-40B4-BE49-F238E27FC236}">
                <a16:creationId xmlns:a16="http://schemas.microsoft.com/office/drawing/2014/main" id="{83D9843F-7618-4BC6-87B6-AED549FF9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47991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22F3DC2-1E69-44CD-AA2A-7E31A4EA5B83}"/>
              </a:ext>
            </a:extLst>
          </p:cNvPr>
          <p:cNvSpPr/>
          <p:nvPr/>
        </p:nvSpPr>
        <p:spPr>
          <a:xfrm>
            <a:off x="685800" y="1078480"/>
            <a:ext cx="7990655" cy="1071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sumatoria:</a:t>
            </a:r>
          </a:p>
        </p:txBody>
      </p:sp>
      <p:pic>
        <p:nvPicPr>
          <p:cNvPr id="76" name="Picture 5">
            <a:extLst>
              <a:ext uri="{FF2B5EF4-FFF2-40B4-BE49-F238E27FC236}">
                <a16:creationId xmlns:a16="http://schemas.microsoft.com/office/drawing/2014/main" id="{B4DD8A03-F6C4-4889-92B7-8EF981D5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79520"/>
            <a:ext cx="119533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5190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3710608" y="1557521"/>
            <a:ext cx="2133600" cy="919469"/>
            <a:chOff x="1344" y="1300"/>
            <a:chExt cx="1056" cy="416"/>
          </a:xfrm>
        </p:grpSpPr>
        <p:sp>
          <p:nvSpPr>
            <p:cNvPr id="79935" name="Text Box 3"/>
            <p:cNvSpPr txBox="1">
              <a:spLocks noChangeArrowheads="1"/>
            </p:cNvSpPr>
            <p:nvPr/>
          </p:nvSpPr>
          <p:spPr bwMode="auto">
            <a:xfrm>
              <a:off x="1344" y="1360"/>
              <a:ext cx="46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F (N) = </a:t>
              </a:r>
              <a:r>
                <a:rPr lang="es-ES_tradnl" sz="2800" u="none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s-ES_tradnl" sz="2400" u="none" dirty="0">
                <a:latin typeface="Times New Roman" pitchFamily="18" charset="0"/>
              </a:endParaRPr>
            </a:p>
          </p:txBody>
        </p:sp>
        <p:grpSp>
          <p:nvGrpSpPr>
            <p:cNvPr id="79936" name="Group 4"/>
            <p:cNvGrpSpPr>
              <a:grpSpLocks/>
            </p:cNvGrpSpPr>
            <p:nvPr/>
          </p:nvGrpSpPr>
          <p:grpSpPr bwMode="auto">
            <a:xfrm>
              <a:off x="1920" y="1344"/>
              <a:ext cx="480" cy="372"/>
              <a:chOff x="2112" y="1440"/>
              <a:chExt cx="480" cy="372"/>
            </a:xfrm>
          </p:grpSpPr>
          <p:sp>
            <p:nvSpPr>
              <p:cNvPr id="79939" name="Line 5"/>
              <p:cNvSpPr>
                <a:spLocks noChangeShapeType="1"/>
              </p:cNvSpPr>
              <p:nvPr/>
            </p:nvSpPr>
            <p:spPr bwMode="auto">
              <a:xfrm>
                <a:off x="2112" y="159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0" name="Text Box 6"/>
              <p:cNvSpPr txBox="1">
                <a:spLocks noChangeArrowheads="1"/>
              </p:cNvSpPr>
              <p:nvPr/>
            </p:nvSpPr>
            <p:spPr bwMode="auto">
              <a:xfrm>
                <a:off x="2176" y="1440"/>
                <a:ext cx="266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 dirty="0">
                    <a:latin typeface="Times New Roman" pitchFamily="18" charset="0"/>
                  </a:rPr>
                  <a:t>i</a:t>
                </a:r>
                <a:r>
                  <a:rPr lang="es-ES_tradnl" sz="1600" u="none" baseline="30000" dirty="0">
                    <a:latin typeface="Times New Roman" pitchFamily="18" charset="0"/>
                  </a:rPr>
                  <a:t>2</a:t>
                </a:r>
                <a:r>
                  <a:rPr lang="es-ES_tradnl" sz="1600" u="none" dirty="0">
                    <a:latin typeface="Times New Roman" pitchFamily="18" charset="0"/>
                  </a:rPr>
                  <a:t>-3i</a:t>
                </a:r>
              </a:p>
            </p:txBody>
          </p:sp>
          <p:sp>
            <p:nvSpPr>
              <p:cNvPr id="79941" name="Text Box 7"/>
              <p:cNvSpPr txBox="1">
                <a:spLocks noChangeArrowheads="1"/>
              </p:cNvSpPr>
              <p:nvPr/>
            </p:nvSpPr>
            <p:spPr bwMode="auto">
              <a:xfrm>
                <a:off x="2205" y="1660"/>
                <a:ext cx="16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>
                    <a:latin typeface="Times New Roman" pitchFamily="18" charset="0"/>
                  </a:rPr>
                  <a:t>5i</a:t>
                </a:r>
              </a:p>
            </p:txBody>
          </p:sp>
          <p:sp>
            <p:nvSpPr>
              <p:cNvPr id="79942" name="Line 8"/>
              <p:cNvSpPr>
                <a:spLocks noChangeShapeType="1"/>
              </p:cNvSpPr>
              <p:nvPr/>
            </p:nvSpPr>
            <p:spPr bwMode="auto">
              <a:xfrm>
                <a:off x="2128" y="168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3" name="Line 9"/>
              <p:cNvSpPr>
                <a:spLocks noChangeShapeType="1"/>
              </p:cNvSpPr>
              <p:nvPr/>
            </p:nvSpPr>
            <p:spPr bwMode="auto">
              <a:xfrm flipV="1">
                <a:off x="2176" y="16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4" name="Line 10"/>
              <p:cNvSpPr>
                <a:spLocks noChangeShapeType="1"/>
              </p:cNvSpPr>
              <p:nvPr/>
            </p:nvSpPr>
            <p:spPr bwMode="auto">
              <a:xfrm>
                <a:off x="2176" y="16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9937" name="Text Box 11"/>
            <p:cNvSpPr txBox="1">
              <a:spLocks noChangeArrowheads="1"/>
            </p:cNvSpPr>
            <p:nvPr/>
          </p:nvSpPr>
          <p:spPr bwMode="auto">
            <a:xfrm>
              <a:off x="1614" y="1560"/>
              <a:ext cx="192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79938" name="Text Box 12"/>
            <p:cNvSpPr txBox="1">
              <a:spLocks noChangeArrowheads="1"/>
            </p:cNvSpPr>
            <p:nvPr/>
          </p:nvSpPr>
          <p:spPr bwMode="auto">
            <a:xfrm>
              <a:off x="1624" y="1300"/>
              <a:ext cx="14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9875" name="Rectangle 13"/>
          <p:cNvSpPr>
            <a:spLocks noChangeArrowheads="1"/>
          </p:cNvSpPr>
          <p:nvPr/>
        </p:nvSpPr>
        <p:spPr bwMode="auto">
          <a:xfrm>
            <a:off x="3329608" y="1425600"/>
            <a:ext cx="28956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6" name="Text Box 14"/>
          <p:cNvSpPr txBox="1">
            <a:spLocks noChangeArrowheads="1"/>
          </p:cNvSpPr>
          <p:nvPr/>
        </p:nvSpPr>
        <p:spPr bwMode="auto">
          <a:xfrm>
            <a:off x="3574330" y="972527"/>
            <a:ext cx="219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 dirty="0">
                <a:solidFill>
                  <a:schemeClr val="accent2"/>
                </a:solidFill>
                <a:latin typeface="Times New Roman" pitchFamily="18" charset="0"/>
              </a:rPr>
              <a:t>Expresión a evaluar</a:t>
            </a:r>
          </a:p>
        </p:txBody>
      </p:sp>
      <p:sp>
        <p:nvSpPr>
          <p:cNvPr id="79877" name="Rectangle 15"/>
          <p:cNvSpPr>
            <a:spLocks noChangeArrowheads="1"/>
          </p:cNvSpPr>
          <p:nvPr/>
        </p:nvSpPr>
        <p:spPr bwMode="auto">
          <a:xfrm>
            <a:off x="1043608" y="3571875"/>
            <a:ext cx="2438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8" name="Rectangle 16"/>
          <p:cNvSpPr>
            <a:spLocks noChangeArrowheads="1"/>
          </p:cNvSpPr>
          <p:nvPr/>
        </p:nvSpPr>
        <p:spPr bwMode="auto">
          <a:xfrm>
            <a:off x="4015408" y="3571875"/>
            <a:ext cx="4571056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9" name="Rectangle 17"/>
          <p:cNvSpPr>
            <a:spLocks noChangeArrowheads="1"/>
          </p:cNvSpPr>
          <p:nvPr/>
        </p:nvSpPr>
        <p:spPr bwMode="auto">
          <a:xfrm>
            <a:off x="1424608" y="3876675"/>
            <a:ext cx="1600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0" name="Line 18"/>
          <p:cNvSpPr>
            <a:spLocks noChangeShapeType="1"/>
          </p:cNvSpPr>
          <p:nvPr/>
        </p:nvSpPr>
        <p:spPr bwMode="auto">
          <a:xfrm>
            <a:off x="1424608" y="4257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1" name="Text Box 19"/>
          <p:cNvSpPr txBox="1">
            <a:spLocks noChangeArrowheads="1"/>
          </p:cNvSpPr>
          <p:nvPr/>
        </p:nvSpPr>
        <p:spPr bwMode="auto">
          <a:xfrm>
            <a:off x="4777408" y="3963988"/>
            <a:ext cx="38090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def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sumatoria (N):</a:t>
            </a:r>
          </a:p>
          <a:p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=0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i = 1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while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(i &lt;= N):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+ (i*i-3*i) / (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math.sqrt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(5*i))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i = i + 1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return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9882" name="Text Box 20"/>
          <p:cNvSpPr txBox="1">
            <a:spLocks noChangeArrowheads="1"/>
          </p:cNvSpPr>
          <p:nvPr/>
        </p:nvSpPr>
        <p:spPr bwMode="auto">
          <a:xfrm>
            <a:off x="2618408" y="387667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N</a:t>
            </a:r>
          </a:p>
        </p:txBody>
      </p:sp>
      <p:sp>
        <p:nvSpPr>
          <p:cNvPr id="79883" name="Line 21"/>
          <p:cNvSpPr>
            <a:spLocks noChangeShapeType="1"/>
          </p:cNvSpPr>
          <p:nvPr/>
        </p:nvSpPr>
        <p:spPr bwMode="auto">
          <a:xfrm>
            <a:off x="21104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4" name="Line 22"/>
          <p:cNvSpPr>
            <a:spLocks noChangeShapeType="1"/>
          </p:cNvSpPr>
          <p:nvPr/>
        </p:nvSpPr>
        <p:spPr bwMode="auto">
          <a:xfrm>
            <a:off x="25676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5" name="Text Box 23"/>
          <p:cNvSpPr txBox="1">
            <a:spLocks noChangeArrowheads="1"/>
          </p:cNvSpPr>
          <p:nvPr/>
        </p:nvSpPr>
        <p:spPr bwMode="auto">
          <a:xfrm>
            <a:off x="4084712" y="2648078"/>
            <a:ext cx="117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b="1" u="none" dirty="0">
                <a:solidFill>
                  <a:srgbClr val="FF3300"/>
                </a:solidFill>
                <a:latin typeface="Times New Roman" pitchFamily="18" charset="0"/>
              </a:rPr>
              <a:t>Para N =5</a:t>
            </a:r>
            <a:endParaRPr lang="es-ES_tradnl" sz="2400" u="none" dirty="0">
              <a:latin typeface="Times New Roman" pitchFamily="18" charset="0"/>
            </a:endParaRPr>
          </a:p>
        </p:txBody>
      </p:sp>
      <p:sp>
        <p:nvSpPr>
          <p:cNvPr id="79886" name="Text Box 24"/>
          <p:cNvSpPr txBox="1">
            <a:spLocks noChangeArrowheads="1"/>
          </p:cNvSpPr>
          <p:nvPr/>
        </p:nvSpPr>
        <p:spPr bwMode="auto">
          <a:xfrm>
            <a:off x="1424608" y="3876675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acum</a:t>
            </a:r>
          </a:p>
        </p:txBody>
      </p:sp>
      <p:sp>
        <p:nvSpPr>
          <p:cNvPr id="79887" name="Text Box 25"/>
          <p:cNvSpPr txBox="1">
            <a:spLocks noChangeArrowheads="1"/>
          </p:cNvSpPr>
          <p:nvPr/>
        </p:nvSpPr>
        <p:spPr bwMode="auto">
          <a:xfrm>
            <a:off x="2186608" y="3876675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i</a:t>
            </a:r>
          </a:p>
        </p:txBody>
      </p:sp>
      <p:sp>
        <p:nvSpPr>
          <p:cNvPr id="79888" name="Line 26"/>
          <p:cNvSpPr>
            <a:spLocks noChangeShapeType="1"/>
          </p:cNvSpPr>
          <p:nvPr/>
        </p:nvSpPr>
        <p:spPr bwMode="auto">
          <a:xfrm>
            <a:off x="1424608" y="4638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9" name="Line 27"/>
          <p:cNvSpPr>
            <a:spLocks noChangeShapeType="1"/>
          </p:cNvSpPr>
          <p:nvPr/>
        </p:nvSpPr>
        <p:spPr bwMode="auto">
          <a:xfrm>
            <a:off x="1424608" y="5019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0" name="Line 28"/>
          <p:cNvSpPr>
            <a:spLocks noChangeShapeType="1"/>
          </p:cNvSpPr>
          <p:nvPr/>
        </p:nvSpPr>
        <p:spPr bwMode="auto">
          <a:xfrm>
            <a:off x="1424608" y="5400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5" name="Line 29"/>
          <p:cNvSpPr>
            <a:spLocks noChangeShapeType="1"/>
          </p:cNvSpPr>
          <p:nvPr/>
        </p:nvSpPr>
        <p:spPr bwMode="auto">
          <a:xfrm>
            <a:off x="4244008" y="4105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2" name="Line 30"/>
          <p:cNvSpPr>
            <a:spLocks noChangeShapeType="1"/>
          </p:cNvSpPr>
          <p:nvPr/>
        </p:nvSpPr>
        <p:spPr bwMode="auto">
          <a:xfrm>
            <a:off x="1424608" y="5781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3" name="Line 31"/>
          <p:cNvSpPr>
            <a:spLocks noChangeShapeType="1"/>
          </p:cNvSpPr>
          <p:nvPr/>
        </p:nvSpPr>
        <p:spPr bwMode="auto">
          <a:xfrm>
            <a:off x="1424608" y="6162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26438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69" name="Line 33"/>
          <p:cNvSpPr>
            <a:spLocks noChangeShapeType="1"/>
          </p:cNvSpPr>
          <p:nvPr/>
        </p:nvSpPr>
        <p:spPr bwMode="auto">
          <a:xfrm>
            <a:off x="4472608" y="45624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0" name="Text Box 34"/>
          <p:cNvSpPr txBox="1">
            <a:spLocks noChangeArrowheads="1"/>
          </p:cNvSpPr>
          <p:nvPr/>
        </p:nvSpPr>
        <p:spPr bwMode="auto">
          <a:xfrm>
            <a:off x="1577008" y="425767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0.0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1" name="Line 35"/>
          <p:cNvSpPr>
            <a:spLocks noChangeShapeType="1"/>
          </p:cNvSpPr>
          <p:nvPr/>
        </p:nvSpPr>
        <p:spPr bwMode="auto">
          <a:xfrm>
            <a:off x="4472608" y="4791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2" name="Text Box 36"/>
          <p:cNvSpPr txBox="1">
            <a:spLocks noChangeArrowheads="1"/>
          </p:cNvSpPr>
          <p:nvPr/>
        </p:nvSpPr>
        <p:spPr bwMode="auto">
          <a:xfrm>
            <a:off x="21866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3" name="Line 37"/>
          <p:cNvSpPr>
            <a:spLocks noChangeShapeType="1"/>
          </p:cNvSpPr>
          <p:nvPr/>
        </p:nvSpPr>
        <p:spPr bwMode="auto">
          <a:xfrm>
            <a:off x="45419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4" name="Line 38"/>
          <p:cNvSpPr>
            <a:spLocks noChangeShapeType="1"/>
          </p:cNvSpPr>
          <p:nvPr/>
        </p:nvSpPr>
        <p:spPr bwMode="auto">
          <a:xfrm>
            <a:off x="48536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5" name="Text Box 39"/>
          <p:cNvSpPr txBox="1">
            <a:spLocks noChangeArrowheads="1"/>
          </p:cNvSpPr>
          <p:nvPr/>
        </p:nvSpPr>
        <p:spPr bwMode="auto">
          <a:xfrm>
            <a:off x="1367458" y="463867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-0.894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6" name="Line 40"/>
          <p:cNvSpPr>
            <a:spLocks noChangeShapeType="1"/>
          </p:cNvSpPr>
          <p:nvPr/>
        </p:nvSpPr>
        <p:spPr bwMode="auto">
          <a:xfrm>
            <a:off x="48536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7" name="Text Box 41"/>
          <p:cNvSpPr txBox="1">
            <a:spLocks noChangeArrowheads="1"/>
          </p:cNvSpPr>
          <p:nvPr/>
        </p:nvSpPr>
        <p:spPr bwMode="auto">
          <a:xfrm>
            <a:off x="21866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2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8" name="Text Box 42"/>
          <p:cNvSpPr txBox="1">
            <a:spLocks noChangeArrowheads="1"/>
          </p:cNvSpPr>
          <p:nvPr/>
        </p:nvSpPr>
        <p:spPr bwMode="auto">
          <a:xfrm>
            <a:off x="26438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>
            <a:off x="43895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>
            <a:off x="47012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1" name="Text Box 45"/>
          <p:cNvSpPr txBox="1">
            <a:spLocks noChangeArrowheads="1"/>
          </p:cNvSpPr>
          <p:nvPr/>
        </p:nvSpPr>
        <p:spPr bwMode="auto">
          <a:xfrm>
            <a:off x="1367458" y="506412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-1.526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2" name="Line 46"/>
          <p:cNvSpPr>
            <a:spLocks noChangeShapeType="1"/>
          </p:cNvSpPr>
          <p:nvPr/>
        </p:nvSpPr>
        <p:spPr bwMode="auto">
          <a:xfrm>
            <a:off x="47012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3" name="Text Box 47"/>
          <p:cNvSpPr txBox="1">
            <a:spLocks noChangeArrowheads="1"/>
          </p:cNvSpPr>
          <p:nvPr/>
        </p:nvSpPr>
        <p:spPr bwMode="auto">
          <a:xfrm>
            <a:off x="21866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3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4" name="Text Box 48"/>
          <p:cNvSpPr txBox="1">
            <a:spLocks noChangeArrowheads="1"/>
          </p:cNvSpPr>
          <p:nvPr/>
        </p:nvSpPr>
        <p:spPr bwMode="auto">
          <a:xfrm>
            <a:off x="26438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5" name="Line 49"/>
          <p:cNvSpPr>
            <a:spLocks noChangeShapeType="1"/>
          </p:cNvSpPr>
          <p:nvPr/>
        </p:nvSpPr>
        <p:spPr bwMode="auto">
          <a:xfrm>
            <a:off x="42371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6" name="Line 50"/>
          <p:cNvSpPr>
            <a:spLocks noChangeShapeType="1"/>
          </p:cNvSpPr>
          <p:nvPr/>
        </p:nvSpPr>
        <p:spPr bwMode="auto">
          <a:xfrm>
            <a:off x="45488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7" name="Text Box 51"/>
          <p:cNvSpPr txBox="1">
            <a:spLocks noChangeArrowheads="1"/>
          </p:cNvSpPr>
          <p:nvPr/>
        </p:nvSpPr>
        <p:spPr bwMode="auto">
          <a:xfrm>
            <a:off x="1400796" y="5400675"/>
            <a:ext cx="70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-1.526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8" name="Line 52"/>
          <p:cNvSpPr>
            <a:spLocks noChangeShapeType="1"/>
          </p:cNvSpPr>
          <p:nvPr/>
        </p:nvSpPr>
        <p:spPr bwMode="auto">
          <a:xfrm>
            <a:off x="45488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9" name="Text Box 53"/>
          <p:cNvSpPr txBox="1">
            <a:spLocks noChangeArrowheads="1"/>
          </p:cNvSpPr>
          <p:nvPr/>
        </p:nvSpPr>
        <p:spPr bwMode="auto">
          <a:xfrm>
            <a:off x="21866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0" name="Text Box 54"/>
          <p:cNvSpPr txBox="1">
            <a:spLocks noChangeArrowheads="1"/>
          </p:cNvSpPr>
          <p:nvPr/>
        </p:nvSpPr>
        <p:spPr bwMode="auto">
          <a:xfrm>
            <a:off x="26438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1" name="Line 55"/>
          <p:cNvSpPr>
            <a:spLocks noChangeShapeType="1"/>
          </p:cNvSpPr>
          <p:nvPr/>
        </p:nvSpPr>
        <p:spPr bwMode="auto">
          <a:xfrm>
            <a:off x="40847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2" name="Line 56"/>
          <p:cNvSpPr>
            <a:spLocks noChangeShapeType="1"/>
          </p:cNvSpPr>
          <p:nvPr/>
        </p:nvSpPr>
        <p:spPr bwMode="auto">
          <a:xfrm>
            <a:off x="43964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3" name="Text Box 57"/>
          <p:cNvSpPr txBox="1">
            <a:spLocks noChangeArrowheads="1"/>
          </p:cNvSpPr>
          <p:nvPr/>
        </p:nvSpPr>
        <p:spPr bwMode="auto">
          <a:xfrm>
            <a:off x="1400796" y="5781675"/>
            <a:ext cx="70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-.6324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79920" name="Text Box 58"/>
          <p:cNvSpPr txBox="1">
            <a:spLocks noChangeArrowheads="1"/>
          </p:cNvSpPr>
          <p:nvPr/>
        </p:nvSpPr>
        <p:spPr bwMode="auto">
          <a:xfrm>
            <a:off x="1196008" y="3175000"/>
            <a:ext cx="204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Valor en variables</a:t>
            </a:r>
          </a:p>
        </p:txBody>
      </p:sp>
      <p:sp>
        <p:nvSpPr>
          <p:cNvPr id="79921" name="Text Box 59"/>
          <p:cNvSpPr txBox="1">
            <a:spLocks noChangeArrowheads="1"/>
          </p:cNvSpPr>
          <p:nvPr/>
        </p:nvSpPr>
        <p:spPr bwMode="auto">
          <a:xfrm>
            <a:off x="4167808" y="3190875"/>
            <a:ext cx="3840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Ejecución paso a paso del programa</a:t>
            </a:r>
          </a:p>
        </p:txBody>
      </p:sp>
      <p:sp>
        <p:nvSpPr>
          <p:cNvPr id="295996" name="Line 60"/>
          <p:cNvSpPr>
            <a:spLocks noChangeShapeType="1"/>
          </p:cNvSpPr>
          <p:nvPr/>
        </p:nvSpPr>
        <p:spPr bwMode="auto">
          <a:xfrm>
            <a:off x="43964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7" name="Text Box 61"/>
          <p:cNvSpPr txBox="1">
            <a:spLocks noChangeArrowheads="1"/>
          </p:cNvSpPr>
          <p:nvPr/>
        </p:nvSpPr>
        <p:spPr bwMode="auto">
          <a:xfrm>
            <a:off x="21866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8" name="Text Box 62"/>
          <p:cNvSpPr txBox="1">
            <a:spLocks noChangeArrowheads="1"/>
          </p:cNvSpPr>
          <p:nvPr/>
        </p:nvSpPr>
        <p:spPr bwMode="auto">
          <a:xfrm>
            <a:off x="26438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9" name="Line 63"/>
          <p:cNvSpPr>
            <a:spLocks noChangeShapeType="1"/>
          </p:cNvSpPr>
          <p:nvPr/>
        </p:nvSpPr>
        <p:spPr bwMode="auto">
          <a:xfrm>
            <a:off x="39323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0" name="Line 64"/>
          <p:cNvSpPr>
            <a:spLocks noChangeShapeType="1"/>
          </p:cNvSpPr>
          <p:nvPr/>
        </p:nvSpPr>
        <p:spPr bwMode="auto">
          <a:xfrm>
            <a:off x="42440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1" name="Text Box 65"/>
          <p:cNvSpPr txBox="1">
            <a:spLocks noChangeArrowheads="1"/>
          </p:cNvSpPr>
          <p:nvPr/>
        </p:nvSpPr>
        <p:spPr bwMode="auto">
          <a:xfrm>
            <a:off x="1469058" y="61626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1.367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2" name="Line 66"/>
          <p:cNvSpPr>
            <a:spLocks noChangeShapeType="1"/>
          </p:cNvSpPr>
          <p:nvPr/>
        </p:nvSpPr>
        <p:spPr bwMode="auto">
          <a:xfrm>
            <a:off x="42440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>
            <a:off x="37799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4" name="Text Box 68"/>
          <p:cNvSpPr txBox="1">
            <a:spLocks noChangeArrowheads="1"/>
          </p:cNvSpPr>
          <p:nvPr/>
        </p:nvSpPr>
        <p:spPr bwMode="auto">
          <a:xfrm>
            <a:off x="21866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5" name="Text Box 69"/>
          <p:cNvSpPr txBox="1">
            <a:spLocks noChangeArrowheads="1"/>
          </p:cNvSpPr>
          <p:nvPr/>
        </p:nvSpPr>
        <p:spPr bwMode="auto">
          <a:xfrm>
            <a:off x="26438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6" name="Line 70"/>
          <p:cNvSpPr>
            <a:spLocks noChangeShapeType="1"/>
          </p:cNvSpPr>
          <p:nvPr/>
        </p:nvSpPr>
        <p:spPr bwMode="auto">
          <a:xfrm>
            <a:off x="4548808" y="62388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7" name="Text Box 71"/>
          <p:cNvSpPr txBox="1">
            <a:spLocks noChangeArrowheads="1"/>
          </p:cNvSpPr>
          <p:nvPr/>
        </p:nvSpPr>
        <p:spPr bwMode="auto">
          <a:xfrm>
            <a:off x="1469058" y="61626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FF3300"/>
                </a:solidFill>
                <a:latin typeface="Times New Roman" pitchFamily="18" charset="0"/>
              </a:rPr>
              <a:t>1.367</a:t>
            </a:r>
            <a:endParaRPr lang="es-ES_tradnl" sz="2400" b="1" u="none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96008" name="Rectangle 72"/>
          <p:cNvSpPr>
            <a:spLocks noChangeArrowheads="1"/>
          </p:cNvSpPr>
          <p:nvPr/>
        </p:nvSpPr>
        <p:spPr bwMode="auto">
          <a:xfrm>
            <a:off x="1115616" y="-100013"/>
            <a:ext cx="7128792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Como evaluar un ciclo... </a:t>
            </a:r>
          </a:p>
        </p:txBody>
      </p:sp>
    </p:spTree>
    <p:extLst>
      <p:ext uri="{BB962C8B-B14F-4D97-AF65-F5344CB8AC3E}">
        <p14:creationId xmlns:p14="http://schemas.microsoft.com/office/powerpoint/2010/main" val="137207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5" grpId="0" animBg="1"/>
      <p:bldP spid="295968" grpId="0" autoUpdateAnimBg="0"/>
      <p:bldP spid="295969" grpId="0" animBg="1"/>
      <p:bldP spid="295970" grpId="0" autoUpdateAnimBg="0"/>
      <p:bldP spid="295971" grpId="0" animBg="1"/>
      <p:bldP spid="295972" grpId="0" autoUpdateAnimBg="0"/>
      <p:bldP spid="295973" grpId="0" animBg="1"/>
      <p:bldP spid="295974" grpId="0" animBg="1"/>
      <p:bldP spid="295975" grpId="0" autoUpdateAnimBg="0"/>
      <p:bldP spid="295976" grpId="0" animBg="1"/>
      <p:bldP spid="295977" grpId="0" autoUpdateAnimBg="0"/>
      <p:bldP spid="295978" grpId="0" autoUpdateAnimBg="0"/>
      <p:bldP spid="295979" grpId="0" animBg="1"/>
      <p:bldP spid="295980" grpId="0" animBg="1"/>
      <p:bldP spid="295981" grpId="0" autoUpdateAnimBg="0"/>
      <p:bldP spid="295982" grpId="0" animBg="1"/>
      <p:bldP spid="295983" grpId="0" autoUpdateAnimBg="0"/>
      <p:bldP spid="295984" grpId="0" autoUpdateAnimBg="0"/>
      <p:bldP spid="295985" grpId="0" animBg="1"/>
      <p:bldP spid="295986" grpId="0" animBg="1"/>
      <p:bldP spid="295987" grpId="0" autoUpdateAnimBg="0"/>
      <p:bldP spid="295988" grpId="0" animBg="1"/>
      <p:bldP spid="295989" grpId="0" autoUpdateAnimBg="0"/>
      <p:bldP spid="295990" grpId="0" autoUpdateAnimBg="0"/>
      <p:bldP spid="295991" grpId="0" animBg="1"/>
      <p:bldP spid="295992" grpId="0" animBg="1"/>
      <p:bldP spid="295993" grpId="0" autoUpdateAnimBg="0"/>
      <p:bldP spid="295996" grpId="0" animBg="1"/>
      <p:bldP spid="295997" grpId="0" autoUpdateAnimBg="0"/>
      <p:bldP spid="295998" grpId="0" autoUpdateAnimBg="0"/>
      <p:bldP spid="295999" grpId="0" animBg="1"/>
      <p:bldP spid="296000" grpId="0" animBg="1"/>
      <p:bldP spid="296001" grpId="0" autoUpdateAnimBg="0"/>
      <p:bldP spid="296002" grpId="0" animBg="1"/>
      <p:bldP spid="296003" grpId="0" animBg="1"/>
      <p:bldP spid="296004" grpId="0" autoUpdateAnimBg="0"/>
      <p:bldP spid="296005" grpId="0" autoUpdateAnimBg="0"/>
      <p:bldP spid="296006" grpId="0" animBg="1"/>
      <p:bldP spid="29600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2415</Words>
  <Application>Microsoft Office PowerPoint</Application>
  <PresentationFormat>Presentación en pantalla (4:3)</PresentationFormat>
  <Paragraphs>628</Paragraphs>
  <Slides>53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9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51</cp:revision>
  <dcterms:created xsi:type="dcterms:W3CDTF">2013-06-25T15:25:55Z</dcterms:created>
  <dcterms:modified xsi:type="dcterms:W3CDTF">2020-08-27T21:31:44Z</dcterms:modified>
</cp:coreProperties>
</file>