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9" r:id="rId13"/>
    <p:sldId id="290" r:id="rId14"/>
    <p:sldId id="296" r:id="rId15"/>
    <p:sldId id="297" r:id="rId16"/>
    <p:sldId id="286" r:id="rId17"/>
    <p:sldId id="295" r:id="rId18"/>
    <p:sldId id="268" r:id="rId19"/>
    <p:sldId id="271" r:id="rId20"/>
    <p:sldId id="272" r:id="rId21"/>
    <p:sldId id="285" r:id="rId22"/>
    <p:sldId id="278" r:id="rId23"/>
    <p:sldId id="279" r:id="rId24"/>
    <p:sldId id="280" r:id="rId25"/>
    <p:sldId id="287" r:id="rId26"/>
    <p:sldId id="288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1491E-0318-41F1-A913-749794DF31CD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4245-C697-475F-B366-D66ADD0BA1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32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8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11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02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7C34-9291-4BCA-98BD-448055D77101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676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82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05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80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64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84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14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32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0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8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2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64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27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5862-2028-4948-B764-86A37F8C008C}" type="datetimeFigureOut">
              <a:rPr lang="es-MX" smtClean="0"/>
              <a:t>09/08/2020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1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2348880"/>
            <a:ext cx="6728792" cy="128128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Variables, constantes y operadores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82" y="3630162"/>
            <a:ext cx="2962286" cy="26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403648" y="1844824"/>
            <a:ext cx="6767462" cy="253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</a:rPr>
              <a:t>Operador		Operación</a:t>
            </a:r>
            <a:endParaRPr lang="es-ES_tradnl" sz="2800" dirty="0">
              <a:solidFill>
                <a:schemeClr val="accent3">
                  <a:lumMod val="75000"/>
                </a:schemeClr>
              </a:solidFill>
            </a:endParaRPr>
          </a:p>
          <a:p>
            <a:pPr eaLnBrk="0" hangingPunct="0"/>
            <a:endParaRPr lang="es-ES_tradnl" sz="2400" dirty="0">
              <a:solidFill>
                <a:schemeClr val="bg2">
                  <a:lumMod val="25000"/>
                </a:schemeClr>
              </a:solidFill>
            </a:endParaRPr>
          </a:p>
          <a:p>
            <a:pPr eaLnBrk="0" hangingPunct="0">
              <a:lnSpc>
                <a:spcPct val="11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++			Incremento.</a:t>
            </a:r>
          </a:p>
          <a:p>
            <a:pPr eaLnBrk="0" hangingPunct="0">
              <a:lnSpc>
                <a:spcPct val="11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--			Decremento.</a:t>
            </a:r>
          </a:p>
          <a:p>
            <a:pPr eaLnBrk="0" hangingPunct="0">
              <a:lnSpc>
                <a:spcPct val="11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=			Asignación simple.</a:t>
            </a:r>
          </a:p>
          <a:p>
            <a:pPr eaLnBrk="0" hangingPunct="0"/>
            <a:endParaRPr lang="es-ES_tradnl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538163" y="502568"/>
            <a:ext cx="7921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 de asignación</a:t>
            </a:r>
          </a:p>
        </p:txBody>
      </p:sp>
    </p:spTree>
    <p:extLst>
      <p:ext uri="{BB962C8B-B14F-4D97-AF65-F5344CB8AC3E}">
        <p14:creationId xmlns:p14="http://schemas.microsoft.com/office/powerpoint/2010/main" val="21604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438"/>
            <a:ext cx="9143999" cy="1143000"/>
          </a:xfrm>
        </p:spPr>
        <p:txBody>
          <a:bodyPr>
            <a:noAutofit/>
          </a:bodyPr>
          <a:lstStyle/>
          <a:p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</a:rPr>
              <a:t>Prioridad y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</a:rPr>
              <a:t>asociatividad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</a:rPr>
              <a:t> de operadores</a:t>
            </a:r>
            <a:endParaRPr lang="es-ES_tradnl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09528" y="2114128"/>
            <a:ext cx="2514600" cy="4267200"/>
          </a:xfrm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( 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*, /, %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+,-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&lt;, &lt;=, &gt;,&gt;=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==, !=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&amp;&amp;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||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600" b="1" dirty="0"/>
              <a:t>=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sz="2000" dirty="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2458095" y="1487413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84706" y="1792213"/>
            <a:ext cx="196560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MAYOR</a:t>
            </a:r>
          </a:p>
          <a:p>
            <a:pPr algn="ctr" defTabSz="762000" eaLnBrk="0" hangingPunct="0"/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PRIORIDAD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809184" y="5297413"/>
            <a:ext cx="166904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_tradnl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MENOR</a:t>
            </a:r>
          </a:p>
          <a:p>
            <a:pPr algn="ctr" defTabSz="762000" eaLnBrk="0" hangingPunct="0"/>
            <a:r>
              <a:rPr lang="es-ES_tradnl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PRIORIDAD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5258801" y="3573016"/>
            <a:ext cx="2778488" cy="6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ts val="4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Izquierda a derecha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2436813" y="1930896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2474718" y="1460425"/>
            <a:ext cx="194636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OPERADOR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5267491" y="1411213"/>
            <a:ext cx="269779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ASOCIATIVIDAD</a:t>
            </a:r>
          </a:p>
        </p:txBody>
      </p:sp>
      <p:sp>
        <p:nvSpPr>
          <p:cNvPr id="2" name="Cerrar llave 1"/>
          <p:cNvSpPr/>
          <p:nvPr/>
        </p:nvSpPr>
        <p:spPr>
          <a:xfrm>
            <a:off x="4475951" y="2204864"/>
            <a:ext cx="609009" cy="34563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249896" y="5586598"/>
            <a:ext cx="2778488" cy="64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lnSpc>
                <a:spcPts val="4000"/>
              </a:lnSpc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</a:rPr>
              <a:t>Derecha a izquierda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067944" y="5949280"/>
            <a:ext cx="101701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1" grpId="0" build="p" autoUpdateAnimBg="0"/>
      <p:bldP spid="89093" grpId="0" animBg="1"/>
      <p:bldP spid="89094" grpId="0" autoUpdateAnimBg="0"/>
      <p:bldP spid="89095" grpId="0" autoUpdateAnimBg="0"/>
      <p:bldP spid="89096" grpId="0" autoUpdateAnimBg="0"/>
      <p:bldP spid="2" grpId="0" animBg="1"/>
      <p:bldP spid="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918290" y="71888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Reglas de precedencia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691680" y="2172115"/>
            <a:ext cx="6455350" cy="235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38" name="Imagen 3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3375834-6ACE-44F2-A120-F7623DEFF5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94" y="4293096"/>
            <a:ext cx="3179485" cy="23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distintas categorías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43608" y="2855847"/>
            <a:ext cx="7424402" cy="30934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Primero se resuelven las expresiones que involucran </a:t>
            </a:r>
            <a:r>
              <a:rPr lang="es-MX" sz="2000" b="1" dirty="0">
                <a:solidFill>
                  <a:srgbClr val="00B0F0"/>
                </a:solidFill>
                <a:cs typeface="Calibri"/>
              </a:rPr>
              <a:t>operadores aritméticos</a:t>
            </a:r>
            <a:r>
              <a:rPr lang="es-MX" sz="2000" dirty="0">
                <a:solidFill>
                  <a:srgbClr val="00B0F0"/>
                </a:solidFill>
                <a:cs typeface="Calibri"/>
              </a:rPr>
              <a:t>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&amp;&amp;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Luego de resuelven las expresiones que involucran </a:t>
            </a:r>
            <a:r>
              <a:rPr lang="es-MX" sz="2000" b="1" dirty="0">
                <a:solidFill>
                  <a:srgbClr val="00B0F0"/>
                </a:solidFill>
                <a:cs typeface="Calibri"/>
              </a:rPr>
              <a:t>operadores comparativos</a:t>
            </a:r>
            <a:r>
              <a:rPr lang="es-MX" sz="2000" dirty="0">
                <a:solidFill>
                  <a:srgbClr val="00B0F0"/>
                </a:solidFill>
                <a:cs typeface="Calibri"/>
              </a:rPr>
              <a:t>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&amp;&amp; 7 &gt; 5 = False &amp;&amp;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Y finalmente se resuelven las expresiones con </a:t>
            </a:r>
            <a:r>
              <a:rPr lang="es-MX" sz="2000" b="1" dirty="0">
                <a:solidFill>
                  <a:srgbClr val="00B0F0"/>
                </a:solidFill>
                <a:cs typeface="Calibri"/>
              </a:rPr>
              <a:t>operadores lógicos</a:t>
            </a:r>
            <a:r>
              <a:rPr lang="es-MX" sz="2000" dirty="0">
                <a:solidFill>
                  <a:srgbClr val="00B0F0"/>
                </a:solidFill>
                <a:cs typeface="Calibri"/>
              </a:rPr>
              <a:t>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 &amp;&amp; True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(Falso y Verdadero) =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043608" y="1671892"/>
            <a:ext cx="7110866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Como se resuelve una expresión que contiene </a:t>
            </a:r>
            <a:r>
              <a:rPr lang="es-MX" sz="2000" b="1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operadores de diferentes categorías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, por ejemplo: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&amp;&amp; 4 + 3 &gt; 5</a:t>
            </a:r>
            <a:endParaRPr lang="es-MX" sz="2000" dirty="0"/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5A469997-BABD-4067-9EEB-88E7185A0154}"/>
              </a:ext>
            </a:extLst>
          </p:cNvPr>
          <p:cNvSpPr txBox="1"/>
          <p:nvPr/>
        </p:nvSpPr>
        <p:spPr>
          <a:xfrm>
            <a:off x="2139150" y="43540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Reglas de precedencia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>
            <a:extLst>
              <a:ext uri="{FF2B5EF4-FFF2-40B4-BE49-F238E27FC236}">
                <a16:creationId xmlns:a16="http://schemas.microsoft.com/office/drawing/2014/main" id="{5A469997-BABD-4067-9EEB-88E7185A0154}"/>
              </a:ext>
            </a:extLst>
          </p:cNvPr>
          <p:cNvSpPr txBox="1"/>
          <p:nvPr/>
        </p:nvSpPr>
        <p:spPr>
          <a:xfrm>
            <a:off x="2139150" y="43540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Reglas de precedencia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object 55">
            <a:extLst>
              <a:ext uri="{FF2B5EF4-FFF2-40B4-BE49-F238E27FC236}">
                <a16:creationId xmlns:a16="http://schemas.microsoft.com/office/drawing/2014/main" id="{ADDFCCE1-F6F8-45FB-BADE-596905E5E2DB}"/>
              </a:ext>
            </a:extLst>
          </p:cNvPr>
          <p:cNvSpPr txBox="1"/>
          <p:nvPr/>
        </p:nvSpPr>
        <p:spPr>
          <a:xfrm>
            <a:off x="1399571" y="167292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Cuando se tienen expresiones con </a:t>
            </a:r>
            <a:r>
              <a:rPr lang="es-MX" sz="2000" b="1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operadores de la misma categoría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, se resuelven de izquierda a derecha.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Por ejemplo: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200 + 500 * 2 + 0.15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endParaRPr lang="es-MX" sz="2000" dirty="0"/>
          </a:p>
        </p:txBody>
      </p:sp>
      <p:sp>
        <p:nvSpPr>
          <p:cNvPr id="7" name="Google Shape;403;p13">
            <a:extLst>
              <a:ext uri="{FF2B5EF4-FFF2-40B4-BE49-F238E27FC236}">
                <a16:creationId xmlns:a16="http://schemas.microsoft.com/office/drawing/2014/main" id="{E6C6E292-74EC-4398-B7CC-F2FA24286DBE}"/>
              </a:ext>
            </a:extLst>
          </p:cNvPr>
          <p:cNvSpPr txBox="1"/>
          <p:nvPr/>
        </p:nvSpPr>
        <p:spPr>
          <a:xfrm>
            <a:off x="2843808" y="3339498"/>
            <a:ext cx="250986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000"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405;p13">
            <a:extLst>
              <a:ext uri="{FF2B5EF4-FFF2-40B4-BE49-F238E27FC236}">
                <a16:creationId xmlns:a16="http://schemas.microsoft.com/office/drawing/2014/main" id="{44A3342D-D453-4B4E-BAE2-CC668BBD5F20}"/>
              </a:ext>
            </a:extLst>
          </p:cNvPr>
          <p:cNvSpPr txBox="1"/>
          <p:nvPr/>
        </p:nvSpPr>
        <p:spPr>
          <a:xfrm>
            <a:off x="2805409" y="3859377"/>
            <a:ext cx="2243474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000"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000"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000"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3556AE6-C753-461A-B540-1B9ADF0028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892297"/>
            <a:ext cx="3179485" cy="23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>
            <a:extLst>
              <a:ext uri="{FF2B5EF4-FFF2-40B4-BE49-F238E27FC236}">
                <a16:creationId xmlns:a16="http://schemas.microsoft.com/office/drawing/2014/main" id="{5A469997-BABD-4067-9EEB-88E7185A0154}"/>
              </a:ext>
            </a:extLst>
          </p:cNvPr>
          <p:cNvSpPr txBox="1"/>
          <p:nvPr/>
        </p:nvSpPr>
        <p:spPr>
          <a:xfrm>
            <a:off x="2139150" y="43540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Reglas de precedencia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object 55">
            <a:extLst>
              <a:ext uri="{FF2B5EF4-FFF2-40B4-BE49-F238E27FC236}">
                <a16:creationId xmlns:a16="http://schemas.microsoft.com/office/drawing/2014/main" id="{C0D9B78E-371A-4CFD-9F73-372694CF0B81}"/>
              </a:ext>
            </a:extLst>
          </p:cNvPr>
          <p:cNvSpPr txBox="1"/>
          <p:nvPr/>
        </p:nvSpPr>
        <p:spPr>
          <a:xfrm>
            <a:off x="1259632" y="1412776"/>
            <a:ext cx="7080177" cy="1769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Los </a:t>
            </a:r>
            <a:r>
              <a:rPr lang="es-MX" sz="2000" b="1" u="sng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paréntesis están por encima de cualquier tipo de operador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izquierda a derecha.</a:t>
            </a:r>
          </a:p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Por ejemplo: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BD74C77-2DCB-4075-968E-5BBDF4715BD5}"/>
              </a:ext>
            </a:extLst>
          </p:cNvPr>
          <p:cNvSpPr/>
          <p:nvPr/>
        </p:nvSpPr>
        <p:spPr>
          <a:xfrm>
            <a:off x="2324880" y="4254464"/>
            <a:ext cx="34226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B235A4A-9AB6-425B-993C-B1CF1BA8A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892297"/>
            <a:ext cx="3179485" cy="23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755576" y="1628800"/>
            <a:ext cx="734481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debajo de cada operador el número que le corresponde en el orden de evaluación (precedencia de operadores).</a:t>
            </a:r>
          </a:p>
          <a:p>
            <a:pPr algn="ctr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( y + z ) * y - w % z * ( f - ( 2+ d ) )</a:t>
            </a:r>
          </a:p>
          <a:p>
            <a:pPr algn="ctr"/>
            <a:endParaRPr lang="es-MX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p + t - t / e + ( w + 3 - 4)</a:t>
            </a:r>
          </a:p>
          <a:p>
            <a:pPr algn="ctr"/>
            <a:endParaRPr lang="es-MX" sz="2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156170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262" y="220739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54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841" y="1015019"/>
            <a:ext cx="9217269" cy="105923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tabLst>
                <a:tab pos="7696834" algn="l"/>
              </a:tabLst>
            </a:pPr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¿Cuál es el resultado de las siguientes expresiones?</a:t>
            </a:r>
            <a:endParaRPr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3832" y="2138961"/>
            <a:ext cx="8256335" cy="2952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5 * 7 * (6 / 2) % 4 * 3 - 10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54965" marR="37401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((13 % 6 * 2/4) + (1+6*3-2)) - ((5.0/2))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(2 * 3) + (6 - 2 * 5 / 2 - 4 * 3 / 2.0)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(4&gt;=7*3+2 &amp;&amp; 8 &gt; 3 || 5 &gt; 6) &amp;&amp; (7 * 3 &lt; 5 + 12 * 2 )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(7 &gt; 3 &amp;&amp; 5 &lt;=10) || (5&gt;=10 &amp;&amp; 6&lt;20)</a:t>
            </a:r>
          </a:p>
          <a:p>
            <a:pPr marL="355600" indent="-342900">
              <a:buFont typeface="+mj-lt"/>
              <a:buAutoNum type="arabicPeriod"/>
              <a:tabLst>
                <a:tab pos="329565" algn="l"/>
              </a:tabLst>
            </a:pPr>
            <a:endParaRPr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CC1AFA-0727-40EE-B56C-FFA9A89F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72" y="-1063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  <p:pic>
        <p:nvPicPr>
          <p:cNvPr id="4" name="Imagen 3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021A1190-41C4-4B40-B975-03C2732428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951805"/>
            <a:ext cx="3059832" cy="17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2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468313" y="5805488"/>
            <a:ext cx="2374900" cy="9810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476375" y="197767"/>
            <a:ext cx="6130925" cy="1143001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Tipos de datos básicos</a:t>
            </a:r>
          </a:p>
        </p:txBody>
      </p:sp>
      <p:sp>
        <p:nvSpPr>
          <p:cNvPr id="112681" name="Rectangle 41"/>
          <p:cNvSpPr>
            <a:spLocks noChangeArrowheads="1"/>
          </p:cNvSpPr>
          <p:nvPr/>
        </p:nvSpPr>
        <p:spPr bwMode="auto">
          <a:xfrm rot="2220000">
            <a:off x="-44450" y="463066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112683" name="Rectangle 43"/>
          <p:cNvSpPr>
            <a:spLocks noChangeArrowheads="1"/>
          </p:cNvSpPr>
          <p:nvPr/>
        </p:nvSpPr>
        <p:spPr bwMode="auto">
          <a:xfrm rot="20220000">
            <a:off x="7114620" y="409764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87823"/>
              </p:ext>
            </p:extLst>
          </p:nvPr>
        </p:nvGraphicFramePr>
        <p:xfrm>
          <a:off x="467543" y="1548954"/>
          <a:ext cx="8280921" cy="4832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224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Representa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Rango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567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char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Carácter / letra </a:t>
                      </a:r>
                    </a:p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(se puede interpretar como entero)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-128</a:t>
                      </a:r>
                      <a:r>
                        <a:rPr lang="es-MX" sz="2000" baseline="0" dirty="0">
                          <a:latin typeface="+mn-lt"/>
                        </a:rPr>
                        <a:t> a 127</a:t>
                      </a:r>
                      <a:endParaRPr lang="es-MX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567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int</a:t>
                      </a:r>
                      <a:endParaRPr lang="es-MX" sz="2000" b="1" dirty="0">
                        <a:latin typeface="+mn-lt"/>
                      </a:endParaRPr>
                    </a:p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short</a:t>
                      </a:r>
                      <a:r>
                        <a:rPr lang="es-MX" sz="2000" b="1" baseline="0" dirty="0">
                          <a:latin typeface="+mn-lt"/>
                        </a:rPr>
                        <a:t> </a:t>
                      </a:r>
                      <a:r>
                        <a:rPr lang="es-MX" sz="2000" b="1" baseline="0" dirty="0" err="1">
                          <a:latin typeface="+mn-lt"/>
                        </a:rPr>
                        <a:t>int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-32,768 a 32,767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24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long</a:t>
                      </a:r>
                      <a:r>
                        <a:rPr lang="es-MX" sz="2000" b="1" dirty="0">
                          <a:latin typeface="+mn-lt"/>
                        </a:rPr>
                        <a:t> </a:t>
                      </a:r>
                      <a:r>
                        <a:rPr lang="es-MX" sz="2000" b="1" dirty="0" err="1">
                          <a:latin typeface="+mn-lt"/>
                        </a:rPr>
                        <a:t>int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Entero largo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-2,147,483,648 a 2,147,483,647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396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float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Flotante </a:t>
                      </a:r>
                    </a:p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(número real)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3.4 e -38 a 3.4 e 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5396"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 err="1">
                          <a:latin typeface="+mn-lt"/>
                        </a:rPr>
                        <a:t>double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Flotante largo</a:t>
                      </a:r>
                    </a:p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(</a:t>
                      </a:r>
                      <a:r>
                        <a:rPr lang="es-MX" sz="2000" dirty="0" err="1">
                          <a:latin typeface="+mn-lt"/>
                        </a:rPr>
                        <a:t>númro</a:t>
                      </a:r>
                      <a:r>
                        <a:rPr lang="es-MX" sz="2000" baseline="0" dirty="0">
                          <a:latin typeface="+mn-lt"/>
                        </a:rPr>
                        <a:t> real largo)</a:t>
                      </a:r>
                      <a:endParaRPr lang="es-MX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</a:rPr>
                        <a:t>1.7 e -308 a 1.7 e 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6285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 autoUpdateAnimBg="0"/>
      <p:bldP spid="112681" grpId="0" build="p" autoUpdateAnimBg="0" advAuto="0"/>
      <p:bldP spid="112683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11188" y="188913"/>
            <a:ext cx="7920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</a:p>
        </p:txBody>
      </p:sp>
      <p:graphicFrame>
        <p:nvGraphicFramePr>
          <p:cNvPr id="9119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3216"/>
              </p:ext>
            </p:extLst>
          </p:nvPr>
        </p:nvGraphicFramePr>
        <p:xfrm>
          <a:off x="1404938" y="1741263"/>
          <a:ext cx="6335712" cy="4064001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   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  %d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long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</a:t>
                      </a:r>
                      <a:r>
                        <a:rPr kumimoji="0" lang="es-MX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lf</a:t>
                      </a:r>
                      <a:endParaRPr kumimoji="0" 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84563" y="2658120"/>
            <a:ext cx="4159845" cy="1734046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Definición de algoritmo</a:t>
            </a:r>
          </a:p>
          <a:p>
            <a:pPr>
              <a:lnSpc>
                <a:spcPct val="135000"/>
              </a:lnSpc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Definición de programa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2736813" cy="24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81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044575" y="3043064"/>
            <a:ext cx="3235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>
                <a:latin typeface="Times New Roman" pitchFamily="18" charset="0"/>
              </a:rPr>
              <a:t>scanf (“%i”, </a:t>
            </a:r>
            <a:r>
              <a:rPr lang="es-ES" sz="2400">
                <a:solidFill>
                  <a:srgbClr val="FF3300"/>
                </a:solidFill>
                <a:latin typeface="Times New Roman" pitchFamily="18" charset="0"/>
              </a:rPr>
              <a:t>&amp;Variable</a:t>
            </a:r>
            <a:r>
              <a:rPr lang="es-ES" sz="2400">
                <a:latin typeface="Times New Roman" pitchFamily="18" charset="0"/>
              </a:rPr>
              <a:t>);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48263" y="3043064"/>
            <a:ext cx="3032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>
                <a:latin typeface="Times New Roman" pitchFamily="18" charset="0"/>
              </a:rPr>
              <a:t>printf (“%i”, </a:t>
            </a:r>
            <a:r>
              <a:rPr lang="es-ES" sz="240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>
                <a:latin typeface="Times New Roman" pitchFamily="18" charset="0"/>
              </a:rPr>
              <a:t>);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4440238" y="2433464"/>
            <a:ext cx="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111250" y="4719464"/>
            <a:ext cx="3252788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>
                <a:latin typeface="Times New Roman" pitchFamily="18" charset="0"/>
              </a:rPr>
              <a:t>scanf (“%f”, </a:t>
            </a:r>
            <a:r>
              <a:rPr lang="es-ES" sz="2400">
                <a:solidFill>
                  <a:srgbClr val="FF3300"/>
                </a:solidFill>
                <a:latin typeface="Times New Roman" pitchFamily="18" charset="0"/>
              </a:rPr>
              <a:t>&amp;Variable</a:t>
            </a:r>
            <a:r>
              <a:rPr lang="es-ES" sz="2400">
                <a:latin typeface="Times New Roman" pitchFamily="18" charset="0"/>
              </a:rPr>
              <a:t>);</a:t>
            </a:r>
          </a:p>
          <a:p>
            <a:pPr algn="ctr" defTabSz="762000" eaLnBrk="0" hangingPunct="0"/>
            <a:endParaRPr lang="es-ES" sz="2400">
              <a:latin typeface="Times New Roman" pitchFamily="18" charset="0"/>
            </a:endParaRPr>
          </a:p>
          <a:p>
            <a:pPr algn="ctr" defTabSz="762000" eaLnBrk="0" hangingPunct="0"/>
            <a:endParaRPr lang="es-ES" sz="2400">
              <a:latin typeface="Times New Roman" pitchFamily="18" charset="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5267325" y="4751214"/>
            <a:ext cx="3049588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>
                <a:latin typeface="Times New Roman" pitchFamily="18" charset="0"/>
              </a:rPr>
              <a:t>printf (“%f”, </a:t>
            </a:r>
            <a:r>
              <a:rPr lang="es-ES" sz="240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>
                <a:latin typeface="Times New Roman" pitchFamily="18" charset="0"/>
              </a:rPr>
              <a:t>);</a:t>
            </a:r>
          </a:p>
          <a:p>
            <a:pPr algn="ctr" defTabSz="762000" eaLnBrk="0" hangingPunct="0"/>
            <a:endParaRPr lang="es-ES" sz="2400">
              <a:latin typeface="Times New Roman" pitchFamily="18" charset="0"/>
            </a:endParaRPr>
          </a:p>
          <a:p>
            <a:pPr algn="ctr" defTabSz="762000" eaLnBrk="0" hangingPunct="0"/>
            <a:endParaRPr lang="es-ES" sz="2400">
              <a:latin typeface="Times New Roman" pitchFamily="18" charset="0"/>
            </a:endParaRP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3897313" y="2204864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3973513" y="4033664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468313" y="485800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Ejemplos de lectura e impresión de variables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1535113" y="2204864"/>
            <a:ext cx="175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es-MX" sz="2400" b="1" u="sng" dirty="0">
                <a:solidFill>
                  <a:srgbClr val="FF3300"/>
                </a:solidFill>
                <a:latin typeface="Times New Roman" pitchFamily="18" charset="0"/>
              </a:rPr>
              <a:t>LECTURA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5573713" y="2281064"/>
            <a:ext cx="2133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es-MX" sz="2400" b="1" u="sng">
                <a:solidFill>
                  <a:srgbClr val="FF3300"/>
                </a:solidFill>
                <a:latin typeface="Times New Roman" pitchFamily="18" charset="0"/>
              </a:rPr>
              <a:t>IMPRESIÓN</a:t>
            </a: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/>
      <p:bldP spid="92165" grpId="0"/>
      <p:bldP spid="92166" grpId="0"/>
      <p:bldP spid="92167" grpId="0"/>
      <p:bldP spid="92168" grpId="0"/>
      <p:bldP spid="92169" grpId="0" autoUpdateAnimBg="0"/>
      <p:bldP spid="92170" grpId="0"/>
      <p:bldP spid="921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402904" y="2060848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3480" y="548680"/>
            <a:ext cx="6598840" cy="5405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real : radio,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const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 real : PI = 3.141592</a:t>
            </a:r>
          </a:p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inicio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escribir(“Introduce el radio del circulo -&gt;”)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leer(radio)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   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fin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93096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29" y="332656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724128" y="1726703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533400" y="-304800"/>
            <a:ext cx="8961438" cy="612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96288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271" y="620688"/>
            <a:ext cx="8785225" cy="56886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0650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80112" y="1830810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5163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3480" y="476672"/>
            <a:ext cx="7534944" cy="5465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flotante: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inicio</a:t>
            </a: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1. Escribir("Dame los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2. Leer(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3.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– 32)</a:t>
            </a:r>
          </a:p>
          <a:p>
            <a:pPr>
              <a:lnSpc>
                <a:spcPct val="1500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  4. 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fin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17032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833122" y="52691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65371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980728"/>
            <a:ext cx="8964996" cy="4968552"/>
          </a:xfrm>
          <a:prstGeom prst="rect">
            <a:avLst/>
          </a:prstGeom>
        </p:spPr>
      </p:pic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533400" y="-304800"/>
            <a:ext cx="8961438" cy="612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940152" y="1758802"/>
            <a:ext cx="3132348" cy="123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53" y="364755"/>
            <a:ext cx="2342224" cy="15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33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53752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Componentes de un programa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124744"/>
            <a:ext cx="8458200" cy="2714625"/>
          </a:xfrm>
          <a:noFill/>
          <a:ln/>
        </p:spPr>
        <p:txBody>
          <a:bodyPr lIns="92075" tIns="46038" rIns="92075" bIns="46038"/>
          <a:lstStyle/>
          <a:p>
            <a:pPr eaLnBrk="0" hangingPunct="0">
              <a:lnSpc>
                <a:spcPct val="115000"/>
              </a:lnSpc>
              <a:spcBef>
                <a:spcPct val="0"/>
              </a:spcBef>
            </a:pPr>
            <a:r>
              <a:rPr lang="es-ES_tradnl" sz="2400" b="1" i="1" dirty="0">
                <a:solidFill>
                  <a:srgbClr val="0070C0"/>
                </a:solidFill>
              </a:rPr>
              <a:t>Identificador: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Son nombres dados a constantes, variables, tipos y funciones de un programa. Se forman con la combinación de letras, números y otros símbolos. El primer carácter debe ser una letra.</a:t>
            </a: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 eaLnBrk="0" hangingPunc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</a:rPr>
              <a:t>Ejemplos: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PI, vocales, x, i, etc.	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39750" y="3766344"/>
            <a:ext cx="8136706" cy="21098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15000"/>
              </a:lnSpc>
              <a:buFontTx/>
              <a:buChar char="•"/>
            </a:pPr>
            <a:r>
              <a:rPr lang="es-ES_tradnl" sz="2400" b="1" i="1" dirty="0">
                <a:solidFill>
                  <a:srgbClr val="0070C0"/>
                </a:solidFill>
              </a:rPr>
              <a:t>Variable</a:t>
            </a:r>
            <a:r>
              <a:rPr lang="es-ES_tradnl" sz="2400" b="1" i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Es un identificador que puede cambiar durante la ejecución de un programa.</a:t>
            </a:r>
          </a:p>
          <a:p>
            <a:pPr marL="571500" lvl="1"/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endParaRPr lang="es-ES_tradnl" sz="800" dirty="0">
              <a:solidFill>
                <a:schemeClr val="bg2">
                  <a:lumMod val="25000"/>
                </a:schemeClr>
              </a:solidFill>
            </a:endParaRPr>
          </a:p>
          <a:p>
            <a:pPr marL="571500" lvl="1">
              <a:lnSpc>
                <a:spcPct val="11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</a:rPr>
              <a:t>Ejemplos: </a:t>
            </a:r>
            <a:r>
              <a:rPr lang="es-ES_tradnl" sz="2400" dirty="0"/>
              <a:t>	</a:t>
            </a:r>
            <a:r>
              <a:rPr lang="es-ES_tradnl" sz="2400" b="1" dirty="0" err="1"/>
              <a:t>int</a:t>
            </a:r>
            <a:r>
              <a:rPr lang="es-ES_tradnl" sz="2400" dirty="0"/>
              <a:t> x = </a:t>
            </a:r>
            <a:r>
              <a:rPr lang="es-ES_tradnl" sz="2400" dirty="0">
                <a:solidFill>
                  <a:srgbClr val="3333CC"/>
                </a:solidFill>
              </a:rPr>
              <a:t>1</a:t>
            </a:r>
            <a:r>
              <a:rPr lang="es-ES_tradnl" sz="2400" dirty="0"/>
              <a:t>, y = </a:t>
            </a:r>
            <a:r>
              <a:rPr lang="es-ES_tradnl" sz="2400" dirty="0">
                <a:solidFill>
                  <a:srgbClr val="3333CC"/>
                </a:solidFill>
              </a:rPr>
              <a:t>2</a:t>
            </a:r>
            <a:r>
              <a:rPr lang="es-ES_tradnl" sz="2400" dirty="0"/>
              <a:t>, i = </a:t>
            </a:r>
            <a:r>
              <a:rPr lang="es-ES_tradnl" sz="2400" dirty="0">
                <a:solidFill>
                  <a:srgbClr val="3333CC"/>
                </a:solidFill>
              </a:rPr>
              <a:t>1</a:t>
            </a:r>
            <a:r>
              <a:rPr lang="es-ES_tradnl" sz="2400" dirty="0"/>
              <a:t>;</a:t>
            </a:r>
          </a:p>
          <a:p>
            <a:pPr marL="571500" lvl="1">
              <a:lnSpc>
                <a:spcPct val="115000"/>
              </a:lnSpc>
            </a:pPr>
            <a:r>
              <a:rPr lang="es-ES_tradnl" sz="2400" dirty="0"/>
              <a:t>			x = x + y;  i = i + </a:t>
            </a:r>
            <a:r>
              <a:rPr lang="es-ES_tradnl" sz="2400" dirty="0">
                <a:solidFill>
                  <a:srgbClr val="3333CC"/>
                </a:solidFill>
              </a:rPr>
              <a:t>1</a:t>
            </a:r>
            <a:r>
              <a:rPr lang="es-ES_tradnl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18919869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nimBg="1"/>
      <p:bldP spid="809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67544" y="3501008"/>
            <a:ext cx="8209730" cy="236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just" defTabSz="762000" eaLnBrk="0" hangingPunct="0">
              <a:lnSpc>
                <a:spcPct val="110000"/>
              </a:lnSpc>
              <a:buFont typeface="Arial" pitchFamily="34" charset="0"/>
              <a:buChar char="•"/>
            </a:pPr>
            <a:r>
              <a:rPr lang="es-ES_tradnl" sz="24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i="1" dirty="0">
                <a:solidFill>
                  <a:srgbClr val="0070C0"/>
                </a:solidFill>
              </a:rPr>
              <a:t>Instrucción</a:t>
            </a:r>
            <a:r>
              <a:rPr lang="es-ES_tradnl" sz="2400" dirty="0">
                <a:solidFill>
                  <a:srgbClr val="0070C0"/>
                </a:solidFill>
              </a:rPr>
              <a:t>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Unidad ejecutable más pequeña de un programa. Las instrucciones controlan el flujo u orden de ejecución.</a:t>
            </a:r>
          </a:p>
          <a:p>
            <a:pPr lvl="1" algn="just" defTabSz="762000" eaLnBrk="0" hangingPunct="0">
              <a:lnSpc>
                <a:spcPct val="110000"/>
              </a:lnSpc>
            </a:pPr>
            <a:endParaRPr lang="es-ES_tradnl" sz="1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pPr marL="266700" lvl="1" defTabSz="762000" eaLnBrk="0" hangingPunct="0">
              <a:lnSpc>
                <a:spcPct val="11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</a:rPr>
              <a:t>Ejemplos: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printf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scanf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read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get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getchar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571500" lvl="1" defTabSz="762000" eaLnBrk="0" hangingPunct="0">
              <a:lnSpc>
                <a:spcPct val="11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     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…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…; do…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..; etc.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4445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Componentes de un programa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66725" y="1428394"/>
            <a:ext cx="8209731" cy="236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just" defTabSz="762000" eaLnBrk="0" hangingPunct="0">
              <a:lnSpc>
                <a:spcPct val="110000"/>
              </a:lnSpc>
              <a:buFont typeface="Arial" pitchFamily="34" charset="0"/>
              <a:buChar char="•"/>
            </a:pPr>
            <a:r>
              <a:rPr lang="es-ES_tradnl" sz="2400" b="1" i="1" dirty="0">
                <a:solidFill>
                  <a:srgbClr val="0070C0"/>
                </a:solidFill>
              </a:rPr>
              <a:t>Constante</a:t>
            </a:r>
            <a:r>
              <a:rPr lang="es-ES_tradnl" sz="2400" dirty="0">
                <a:solidFill>
                  <a:srgbClr val="0070C0"/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 identificador al que se le asigna un valor fijo; es decir, no cambia durante la ejecución del programa. Puede ser un número, un carácter o una lista de caracteres.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pPr lvl="1" algn="just" defTabSz="762000" eaLnBrk="0" hangingPunct="0">
              <a:lnSpc>
                <a:spcPct val="110000"/>
              </a:lnSpc>
            </a:pPr>
            <a:endParaRPr lang="es-ES_tradnl" sz="1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pPr marL="361950" lvl="1" algn="just" defTabSz="762000" eaLnBrk="0" hangingPunct="0">
              <a:lnSpc>
                <a:spcPct val="110000"/>
              </a:lnSpc>
            </a:pPr>
            <a:r>
              <a:rPr lang="es-ES_tradnl" sz="2400" i="1" dirty="0">
                <a:solidFill>
                  <a:schemeClr val="bg2">
                    <a:lumMod val="25000"/>
                  </a:schemeClr>
                </a:solidFill>
              </a:rPr>
              <a:t>Ejemplo: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const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PI=</a:t>
            </a:r>
            <a:r>
              <a:rPr lang="es-ES_tradnl" sz="2400" dirty="0">
                <a:solidFill>
                  <a:srgbClr val="3333CC"/>
                </a:solidFill>
              </a:rPr>
              <a:t>3.1416</a:t>
            </a:r>
            <a:r>
              <a:rPr lang="es-ES_tradnl" sz="2400" dirty="0"/>
              <a:t>; </a:t>
            </a:r>
          </a:p>
          <a:p>
            <a:pPr marL="571500" lvl="1" defTabSz="762000" eaLnBrk="0" hangingPunct="0">
              <a:lnSpc>
                <a:spcPct val="110000"/>
              </a:lnSpc>
            </a:pPr>
            <a:r>
              <a:rPr lang="es-ES_tradnl" sz="2400" b="1" dirty="0"/>
              <a:t>		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243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50825" y="5949950"/>
            <a:ext cx="2808288" cy="9080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640"/>
            <a:ext cx="864235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Declaración de variables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511424"/>
            <a:ext cx="8458200" cy="4941912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una variable significa definir un tipo y opcionalmente su valor inicial. El formato es el siguiente: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s-ES_tradnl" sz="1400" dirty="0"/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solidFill>
                  <a:srgbClr val="0070C0"/>
                </a:solidFill>
              </a:rPr>
              <a:t>tipo_básico</a:t>
            </a:r>
            <a:r>
              <a:rPr lang="es-ES_tradnl" sz="2400" b="1" dirty="0"/>
              <a:t>  </a:t>
            </a:r>
            <a:r>
              <a:rPr lang="es-ES_tradnl" sz="2400" b="1" dirty="0" err="1"/>
              <a:t>nombre_variable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rgbClr val="FF0000"/>
                </a:solidFill>
              </a:rPr>
              <a:t>[ = valor]</a:t>
            </a:r>
            <a:r>
              <a:rPr lang="es-ES_tradnl" sz="2400" b="1" dirty="0"/>
              <a:t>;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s-ES_tradnl" sz="1400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Más de una variable puede ser declarada en la misma línea: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s-ES_tradnl" sz="1400" dirty="0"/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solidFill>
                  <a:srgbClr val="0070C0"/>
                </a:solidFill>
              </a:rPr>
              <a:t>tipo_de_dato</a:t>
            </a:r>
            <a:r>
              <a:rPr lang="es-ES_tradnl" sz="2400" b="1" dirty="0"/>
              <a:t>  nombre_1 </a:t>
            </a:r>
            <a:r>
              <a:rPr lang="es-ES_tradnl" sz="2400" b="1" dirty="0">
                <a:solidFill>
                  <a:srgbClr val="FF0000"/>
                </a:solidFill>
              </a:rPr>
              <a:t>[ , nombre_2, nombre_3, …, </a:t>
            </a:r>
            <a:r>
              <a:rPr lang="es-ES_tradnl" sz="2400" b="1" dirty="0" err="1">
                <a:solidFill>
                  <a:srgbClr val="FF0000"/>
                </a:solidFill>
              </a:rPr>
              <a:t>nombre_n</a:t>
            </a:r>
            <a:r>
              <a:rPr lang="es-ES_tradnl" sz="2400" b="1" dirty="0">
                <a:solidFill>
                  <a:srgbClr val="FF0000"/>
                </a:solidFill>
              </a:rPr>
              <a:t>]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s-ES_tradnl" sz="800" b="1" dirty="0"/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s-ES_tradnl" sz="800" b="1" i="1" dirty="0"/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200" b="1" i="1" dirty="0">
                <a:solidFill>
                  <a:schemeClr val="bg2">
                    <a:lumMod val="25000"/>
                  </a:schemeClr>
                </a:solidFill>
              </a:rPr>
              <a:t>Ejemplos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s-ES_tradnl" sz="800" b="1" dirty="0"/>
          </a:p>
          <a:p>
            <a:pPr lvl="2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/>
              <a:t>int</a:t>
            </a:r>
            <a:r>
              <a:rPr lang="es-ES_tradnl" sz="2200" b="1" dirty="0"/>
              <a:t> </a:t>
            </a:r>
            <a:r>
              <a:rPr lang="es-ES_tradnl" sz="2200" dirty="0"/>
              <a:t>entero, contador, </a:t>
            </a:r>
            <a:r>
              <a:rPr lang="es-ES_tradnl" sz="2200" dirty="0" err="1"/>
              <a:t>dia</a:t>
            </a:r>
            <a:r>
              <a:rPr lang="es-ES_tradnl" sz="2200" b="1" dirty="0"/>
              <a:t>;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s-ES_tradnl" sz="2200" b="1" dirty="0" err="1"/>
              <a:t>int</a:t>
            </a:r>
            <a:r>
              <a:rPr lang="es-ES_tradnl" sz="2200" b="1" dirty="0"/>
              <a:t> </a:t>
            </a:r>
            <a:r>
              <a:rPr lang="es-ES_tradnl" sz="2200" dirty="0" err="1"/>
              <a:t>dia</a:t>
            </a:r>
            <a:r>
              <a:rPr lang="es-ES_tradnl" sz="2200" dirty="0"/>
              <a:t>=</a:t>
            </a:r>
            <a:r>
              <a:rPr lang="es-ES_tradnl" sz="2200" dirty="0">
                <a:solidFill>
                  <a:srgbClr val="3333CC"/>
                </a:solidFill>
              </a:rPr>
              <a:t>27</a:t>
            </a:r>
            <a:r>
              <a:rPr lang="es-ES_tradnl" sz="2200" dirty="0"/>
              <a:t>, contador=</a:t>
            </a:r>
            <a:r>
              <a:rPr lang="es-ES_tradnl" sz="2200" dirty="0">
                <a:solidFill>
                  <a:srgbClr val="3333CC"/>
                </a:solidFill>
              </a:rPr>
              <a:t>0</a:t>
            </a:r>
            <a:r>
              <a:rPr lang="es-ES_tradnl" sz="2200" dirty="0"/>
              <a:t>;</a:t>
            </a:r>
            <a:endParaRPr lang="es-ES_tradnl" sz="2200" b="1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39868"/>
            <a:ext cx="2736304" cy="18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1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6625" y="1425575"/>
            <a:ext cx="7380288" cy="4667250"/>
          </a:xfrm>
          <a:noFill/>
          <a:ln/>
        </p:spPr>
        <p:txBody>
          <a:bodyPr lIns="92075" tIns="46038" rIns="92075" bIns="46038"/>
          <a:lstStyle/>
          <a:p>
            <a:r>
              <a:rPr lang="es-ES_tradnl" sz="2400" b="1" i="1" dirty="0">
                <a:solidFill>
                  <a:schemeClr val="bg2">
                    <a:lumMod val="25000"/>
                  </a:schemeClr>
                </a:solidFill>
              </a:rPr>
              <a:t>Operador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: Símbolos que nos indican cómo son manipulados los datos, se pueden clasificar en:</a:t>
            </a:r>
          </a:p>
          <a:p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Aritméticos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Lógicos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Relacionales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 asignación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Otros…</a:t>
            </a:r>
          </a:p>
          <a:p>
            <a:pPr lvl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Ejemplos: 	A = A + B</a:t>
            </a:r>
          </a:p>
          <a:p>
            <a:pPr lvl="1"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(A || B) ...</a:t>
            </a:r>
          </a:p>
          <a:p>
            <a:pPr lvl="1"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(A &gt; B) ...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637213" y="2809875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 rot="20400000">
            <a:off x="7161213" y="2505075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323013" y="2733675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24863" cy="8382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Componentes de un programa</a:t>
            </a:r>
          </a:p>
        </p:txBody>
      </p:sp>
    </p:spTree>
    <p:extLst>
      <p:ext uri="{BB962C8B-B14F-4D97-AF65-F5344CB8AC3E}">
        <p14:creationId xmlns:p14="http://schemas.microsoft.com/office/powerpoint/2010/main" val="14885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 advAuto="0"/>
      <p:bldP spid="83971" grpId="0" build="p" autoUpdateAnimBg="0" advAuto="0"/>
      <p:bldP spid="83972" grpId="0" build="p" autoUpdateAnimBg="0" advAuto="0"/>
      <p:bldP spid="83973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983804" y="1268760"/>
            <a:ext cx="762064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</a:rPr>
              <a:t>Operador	                      Operación</a:t>
            </a:r>
          </a:p>
          <a:p>
            <a:pPr eaLnBrk="0" hangingPunct="0"/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 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Suma.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Los 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pueden ser enteros o reales.</a:t>
            </a:r>
          </a:p>
          <a:p>
            <a:pPr algn="just"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-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 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Resta.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Los 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pueden ser enteros o reales.</a:t>
            </a:r>
          </a:p>
          <a:p>
            <a:pPr algn="just"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*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 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Multiplicación.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Los 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pueden ser enteros </a:t>
            </a: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                  o reales.</a:t>
            </a:r>
          </a:p>
          <a:p>
            <a:pPr algn="just"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marL="1524000" indent="-1524000"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/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División.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Si ambos operadores son enteros el resultado es  entero. En el resto de los casos el resultado es real.</a:t>
            </a:r>
          </a:p>
          <a:p>
            <a:pPr algn="just"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%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	 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Módulo o resto (residuo) de una división.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Los</a:t>
            </a:r>
          </a:p>
          <a:p>
            <a:pPr algn="just" eaLnBrk="0" hangingPunct="0"/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                       </a:t>
            </a:r>
            <a:r>
              <a:rPr lang="es-ES_tradnl" sz="22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tienen  que ser enteros.</a:t>
            </a:r>
            <a:r>
              <a:rPr lang="es-ES_tradnl" sz="2200" dirty="0">
                <a:latin typeface="Times New Roman" pitchFamily="18" charset="0"/>
              </a:rPr>
              <a:t>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691382" y="260350"/>
            <a:ext cx="604897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13330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503363" y="1628775"/>
            <a:ext cx="6884987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</a:rPr>
              <a:t>Operador	                      Operación</a:t>
            </a:r>
            <a:endParaRPr lang="es-ES_tradnl" sz="2800" dirty="0">
              <a:solidFill>
                <a:schemeClr val="accent3">
                  <a:lumMod val="75000"/>
                </a:schemeClr>
              </a:solidFill>
            </a:endParaRPr>
          </a:p>
          <a:p>
            <a:pPr eaLnBrk="0" hangingPunct="0"/>
            <a:endParaRPr lang="es-ES_tradnl" sz="2400" dirty="0"/>
          </a:p>
          <a:p>
            <a:pPr eaLnBrk="0" hangingPunct="0"/>
            <a:r>
              <a:rPr lang="es-ES_tradnl" sz="2400" b="1" dirty="0"/>
              <a:t>  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&amp;&amp;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AND.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Da como resultado el valor lógico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1 si ambos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son distintos de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cero.</a:t>
            </a:r>
          </a:p>
          <a:p>
            <a:pPr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eaLnBrk="0" hangingPunct="0"/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||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OR.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Da como resultado el valor lógico 0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si ambos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operandos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son cero.</a:t>
            </a:r>
          </a:p>
          <a:p>
            <a:pPr eaLnBrk="0" hangingPunct="0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eaLnBrk="0" hangingPunct="0"/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     !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NOT.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El resultado es 0 si el operando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tiene un valor distinto de cero, y en</a:t>
            </a:r>
          </a:p>
          <a:p>
            <a:pPr eaLnBrk="0" hangingPunct="0"/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               caso contrario.</a:t>
            </a:r>
          </a:p>
          <a:p>
            <a:pPr eaLnBrk="0" hangingPunct="0"/>
            <a:r>
              <a:rPr lang="es-ES_tradnl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619250" y="358775"/>
            <a:ext cx="5867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18436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55576" y="1603475"/>
            <a:ext cx="8006551" cy="434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</a:rPr>
              <a:t>Operador		Operación</a:t>
            </a:r>
            <a:endParaRPr lang="es-ES_tradnl" sz="2800" dirty="0">
              <a:solidFill>
                <a:schemeClr val="accent3">
                  <a:lumMod val="75000"/>
                </a:schemeClr>
              </a:solidFill>
            </a:endParaRPr>
          </a:p>
          <a:p>
            <a:pPr eaLnBrk="0" hangingPunct="0"/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b="1" dirty="0"/>
              <a:t>    &lt;</a:t>
            </a:r>
            <a:r>
              <a:rPr lang="es-ES_tradnl" sz="2400" dirty="0"/>
              <a:t>		Primer operando </a:t>
            </a:r>
            <a:r>
              <a:rPr lang="es-ES_tradnl" sz="2400" b="1" dirty="0"/>
              <a:t>menor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b="1" dirty="0"/>
              <a:t>    &gt;</a:t>
            </a:r>
            <a:r>
              <a:rPr lang="es-ES_tradnl" sz="2400" dirty="0"/>
              <a:t>		Primer operando </a:t>
            </a:r>
            <a:r>
              <a:rPr lang="es-ES_tradnl" sz="2400" b="1" dirty="0"/>
              <a:t>mayor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b="1" dirty="0"/>
              <a:t>   &lt;=</a:t>
            </a:r>
            <a:r>
              <a:rPr lang="es-ES_tradnl" sz="2400" dirty="0"/>
              <a:t>		Primer operando </a:t>
            </a:r>
            <a:r>
              <a:rPr lang="es-ES_tradnl" sz="2400" b="1" dirty="0"/>
              <a:t>menor o igual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b="1" dirty="0"/>
              <a:t>   &gt;=</a:t>
            </a:r>
            <a:r>
              <a:rPr lang="es-ES_tradnl" sz="2400" dirty="0"/>
              <a:t>		Primer operando </a:t>
            </a:r>
            <a:r>
              <a:rPr lang="es-ES_tradnl" sz="2400" b="1" dirty="0"/>
              <a:t>mayor o igual 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dirty="0"/>
              <a:t>  ==		Primer operando </a:t>
            </a:r>
            <a:r>
              <a:rPr lang="es-ES_tradnl" sz="2400" b="1" dirty="0"/>
              <a:t>igual  que</a:t>
            </a:r>
            <a:r>
              <a:rPr lang="es-ES_tradnl" sz="2400" dirty="0"/>
              <a:t> el segundo</a:t>
            </a:r>
          </a:p>
          <a:p>
            <a:pPr eaLnBrk="0" hangingPunct="0">
              <a:lnSpc>
                <a:spcPct val="85000"/>
              </a:lnSpc>
            </a:pPr>
            <a:endParaRPr lang="es-ES_tradnl" sz="2400" dirty="0"/>
          </a:p>
          <a:p>
            <a:pPr eaLnBrk="0" hangingPunct="0">
              <a:lnSpc>
                <a:spcPct val="85000"/>
              </a:lnSpc>
            </a:pPr>
            <a:r>
              <a:rPr lang="es-ES_tradnl" sz="2400" dirty="0"/>
              <a:t>  !=		Primer operando</a:t>
            </a:r>
            <a:r>
              <a:rPr lang="es-ES_tradnl" sz="2400" b="1" dirty="0"/>
              <a:t> distinto que</a:t>
            </a:r>
            <a:r>
              <a:rPr lang="es-ES_tradnl" sz="2400" dirty="0"/>
              <a:t> el segundo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03350" y="430560"/>
            <a:ext cx="640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Operadores relacionales</a:t>
            </a:r>
          </a:p>
        </p:txBody>
      </p:sp>
    </p:spTree>
    <p:extLst>
      <p:ext uri="{BB962C8B-B14F-4D97-AF65-F5344CB8AC3E}">
        <p14:creationId xmlns:p14="http://schemas.microsoft.com/office/powerpoint/2010/main" val="12677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1415</Words>
  <Application>Microsoft Office PowerPoint</Application>
  <PresentationFormat>Presentación en pantalla (4:3)</PresentationFormat>
  <Paragraphs>247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Dom Casual</vt:lpstr>
      <vt:lpstr>Impact</vt:lpstr>
      <vt:lpstr>Times New Roman</vt:lpstr>
      <vt:lpstr>Tema de Office</vt:lpstr>
      <vt:lpstr>TC1017  Solución de problemas con programación</vt:lpstr>
      <vt:lpstr>La sesión pasada vimos…</vt:lpstr>
      <vt:lpstr>Componentes de un programa</vt:lpstr>
      <vt:lpstr>Componentes de un programa</vt:lpstr>
      <vt:lpstr>Declaración de variables</vt:lpstr>
      <vt:lpstr>Componentes de un programa</vt:lpstr>
      <vt:lpstr>Presentación de PowerPoint</vt:lpstr>
      <vt:lpstr>Presentación de PowerPoint</vt:lpstr>
      <vt:lpstr>Presentación de PowerPoint</vt:lpstr>
      <vt:lpstr>Presentación de PowerPoint</vt:lpstr>
      <vt:lpstr>Prioridad y asociatividad de operadores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¿Cuál es el resultado de las siguientes expresiones?</vt:lpstr>
      <vt:lpstr>Tipos de datos básicos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45</cp:revision>
  <dcterms:created xsi:type="dcterms:W3CDTF">2013-06-20T22:11:59Z</dcterms:created>
  <dcterms:modified xsi:type="dcterms:W3CDTF">2020-08-09T21:47:05Z</dcterms:modified>
</cp:coreProperties>
</file>