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4"/>
  </p:notesMasterIdLst>
  <p:sldIdLst>
    <p:sldId id="256" r:id="rId2"/>
    <p:sldId id="257" r:id="rId3"/>
    <p:sldId id="258" r:id="rId4"/>
    <p:sldId id="274" r:id="rId5"/>
    <p:sldId id="299" r:id="rId6"/>
    <p:sldId id="282" r:id="rId7"/>
    <p:sldId id="300" r:id="rId8"/>
    <p:sldId id="272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275" r:id="rId17"/>
    <p:sldId id="301" r:id="rId18"/>
    <p:sldId id="348" r:id="rId19"/>
    <p:sldId id="349" r:id="rId20"/>
    <p:sldId id="346" r:id="rId21"/>
    <p:sldId id="350" r:id="rId22"/>
    <p:sldId id="347" r:id="rId23"/>
    <p:sldId id="351" r:id="rId24"/>
    <p:sldId id="352" r:id="rId25"/>
    <p:sldId id="353" r:id="rId26"/>
    <p:sldId id="277" r:id="rId27"/>
    <p:sldId id="355" r:id="rId28"/>
    <p:sldId id="354" r:id="rId29"/>
    <p:sldId id="278" r:id="rId30"/>
    <p:sldId id="279" r:id="rId31"/>
    <p:sldId id="280" r:id="rId32"/>
    <p:sldId id="303" r:id="rId33"/>
    <p:sldId id="284" r:id="rId34"/>
    <p:sldId id="356" r:id="rId35"/>
    <p:sldId id="263" r:id="rId36"/>
    <p:sldId id="304" r:id="rId37"/>
    <p:sldId id="285" r:id="rId38"/>
    <p:sldId id="264" r:id="rId39"/>
    <p:sldId id="358" r:id="rId40"/>
    <p:sldId id="359" r:id="rId41"/>
    <p:sldId id="393" r:id="rId42"/>
    <p:sldId id="368" r:id="rId43"/>
    <p:sldId id="309" r:id="rId44"/>
    <p:sldId id="361" r:id="rId45"/>
    <p:sldId id="365" r:id="rId46"/>
    <p:sldId id="364" r:id="rId47"/>
    <p:sldId id="366" r:id="rId48"/>
    <p:sldId id="369" r:id="rId49"/>
    <p:sldId id="370" r:id="rId50"/>
    <p:sldId id="371" r:id="rId51"/>
    <p:sldId id="373" r:id="rId52"/>
    <p:sldId id="372" r:id="rId53"/>
    <p:sldId id="374" r:id="rId54"/>
    <p:sldId id="375" r:id="rId55"/>
    <p:sldId id="377" r:id="rId56"/>
    <p:sldId id="394" r:id="rId57"/>
    <p:sldId id="378" r:id="rId58"/>
    <p:sldId id="379" r:id="rId59"/>
    <p:sldId id="395" r:id="rId60"/>
    <p:sldId id="380" r:id="rId61"/>
    <p:sldId id="398" r:id="rId62"/>
    <p:sldId id="399" r:id="rId63"/>
    <p:sldId id="400" r:id="rId64"/>
    <p:sldId id="384" r:id="rId65"/>
    <p:sldId id="385" r:id="rId66"/>
    <p:sldId id="387" r:id="rId67"/>
    <p:sldId id="389" r:id="rId68"/>
    <p:sldId id="357" r:id="rId69"/>
    <p:sldId id="266" r:id="rId70"/>
    <p:sldId id="321" r:id="rId71"/>
    <p:sldId id="322" r:id="rId72"/>
    <p:sldId id="401" r:id="rId73"/>
    <p:sldId id="323" r:id="rId74"/>
    <p:sldId id="402" r:id="rId75"/>
    <p:sldId id="403" r:id="rId76"/>
    <p:sldId id="268" r:id="rId77"/>
    <p:sldId id="328" r:id="rId78"/>
    <p:sldId id="326" r:id="rId79"/>
    <p:sldId id="404" r:id="rId80"/>
    <p:sldId id="405" r:id="rId81"/>
    <p:sldId id="327" r:id="rId82"/>
    <p:sldId id="329" r:id="rId83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3" autoAdjust="0"/>
    <p:restoredTop sz="94025" autoAdjust="0"/>
  </p:normalViewPr>
  <p:slideViewPr>
    <p:cSldViewPr>
      <p:cViewPr varScale="1">
        <p:scale>
          <a:sx n="85" d="100"/>
          <a:sy n="85" d="100"/>
        </p:scale>
        <p:origin x="81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A0289-3443-4E5C-835E-E6989190AD75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A540D-E26B-447E-A4DB-E9AD30C806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839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3516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7976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914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5442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1556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5222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9194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1453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3392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8879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467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18666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68137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31192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4935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24018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3556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55453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21659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7384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25434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9898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661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41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7144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00143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02530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48284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92836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07993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93725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74082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26378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9777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23211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83142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92399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28162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04210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73399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56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66950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54938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3070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26043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0609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51256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95432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005474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52559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566961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24988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25213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203640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44707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70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374087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9463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73983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64962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262614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021468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36304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77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661426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206739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734003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39062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772885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2664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3971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9989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743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2527300" y="2133600"/>
            <a:ext cx="2108200" cy="2009139"/>
          </a:xfrm>
          <a:custGeom>
            <a:avLst/>
            <a:gdLst/>
            <a:ahLst/>
            <a:cxnLst/>
            <a:rect l="l" t="t" r="r" b="b"/>
            <a:pathLst>
              <a:path w="2108200" h="2009139">
                <a:moveTo>
                  <a:pt x="1523364" y="0"/>
                </a:moveTo>
                <a:lnTo>
                  <a:pt x="584835" y="0"/>
                </a:lnTo>
                <a:lnTo>
                  <a:pt x="0" y="1004569"/>
                </a:lnTo>
                <a:lnTo>
                  <a:pt x="584835" y="2009139"/>
                </a:lnTo>
                <a:lnTo>
                  <a:pt x="1523364" y="2009139"/>
                </a:lnTo>
                <a:lnTo>
                  <a:pt x="2108200" y="1004569"/>
                </a:lnTo>
                <a:lnTo>
                  <a:pt x="152336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919220" y="3977640"/>
            <a:ext cx="1303019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690620" y="38100"/>
            <a:ext cx="1762759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09239" y="0"/>
            <a:ext cx="1112520" cy="789939"/>
          </a:xfrm>
          <a:custGeom>
            <a:avLst/>
            <a:gdLst/>
            <a:ahLst/>
            <a:cxnLst/>
            <a:rect l="l" t="t" r="r" b="b"/>
            <a:pathLst>
              <a:path w="1112520" h="789939">
                <a:moveTo>
                  <a:pt x="0" y="308610"/>
                </a:moveTo>
                <a:lnTo>
                  <a:pt x="276098" y="789939"/>
                </a:lnTo>
                <a:lnTo>
                  <a:pt x="836422" y="789939"/>
                </a:lnTo>
                <a:lnTo>
                  <a:pt x="1112520" y="308610"/>
                </a:lnTo>
                <a:lnTo>
                  <a:pt x="935496" y="0"/>
                </a:lnTo>
              </a:path>
            </a:pathLst>
          </a:custGeom>
          <a:ln w="2032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809239" y="0"/>
            <a:ext cx="177023" cy="308610"/>
          </a:xfrm>
          <a:custGeom>
            <a:avLst/>
            <a:gdLst/>
            <a:ahLst/>
            <a:cxnLst/>
            <a:rect l="l" t="t" r="r" b="b"/>
            <a:pathLst>
              <a:path w="177023" h="308610">
                <a:moveTo>
                  <a:pt x="177023" y="0"/>
                </a:moveTo>
                <a:lnTo>
                  <a:pt x="0" y="308610"/>
                </a:lnTo>
              </a:path>
            </a:pathLst>
          </a:custGeom>
          <a:ln w="2032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601720" y="1358900"/>
            <a:ext cx="495300" cy="429260"/>
          </a:xfrm>
          <a:custGeom>
            <a:avLst/>
            <a:gdLst/>
            <a:ahLst/>
            <a:cxnLst/>
            <a:rect l="l" t="t" r="r" b="b"/>
            <a:pathLst>
              <a:path w="495300" h="429260">
                <a:moveTo>
                  <a:pt x="372237" y="0"/>
                </a:moveTo>
                <a:lnTo>
                  <a:pt x="123062" y="0"/>
                </a:lnTo>
                <a:lnTo>
                  <a:pt x="0" y="214629"/>
                </a:lnTo>
                <a:lnTo>
                  <a:pt x="123062" y="429260"/>
                </a:lnTo>
                <a:lnTo>
                  <a:pt x="372237" y="429260"/>
                </a:lnTo>
                <a:lnTo>
                  <a:pt x="495300" y="214629"/>
                </a:lnTo>
                <a:lnTo>
                  <a:pt x="37223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78120" y="855980"/>
            <a:ext cx="944879" cy="817880"/>
          </a:xfrm>
          <a:custGeom>
            <a:avLst/>
            <a:gdLst/>
            <a:ahLst/>
            <a:cxnLst/>
            <a:rect l="l" t="t" r="r" b="b"/>
            <a:pathLst>
              <a:path w="944879" h="817880">
                <a:moveTo>
                  <a:pt x="0" y="408940"/>
                </a:moveTo>
                <a:lnTo>
                  <a:pt x="234568" y="817880"/>
                </a:lnTo>
                <a:lnTo>
                  <a:pt x="710310" y="817880"/>
                </a:lnTo>
                <a:lnTo>
                  <a:pt x="944879" y="408940"/>
                </a:lnTo>
                <a:lnTo>
                  <a:pt x="710310" y="0"/>
                </a:lnTo>
                <a:lnTo>
                  <a:pt x="234568" y="0"/>
                </a:lnTo>
                <a:lnTo>
                  <a:pt x="0" y="408940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367020" y="353059"/>
            <a:ext cx="492759" cy="426719"/>
          </a:xfrm>
          <a:custGeom>
            <a:avLst/>
            <a:gdLst/>
            <a:ahLst/>
            <a:cxnLst/>
            <a:rect l="l" t="t" r="r" b="b"/>
            <a:pathLst>
              <a:path w="492759" h="426719">
                <a:moveTo>
                  <a:pt x="370331" y="0"/>
                </a:moveTo>
                <a:lnTo>
                  <a:pt x="122427" y="0"/>
                </a:lnTo>
                <a:lnTo>
                  <a:pt x="0" y="213360"/>
                </a:lnTo>
                <a:lnTo>
                  <a:pt x="122427" y="426719"/>
                </a:lnTo>
                <a:lnTo>
                  <a:pt x="370331" y="426719"/>
                </a:lnTo>
                <a:lnTo>
                  <a:pt x="492759" y="213360"/>
                </a:lnTo>
                <a:lnTo>
                  <a:pt x="370331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549900" y="1170939"/>
            <a:ext cx="93979" cy="213360"/>
          </a:xfrm>
          <a:custGeom>
            <a:avLst/>
            <a:gdLst/>
            <a:ahLst/>
            <a:cxnLst/>
            <a:rect l="l" t="t" r="r" b="b"/>
            <a:pathLst>
              <a:path w="93979" h="213360">
                <a:moveTo>
                  <a:pt x="93979" y="0"/>
                </a:moveTo>
                <a:lnTo>
                  <a:pt x="0" y="0"/>
                </a:lnTo>
                <a:lnTo>
                  <a:pt x="0" y="213360"/>
                </a:lnTo>
                <a:lnTo>
                  <a:pt x="93979" y="213360"/>
                </a:lnTo>
                <a:lnTo>
                  <a:pt x="93979" y="58547"/>
                </a:lnTo>
                <a:lnTo>
                  <a:pt x="57785" y="58547"/>
                </a:lnTo>
                <a:lnTo>
                  <a:pt x="51435" y="57404"/>
                </a:lnTo>
                <a:lnTo>
                  <a:pt x="40894" y="41401"/>
                </a:lnTo>
                <a:lnTo>
                  <a:pt x="41401" y="37846"/>
                </a:lnTo>
                <a:lnTo>
                  <a:pt x="42037" y="34925"/>
                </a:lnTo>
                <a:lnTo>
                  <a:pt x="43814" y="31876"/>
                </a:lnTo>
                <a:lnTo>
                  <a:pt x="48513" y="27177"/>
                </a:lnTo>
                <a:lnTo>
                  <a:pt x="51435" y="26035"/>
                </a:lnTo>
                <a:lnTo>
                  <a:pt x="54228" y="24892"/>
                </a:lnTo>
                <a:lnTo>
                  <a:pt x="57785" y="24257"/>
                </a:lnTo>
                <a:lnTo>
                  <a:pt x="93979" y="24257"/>
                </a:lnTo>
                <a:lnTo>
                  <a:pt x="93979" y="0"/>
                </a:lnTo>
                <a:close/>
              </a:path>
              <a:path w="93979" h="213360">
                <a:moveTo>
                  <a:pt x="93979" y="24257"/>
                </a:moveTo>
                <a:lnTo>
                  <a:pt x="57785" y="24257"/>
                </a:lnTo>
                <a:lnTo>
                  <a:pt x="61340" y="24892"/>
                </a:lnTo>
                <a:lnTo>
                  <a:pt x="67183" y="27177"/>
                </a:lnTo>
                <a:lnTo>
                  <a:pt x="69469" y="29590"/>
                </a:lnTo>
                <a:lnTo>
                  <a:pt x="71754" y="31876"/>
                </a:lnTo>
                <a:lnTo>
                  <a:pt x="73533" y="34925"/>
                </a:lnTo>
                <a:lnTo>
                  <a:pt x="74167" y="37846"/>
                </a:lnTo>
                <a:lnTo>
                  <a:pt x="74675" y="41401"/>
                </a:lnTo>
                <a:lnTo>
                  <a:pt x="74167" y="44958"/>
                </a:lnTo>
                <a:lnTo>
                  <a:pt x="57785" y="58547"/>
                </a:lnTo>
                <a:lnTo>
                  <a:pt x="93979" y="58547"/>
                </a:lnTo>
                <a:lnTo>
                  <a:pt x="93979" y="2425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659120" y="1028700"/>
            <a:ext cx="294639" cy="375920"/>
          </a:xfrm>
          <a:custGeom>
            <a:avLst/>
            <a:gdLst/>
            <a:ahLst/>
            <a:cxnLst/>
            <a:rect l="l" t="t" r="r" b="b"/>
            <a:pathLst>
              <a:path w="294639" h="375920">
                <a:moveTo>
                  <a:pt x="151764" y="0"/>
                </a:moveTo>
                <a:lnTo>
                  <a:pt x="119506" y="35433"/>
                </a:lnTo>
                <a:lnTo>
                  <a:pt x="114807" y="49022"/>
                </a:lnTo>
                <a:lnTo>
                  <a:pt x="96646" y="89280"/>
                </a:lnTo>
                <a:lnTo>
                  <a:pt x="60325" y="127126"/>
                </a:lnTo>
                <a:lnTo>
                  <a:pt x="34543" y="150749"/>
                </a:lnTo>
                <a:lnTo>
                  <a:pt x="0" y="150749"/>
                </a:lnTo>
                <a:lnTo>
                  <a:pt x="0" y="325120"/>
                </a:lnTo>
                <a:lnTo>
                  <a:pt x="36321" y="325120"/>
                </a:lnTo>
                <a:lnTo>
                  <a:pt x="48005" y="330962"/>
                </a:lnTo>
                <a:lnTo>
                  <a:pt x="64388" y="338074"/>
                </a:lnTo>
                <a:lnTo>
                  <a:pt x="108965" y="355219"/>
                </a:lnTo>
                <a:lnTo>
                  <a:pt x="147065" y="366395"/>
                </a:lnTo>
                <a:lnTo>
                  <a:pt x="184530" y="374141"/>
                </a:lnTo>
                <a:lnTo>
                  <a:pt x="206755" y="375920"/>
                </a:lnTo>
                <a:lnTo>
                  <a:pt x="225551" y="375920"/>
                </a:lnTo>
                <a:lnTo>
                  <a:pt x="235457" y="375285"/>
                </a:lnTo>
                <a:lnTo>
                  <a:pt x="244855" y="374141"/>
                </a:lnTo>
                <a:lnTo>
                  <a:pt x="253110" y="371728"/>
                </a:lnTo>
                <a:lnTo>
                  <a:pt x="257175" y="370586"/>
                </a:lnTo>
                <a:lnTo>
                  <a:pt x="269493" y="342773"/>
                </a:lnTo>
                <a:lnTo>
                  <a:pt x="268858" y="338709"/>
                </a:lnTo>
                <a:lnTo>
                  <a:pt x="267715" y="335152"/>
                </a:lnTo>
                <a:lnTo>
                  <a:pt x="265302" y="331597"/>
                </a:lnTo>
                <a:lnTo>
                  <a:pt x="261874" y="328675"/>
                </a:lnTo>
                <a:lnTo>
                  <a:pt x="264794" y="328040"/>
                </a:lnTo>
                <a:lnTo>
                  <a:pt x="280034" y="290195"/>
                </a:lnTo>
                <a:lnTo>
                  <a:pt x="280034" y="284861"/>
                </a:lnTo>
                <a:lnTo>
                  <a:pt x="279400" y="281939"/>
                </a:lnTo>
                <a:lnTo>
                  <a:pt x="278256" y="279526"/>
                </a:lnTo>
                <a:lnTo>
                  <a:pt x="275335" y="275463"/>
                </a:lnTo>
                <a:lnTo>
                  <a:pt x="271779" y="271907"/>
                </a:lnTo>
                <a:lnTo>
                  <a:pt x="274700" y="271272"/>
                </a:lnTo>
                <a:lnTo>
                  <a:pt x="288163" y="234061"/>
                </a:lnTo>
                <a:lnTo>
                  <a:pt x="288163" y="228219"/>
                </a:lnTo>
                <a:lnTo>
                  <a:pt x="287654" y="225171"/>
                </a:lnTo>
                <a:lnTo>
                  <a:pt x="286384" y="222885"/>
                </a:lnTo>
                <a:lnTo>
                  <a:pt x="285241" y="220472"/>
                </a:lnTo>
                <a:lnTo>
                  <a:pt x="281685" y="216915"/>
                </a:lnTo>
                <a:lnTo>
                  <a:pt x="279400" y="215137"/>
                </a:lnTo>
                <a:lnTo>
                  <a:pt x="281685" y="214502"/>
                </a:lnTo>
                <a:lnTo>
                  <a:pt x="294639" y="177291"/>
                </a:lnTo>
                <a:lnTo>
                  <a:pt x="294004" y="174371"/>
                </a:lnTo>
                <a:lnTo>
                  <a:pt x="293496" y="171450"/>
                </a:lnTo>
                <a:lnTo>
                  <a:pt x="292226" y="169037"/>
                </a:lnTo>
                <a:lnTo>
                  <a:pt x="291083" y="166750"/>
                </a:lnTo>
                <a:lnTo>
                  <a:pt x="289305" y="164337"/>
                </a:lnTo>
                <a:lnTo>
                  <a:pt x="237235" y="148336"/>
                </a:lnTo>
                <a:lnTo>
                  <a:pt x="151764" y="142494"/>
                </a:lnTo>
                <a:lnTo>
                  <a:pt x="155828" y="135382"/>
                </a:lnTo>
                <a:lnTo>
                  <a:pt x="169925" y="89280"/>
                </a:lnTo>
                <a:lnTo>
                  <a:pt x="175132" y="37211"/>
                </a:lnTo>
                <a:lnTo>
                  <a:pt x="175132" y="19558"/>
                </a:lnTo>
                <a:lnTo>
                  <a:pt x="156463" y="635"/>
                </a:lnTo>
                <a:lnTo>
                  <a:pt x="15176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253740" y="114300"/>
            <a:ext cx="223520" cy="388620"/>
          </a:xfrm>
          <a:custGeom>
            <a:avLst/>
            <a:gdLst/>
            <a:ahLst/>
            <a:cxnLst/>
            <a:rect l="l" t="t" r="r" b="b"/>
            <a:pathLst>
              <a:path w="223520" h="388620">
                <a:moveTo>
                  <a:pt x="199136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4109"/>
                </a:lnTo>
                <a:lnTo>
                  <a:pt x="508" y="369188"/>
                </a:lnTo>
                <a:lnTo>
                  <a:pt x="24384" y="388620"/>
                </a:lnTo>
                <a:lnTo>
                  <a:pt x="199136" y="388620"/>
                </a:lnTo>
                <a:lnTo>
                  <a:pt x="223100" y="368300"/>
                </a:lnTo>
                <a:lnTo>
                  <a:pt x="111760" y="368300"/>
                </a:lnTo>
                <a:lnTo>
                  <a:pt x="108585" y="367791"/>
                </a:lnTo>
                <a:lnTo>
                  <a:pt x="95631" y="352171"/>
                </a:lnTo>
                <a:lnTo>
                  <a:pt x="96138" y="348869"/>
                </a:lnTo>
                <a:lnTo>
                  <a:pt x="111760" y="336041"/>
                </a:lnTo>
                <a:lnTo>
                  <a:pt x="223520" y="336041"/>
                </a:lnTo>
                <a:lnTo>
                  <a:pt x="223520" y="315722"/>
                </a:lnTo>
                <a:lnTo>
                  <a:pt x="24384" y="315722"/>
                </a:lnTo>
                <a:lnTo>
                  <a:pt x="24384" y="48513"/>
                </a:lnTo>
                <a:lnTo>
                  <a:pt x="223520" y="48513"/>
                </a:lnTo>
                <a:lnTo>
                  <a:pt x="223520" y="29083"/>
                </a:lnTo>
                <a:lnTo>
                  <a:pt x="104901" y="29083"/>
                </a:lnTo>
                <a:lnTo>
                  <a:pt x="102488" y="28575"/>
                </a:lnTo>
                <a:lnTo>
                  <a:pt x="101219" y="27686"/>
                </a:lnTo>
                <a:lnTo>
                  <a:pt x="99822" y="25908"/>
                </a:lnTo>
                <a:lnTo>
                  <a:pt x="99313" y="24002"/>
                </a:lnTo>
                <a:lnTo>
                  <a:pt x="99822" y="21716"/>
                </a:lnTo>
                <a:lnTo>
                  <a:pt x="101219" y="20320"/>
                </a:lnTo>
                <a:lnTo>
                  <a:pt x="102488" y="18923"/>
                </a:lnTo>
                <a:lnTo>
                  <a:pt x="104901" y="18414"/>
                </a:lnTo>
                <a:lnTo>
                  <a:pt x="222709" y="18414"/>
                </a:lnTo>
                <a:lnTo>
                  <a:pt x="221614" y="14732"/>
                </a:lnTo>
                <a:lnTo>
                  <a:pt x="204215" y="508"/>
                </a:lnTo>
                <a:lnTo>
                  <a:pt x="199136" y="0"/>
                </a:lnTo>
                <a:close/>
              </a:path>
              <a:path w="223520" h="388620">
                <a:moveTo>
                  <a:pt x="223520" y="336041"/>
                </a:moveTo>
                <a:lnTo>
                  <a:pt x="111760" y="336041"/>
                </a:lnTo>
                <a:lnTo>
                  <a:pt x="114935" y="336423"/>
                </a:lnTo>
                <a:lnTo>
                  <a:pt x="118237" y="337438"/>
                </a:lnTo>
                <a:lnTo>
                  <a:pt x="127888" y="352171"/>
                </a:lnTo>
                <a:lnTo>
                  <a:pt x="127381" y="355346"/>
                </a:lnTo>
                <a:lnTo>
                  <a:pt x="111760" y="368300"/>
                </a:lnTo>
                <a:lnTo>
                  <a:pt x="223100" y="368300"/>
                </a:lnTo>
                <a:lnTo>
                  <a:pt x="223520" y="364109"/>
                </a:lnTo>
                <a:lnTo>
                  <a:pt x="223520" y="336041"/>
                </a:lnTo>
                <a:close/>
              </a:path>
              <a:path w="223520" h="388620">
                <a:moveTo>
                  <a:pt x="223520" y="48513"/>
                </a:moveTo>
                <a:lnTo>
                  <a:pt x="199136" y="48513"/>
                </a:lnTo>
                <a:lnTo>
                  <a:pt x="199136" y="315722"/>
                </a:lnTo>
                <a:lnTo>
                  <a:pt x="223520" y="315722"/>
                </a:lnTo>
                <a:lnTo>
                  <a:pt x="223520" y="48513"/>
                </a:lnTo>
                <a:close/>
              </a:path>
              <a:path w="223520" h="388620">
                <a:moveTo>
                  <a:pt x="222709" y="18414"/>
                </a:moveTo>
                <a:lnTo>
                  <a:pt x="118618" y="18414"/>
                </a:lnTo>
                <a:lnTo>
                  <a:pt x="120904" y="18923"/>
                </a:lnTo>
                <a:lnTo>
                  <a:pt x="123698" y="21716"/>
                </a:lnTo>
                <a:lnTo>
                  <a:pt x="124206" y="24002"/>
                </a:lnTo>
                <a:lnTo>
                  <a:pt x="123698" y="25908"/>
                </a:lnTo>
                <a:lnTo>
                  <a:pt x="122300" y="27686"/>
                </a:lnTo>
                <a:lnTo>
                  <a:pt x="120904" y="28575"/>
                </a:lnTo>
                <a:lnTo>
                  <a:pt x="118618" y="29083"/>
                </a:lnTo>
                <a:lnTo>
                  <a:pt x="223520" y="29083"/>
                </a:lnTo>
                <a:lnTo>
                  <a:pt x="223469" y="24002"/>
                </a:lnTo>
                <a:lnTo>
                  <a:pt x="223012" y="19430"/>
                </a:lnTo>
                <a:lnTo>
                  <a:pt x="222709" y="18414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97070" y="104524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497070" y="101222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497070" y="1078230"/>
            <a:ext cx="152400" cy="45720"/>
          </a:xfrm>
          <a:custGeom>
            <a:avLst/>
            <a:gdLst/>
            <a:ahLst/>
            <a:cxnLst/>
            <a:rect l="l" t="t" r="r" b="b"/>
            <a:pathLst>
              <a:path w="152400" h="45720">
                <a:moveTo>
                  <a:pt x="0" y="0"/>
                </a:moveTo>
                <a:lnTo>
                  <a:pt x="0" y="6604"/>
                </a:lnTo>
                <a:lnTo>
                  <a:pt x="888" y="12192"/>
                </a:lnTo>
                <a:lnTo>
                  <a:pt x="3682" y="17780"/>
                </a:lnTo>
                <a:lnTo>
                  <a:pt x="7238" y="22352"/>
                </a:lnTo>
                <a:lnTo>
                  <a:pt x="12700" y="25273"/>
                </a:lnTo>
                <a:lnTo>
                  <a:pt x="69850" y="44704"/>
                </a:lnTo>
                <a:lnTo>
                  <a:pt x="76200" y="45720"/>
                </a:lnTo>
                <a:lnTo>
                  <a:pt x="82550" y="44704"/>
                </a:lnTo>
                <a:lnTo>
                  <a:pt x="139700" y="25273"/>
                </a:lnTo>
                <a:lnTo>
                  <a:pt x="145160" y="22352"/>
                </a:lnTo>
                <a:lnTo>
                  <a:pt x="148716" y="17780"/>
                </a:lnTo>
                <a:lnTo>
                  <a:pt x="151510" y="12192"/>
                </a:lnTo>
                <a:lnTo>
                  <a:pt x="152400" y="6604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481829" y="725169"/>
            <a:ext cx="50800" cy="248919"/>
          </a:xfrm>
          <a:custGeom>
            <a:avLst/>
            <a:gdLst/>
            <a:ahLst/>
            <a:cxnLst/>
            <a:rect l="l" t="t" r="r" b="b"/>
            <a:pathLst>
              <a:path w="50800" h="248919">
                <a:moveTo>
                  <a:pt x="50800" y="248919"/>
                </a:moveTo>
                <a:lnTo>
                  <a:pt x="20955" y="106299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382770" y="51689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266318" y="457200"/>
                </a:moveTo>
                <a:lnTo>
                  <a:pt x="270890" y="437261"/>
                </a:lnTo>
                <a:lnTo>
                  <a:pt x="277113" y="418211"/>
                </a:lnTo>
                <a:lnTo>
                  <a:pt x="301497" y="368426"/>
                </a:lnTo>
                <a:lnTo>
                  <a:pt x="330453" y="324104"/>
                </a:lnTo>
                <a:lnTo>
                  <a:pt x="340359" y="309625"/>
                </a:lnTo>
                <a:lnTo>
                  <a:pt x="365632" y="264413"/>
                </a:lnTo>
                <a:lnTo>
                  <a:pt x="379221" y="210947"/>
                </a:lnTo>
                <a:lnTo>
                  <a:pt x="381000" y="191008"/>
                </a:lnTo>
                <a:lnTo>
                  <a:pt x="376427" y="152146"/>
                </a:lnTo>
                <a:lnTo>
                  <a:pt x="357504" y="99568"/>
                </a:lnTo>
                <a:lnTo>
                  <a:pt x="324992" y="56134"/>
                </a:lnTo>
                <a:lnTo>
                  <a:pt x="280796" y="23622"/>
                </a:lnTo>
                <a:lnTo>
                  <a:pt x="228472" y="3683"/>
                </a:lnTo>
                <a:lnTo>
                  <a:pt x="190500" y="0"/>
                </a:lnTo>
                <a:lnTo>
                  <a:pt x="152526" y="3683"/>
                </a:lnTo>
                <a:lnTo>
                  <a:pt x="100202" y="23622"/>
                </a:lnTo>
                <a:lnTo>
                  <a:pt x="56006" y="56134"/>
                </a:lnTo>
                <a:lnTo>
                  <a:pt x="23494" y="99568"/>
                </a:lnTo>
                <a:lnTo>
                  <a:pt x="4571" y="152146"/>
                </a:lnTo>
                <a:lnTo>
                  <a:pt x="0" y="191008"/>
                </a:lnTo>
                <a:lnTo>
                  <a:pt x="4571" y="229997"/>
                </a:lnTo>
                <a:lnTo>
                  <a:pt x="23494" y="280670"/>
                </a:lnTo>
                <a:lnTo>
                  <a:pt x="50545" y="324104"/>
                </a:lnTo>
                <a:lnTo>
                  <a:pt x="70484" y="353060"/>
                </a:lnTo>
                <a:lnTo>
                  <a:pt x="79501" y="368426"/>
                </a:lnTo>
                <a:lnTo>
                  <a:pt x="88518" y="383794"/>
                </a:lnTo>
                <a:lnTo>
                  <a:pt x="96646" y="400176"/>
                </a:lnTo>
                <a:lnTo>
                  <a:pt x="103885" y="418211"/>
                </a:lnTo>
                <a:lnTo>
                  <a:pt x="110108" y="437261"/>
                </a:lnTo>
                <a:lnTo>
                  <a:pt x="114680" y="457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613909" y="725169"/>
            <a:ext cx="50800" cy="248919"/>
          </a:xfrm>
          <a:custGeom>
            <a:avLst/>
            <a:gdLst/>
            <a:ahLst/>
            <a:cxnLst/>
            <a:rect l="l" t="t" r="r" b="b"/>
            <a:pathLst>
              <a:path w="50800" h="248919">
                <a:moveTo>
                  <a:pt x="50800" y="0"/>
                </a:moveTo>
                <a:lnTo>
                  <a:pt x="29844" y="106299"/>
                </a:lnTo>
                <a:lnTo>
                  <a:pt x="0" y="24891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07229" y="717550"/>
            <a:ext cx="132080" cy="27939"/>
          </a:xfrm>
          <a:custGeom>
            <a:avLst/>
            <a:gdLst/>
            <a:ahLst/>
            <a:cxnLst/>
            <a:rect l="l" t="t" r="r" b="b"/>
            <a:pathLst>
              <a:path w="132080" h="27939">
                <a:moveTo>
                  <a:pt x="0" y="2666"/>
                </a:moveTo>
                <a:lnTo>
                  <a:pt x="30353" y="27939"/>
                </a:lnTo>
                <a:lnTo>
                  <a:pt x="60706" y="2666"/>
                </a:lnTo>
                <a:lnTo>
                  <a:pt x="63373" y="888"/>
                </a:lnTo>
                <a:lnTo>
                  <a:pt x="66040" y="0"/>
                </a:lnTo>
                <a:lnTo>
                  <a:pt x="68707" y="888"/>
                </a:lnTo>
                <a:lnTo>
                  <a:pt x="71374" y="2666"/>
                </a:lnTo>
                <a:lnTo>
                  <a:pt x="101727" y="27939"/>
                </a:lnTo>
                <a:lnTo>
                  <a:pt x="132080" y="266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497070" y="9817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200400" y="901700"/>
            <a:ext cx="304800" cy="307339"/>
          </a:xfrm>
          <a:custGeom>
            <a:avLst/>
            <a:gdLst/>
            <a:ahLst/>
            <a:cxnLst/>
            <a:rect l="l" t="t" r="r" b="b"/>
            <a:pathLst>
              <a:path w="304800" h="307339">
                <a:moveTo>
                  <a:pt x="152146" y="0"/>
                </a:moveTo>
                <a:lnTo>
                  <a:pt x="144399" y="635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4"/>
                </a:lnTo>
                <a:lnTo>
                  <a:pt x="107314" y="7112"/>
                </a:lnTo>
                <a:lnTo>
                  <a:pt x="100202" y="9525"/>
                </a:lnTo>
                <a:lnTo>
                  <a:pt x="93090" y="12446"/>
                </a:lnTo>
                <a:lnTo>
                  <a:pt x="86105" y="15494"/>
                </a:lnTo>
                <a:lnTo>
                  <a:pt x="79628" y="19050"/>
                </a:lnTo>
                <a:lnTo>
                  <a:pt x="73151" y="22605"/>
                </a:lnTo>
                <a:lnTo>
                  <a:pt x="34798" y="55879"/>
                </a:lnTo>
                <a:lnTo>
                  <a:pt x="18287" y="80899"/>
                </a:lnTo>
                <a:lnTo>
                  <a:pt x="14731" y="87375"/>
                </a:lnTo>
                <a:lnTo>
                  <a:pt x="11811" y="93979"/>
                </a:lnTo>
                <a:lnTo>
                  <a:pt x="9398" y="101091"/>
                </a:lnTo>
                <a:lnTo>
                  <a:pt x="7112" y="108203"/>
                </a:lnTo>
                <a:lnTo>
                  <a:pt x="4699" y="115315"/>
                </a:lnTo>
                <a:lnTo>
                  <a:pt x="2920" y="123062"/>
                </a:lnTo>
                <a:lnTo>
                  <a:pt x="1777" y="130175"/>
                </a:lnTo>
                <a:lnTo>
                  <a:pt x="635" y="137922"/>
                </a:lnTo>
                <a:lnTo>
                  <a:pt x="0" y="145669"/>
                </a:lnTo>
                <a:lnTo>
                  <a:pt x="0" y="153924"/>
                </a:lnTo>
                <a:lnTo>
                  <a:pt x="0" y="161671"/>
                </a:lnTo>
                <a:lnTo>
                  <a:pt x="635" y="169417"/>
                </a:lnTo>
                <a:lnTo>
                  <a:pt x="9398" y="206883"/>
                </a:lnTo>
                <a:lnTo>
                  <a:pt x="34798" y="251460"/>
                </a:lnTo>
                <a:lnTo>
                  <a:pt x="67183" y="281177"/>
                </a:lnTo>
                <a:lnTo>
                  <a:pt x="79628" y="288925"/>
                </a:lnTo>
                <a:lnTo>
                  <a:pt x="86105" y="292480"/>
                </a:lnTo>
                <a:lnTo>
                  <a:pt x="93090" y="295401"/>
                </a:lnTo>
                <a:lnTo>
                  <a:pt x="100202" y="297814"/>
                </a:lnTo>
                <a:lnTo>
                  <a:pt x="107314" y="300227"/>
                </a:lnTo>
                <a:lnTo>
                  <a:pt x="144399" y="307339"/>
                </a:lnTo>
                <a:lnTo>
                  <a:pt x="152146" y="307339"/>
                </a:lnTo>
                <a:lnTo>
                  <a:pt x="160400" y="307339"/>
                </a:lnTo>
                <a:lnTo>
                  <a:pt x="168021" y="306704"/>
                </a:lnTo>
                <a:lnTo>
                  <a:pt x="204597" y="297814"/>
                </a:lnTo>
                <a:lnTo>
                  <a:pt x="211709" y="295401"/>
                </a:lnTo>
                <a:lnTo>
                  <a:pt x="218186" y="292480"/>
                </a:lnTo>
                <a:lnTo>
                  <a:pt x="224662" y="288925"/>
                </a:lnTo>
                <a:lnTo>
                  <a:pt x="231139" y="285369"/>
                </a:lnTo>
                <a:lnTo>
                  <a:pt x="270001" y="251460"/>
                </a:lnTo>
                <a:lnTo>
                  <a:pt x="285876" y="227075"/>
                </a:lnTo>
                <a:lnTo>
                  <a:pt x="289433" y="220472"/>
                </a:lnTo>
                <a:lnTo>
                  <a:pt x="292353" y="213360"/>
                </a:lnTo>
                <a:lnTo>
                  <a:pt x="295401" y="206883"/>
                </a:lnTo>
                <a:lnTo>
                  <a:pt x="297688" y="199771"/>
                </a:lnTo>
                <a:lnTo>
                  <a:pt x="300100" y="192024"/>
                </a:lnTo>
                <a:lnTo>
                  <a:pt x="301244" y="184912"/>
                </a:lnTo>
                <a:lnTo>
                  <a:pt x="303022" y="177164"/>
                </a:lnTo>
                <a:lnTo>
                  <a:pt x="303657" y="169417"/>
                </a:lnTo>
                <a:lnTo>
                  <a:pt x="304164" y="161671"/>
                </a:lnTo>
                <a:lnTo>
                  <a:pt x="304800" y="153924"/>
                </a:lnTo>
                <a:lnTo>
                  <a:pt x="304164" y="145669"/>
                </a:lnTo>
                <a:lnTo>
                  <a:pt x="303657" y="137922"/>
                </a:lnTo>
                <a:lnTo>
                  <a:pt x="303022" y="130175"/>
                </a:lnTo>
                <a:lnTo>
                  <a:pt x="301244" y="123062"/>
                </a:lnTo>
                <a:lnTo>
                  <a:pt x="300100" y="115315"/>
                </a:lnTo>
                <a:lnTo>
                  <a:pt x="297688" y="108203"/>
                </a:lnTo>
                <a:lnTo>
                  <a:pt x="295401" y="101091"/>
                </a:lnTo>
                <a:lnTo>
                  <a:pt x="292353" y="93979"/>
                </a:lnTo>
                <a:lnTo>
                  <a:pt x="289433" y="87375"/>
                </a:lnTo>
                <a:lnTo>
                  <a:pt x="285876" y="80899"/>
                </a:lnTo>
                <a:lnTo>
                  <a:pt x="282448" y="74295"/>
                </a:lnTo>
                <a:lnTo>
                  <a:pt x="249427" y="35051"/>
                </a:lnTo>
                <a:lnTo>
                  <a:pt x="224662" y="19050"/>
                </a:lnTo>
                <a:lnTo>
                  <a:pt x="218186" y="15494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5"/>
                </a:lnTo>
                <a:lnTo>
                  <a:pt x="152146" y="0"/>
                </a:lnTo>
                <a:close/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235960" y="937260"/>
            <a:ext cx="233679" cy="236219"/>
          </a:xfrm>
          <a:custGeom>
            <a:avLst/>
            <a:gdLst/>
            <a:ahLst/>
            <a:cxnLst/>
            <a:rect l="l" t="t" r="r" b="b"/>
            <a:pathLst>
              <a:path w="233679" h="236219">
                <a:moveTo>
                  <a:pt x="116586" y="0"/>
                </a:moveTo>
                <a:lnTo>
                  <a:pt x="104775" y="635"/>
                </a:lnTo>
                <a:lnTo>
                  <a:pt x="92963" y="2412"/>
                </a:lnTo>
                <a:lnTo>
                  <a:pt x="51815" y="20192"/>
                </a:lnTo>
                <a:lnTo>
                  <a:pt x="20065" y="52324"/>
                </a:lnTo>
                <a:lnTo>
                  <a:pt x="2412" y="94614"/>
                </a:lnTo>
                <a:lnTo>
                  <a:pt x="0" y="118363"/>
                </a:lnTo>
                <a:lnTo>
                  <a:pt x="9397" y="164211"/>
                </a:lnTo>
                <a:lnTo>
                  <a:pt x="34162" y="201675"/>
                </a:lnTo>
                <a:lnTo>
                  <a:pt x="71247" y="226694"/>
                </a:lnTo>
                <a:lnTo>
                  <a:pt x="116586" y="236219"/>
                </a:lnTo>
                <a:lnTo>
                  <a:pt x="161798" y="226694"/>
                </a:lnTo>
                <a:lnTo>
                  <a:pt x="198881" y="201675"/>
                </a:lnTo>
                <a:lnTo>
                  <a:pt x="224281" y="164211"/>
                </a:lnTo>
                <a:lnTo>
                  <a:pt x="233679" y="118363"/>
                </a:lnTo>
                <a:lnTo>
                  <a:pt x="224281" y="72643"/>
                </a:lnTo>
                <a:lnTo>
                  <a:pt x="198881" y="35178"/>
                </a:lnTo>
                <a:lnTo>
                  <a:pt x="161798" y="9525"/>
                </a:lnTo>
                <a:lnTo>
                  <a:pt x="116586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268979" y="972819"/>
            <a:ext cx="83820" cy="83819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83819"/>
                </a:moveTo>
                <a:lnTo>
                  <a:pt x="635" y="74802"/>
                </a:lnTo>
                <a:lnTo>
                  <a:pt x="1778" y="66928"/>
                </a:lnTo>
                <a:lnTo>
                  <a:pt x="19304" y="30099"/>
                </a:lnTo>
                <a:lnTo>
                  <a:pt x="51308" y="6095"/>
                </a:lnTo>
                <a:lnTo>
                  <a:pt x="75437" y="0"/>
                </a:lnTo>
                <a:lnTo>
                  <a:pt x="83820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444240" y="1158239"/>
            <a:ext cx="149860" cy="147320"/>
          </a:xfrm>
          <a:custGeom>
            <a:avLst/>
            <a:gdLst/>
            <a:ahLst/>
            <a:cxnLst/>
            <a:rect l="l" t="t" r="r" b="b"/>
            <a:pathLst>
              <a:path w="149860" h="147320">
                <a:moveTo>
                  <a:pt x="0" y="24511"/>
                </a:moveTo>
                <a:lnTo>
                  <a:pt x="120904" y="143763"/>
                </a:lnTo>
                <a:lnTo>
                  <a:pt x="122682" y="144907"/>
                </a:lnTo>
                <a:lnTo>
                  <a:pt x="124460" y="146176"/>
                </a:lnTo>
                <a:lnTo>
                  <a:pt x="126746" y="146685"/>
                </a:lnTo>
                <a:lnTo>
                  <a:pt x="129159" y="147320"/>
                </a:lnTo>
                <a:lnTo>
                  <a:pt x="131445" y="146685"/>
                </a:lnTo>
                <a:lnTo>
                  <a:pt x="133223" y="146176"/>
                </a:lnTo>
                <a:lnTo>
                  <a:pt x="135636" y="144907"/>
                </a:lnTo>
                <a:lnTo>
                  <a:pt x="137413" y="143763"/>
                </a:lnTo>
                <a:lnTo>
                  <a:pt x="146304" y="135000"/>
                </a:lnTo>
                <a:lnTo>
                  <a:pt x="148082" y="133223"/>
                </a:lnTo>
                <a:lnTo>
                  <a:pt x="149225" y="130937"/>
                </a:lnTo>
                <a:lnTo>
                  <a:pt x="149860" y="128650"/>
                </a:lnTo>
                <a:lnTo>
                  <a:pt x="149860" y="126873"/>
                </a:lnTo>
                <a:lnTo>
                  <a:pt x="149860" y="124460"/>
                </a:lnTo>
                <a:lnTo>
                  <a:pt x="149225" y="122174"/>
                </a:lnTo>
                <a:lnTo>
                  <a:pt x="148082" y="120396"/>
                </a:lnTo>
                <a:lnTo>
                  <a:pt x="146304" y="118110"/>
                </a:lnTo>
                <a:lnTo>
                  <a:pt x="26035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5011420" y="5024120"/>
            <a:ext cx="68473" cy="119379"/>
          </a:xfrm>
          <a:custGeom>
            <a:avLst/>
            <a:gdLst/>
            <a:ahLst/>
            <a:cxnLst/>
            <a:rect l="l" t="t" r="r" b="b"/>
            <a:pathLst>
              <a:path w="68473" h="119379">
                <a:moveTo>
                  <a:pt x="0" y="0"/>
                </a:moveTo>
                <a:lnTo>
                  <a:pt x="68473" y="119379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5011420" y="4577079"/>
            <a:ext cx="1031239" cy="566419"/>
          </a:xfrm>
          <a:custGeom>
            <a:avLst/>
            <a:gdLst/>
            <a:ahLst/>
            <a:cxnLst/>
            <a:rect l="l" t="t" r="r" b="b"/>
            <a:pathLst>
              <a:path w="1031239" h="566419">
                <a:moveTo>
                  <a:pt x="962766" y="566419"/>
                </a:moveTo>
                <a:lnTo>
                  <a:pt x="1031239" y="447040"/>
                </a:lnTo>
                <a:lnTo>
                  <a:pt x="774826" y="0"/>
                </a:lnTo>
                <a:lnTo>
                  <a:pt x="256412" y="0"/>
                </a:lnTo>
                <a:lnTo>
                  <a:pt x="0" y="44704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5133340" y="4056379"/>
            <a:ext cx="541020" cy="467359"/>
          </a:xfrm>
          <a:custGeom>
            <a:avLst/>
            <a:gdLst/>
            <a:ahLst/>
            <a:cxnLst/>
            <a:rect l="l" t="t" r="r" b="b"/>
            <a:pathLst>
              <a:path w="541020" h="467360">
                <a:moveTo>
                  <a:pt x="407035" y="0"/>
                </a:moveTo>
                <a:lnTo>
                  <a:pt x="133985" y="0"/>
                </a:lnTo>
                <a:lnTo>
                  <a:pt x="0" y="233680"/>
                </a:lnTo>
                <a:lnTo>
                  <a:pt x="133985" y="467360"/>
                </a:lnTo>
                <a:lnTo>
                  <a:pt x="407035" y="467360"/>
                </a:lnTo>
                <a:lnTo>
                  <a:pt x="541020" y="233680"/>
                </a:lnTo>
                <a:lnTo>
                  <a:pt x="40703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3101339" y="3629659"/>
            <a:ext cx="1033780" cy="894080"/>
          </a:xfrm>
          <a:custGeom>
            <a:avLst/>
            <a:gdLst/>
            <a:ahLst/>
            <a:cxnLst/>
            <a:rect l="l" t="t" r="r" b="b"/>
            <a:pathLst>
              <a:path w="1033780" h="894079">
                <a:moveTo>
                  <a:pt x="777367" y="0"/>
                </a:moveTo>
                <a:lnTo>
                  <a:pt x="256412" y="0"/>
                </a:lnTo>
                <a:lnTo>
                  <a:pt x="0" y="447039"/>
                </a:lnTo>
                <a:lnTo>
                  <a:pt x="256412" y="894079"/>
                </a:lnTo>
                <a:lnTo>
                  <a:pt x="777367" y="894079"/>
                </a:lnTo>
                <a:lnTo>
                  <a:pt x="1033780" y="447039"/>
                </a:lnTo>
                <a:lnTo>
                  <a:pt x="7773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3530600" y="4577079"/>
            <a:ext cx="452120" cy="391160"/>
          </a:xfrm>
          <a:custGeom>
            <a:avLst/>
            <a:gdLst/>
            <a:ahLst/>
            <a:cxnLst/>
            <a:rect l="l" t="t" r="r" b="b"/>
            <a:pathLst>
              <a:path w="452120" h="391160">
                <a:moveTo>
                  <a:pt x="0" y="195580"/>
                </a:moveTo>
                <a:lnTo>
                  <a:pt x="112140" y="391160"/>
                </a:lnTo>
                <a:lnTo>
                  <a:pt x="339978" y="391160"/>
                </a:lnTo>
                <a:lnTo>
                  <a:pt x="452120" y="195580"/>
                </a:lnTo>
                <a:lnTo>
                  <a:pt x="339978" y="0"/>
                </a:lnTo>
                <a:lnTo>
                  <a:pt x="112140" y="0"/>
                </a:lnTo>
                <a:lnTo>
                  <a:pt x="0" y="195580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5369559" y="4866640"/>
            <a:ext cx="312419" cy="276858"/>
          </a:xfrm>
          <a:custGeom>
            <a:avLst/>
            <a:gdLst/>
            <a:ahLst/>
            <a:cxnLst/>
            <a:rect l="l" t="t" r="r" b="b"/>
            <a:pathLst>
              <a:path w="312419" h="276858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2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0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8"/>
                </a:lnTo>
                <a:lnTo>
                  <a:pt x="48513" y="193013"/>
                </a:lnTo>
                <a:lnTo>
                  <a:pt x="51180" y="199740"/>
                </a:lnTo>
                <a:lnTo>
                  <a:pt x="53848" y="206025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2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7290" y="276858"/>
                </a:lnTo>
                <a:lnTo>
                  <a:pt x="72441" y="276858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7" y="254067"/>
                </a:lnTo>
                <a:lnTo>
                  <a:pt x="278256" y="251366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7" y="206926"/>
                </a:lnTo>
                <a:lnTo>
                  <a:pt x="151256" y="206926"/>
                </a:lnTo>
                <a:lnTo>
                  <a:pt x="146303" y="206025"/>
                </a:lnTo>
                <a:lnTo>
                  <a:pt x="141859" y="204683"/>
                </a:lnTo>
                <a:lnTo>
                  <a:pt x="136905" y="203342"/>
                </a:lnTo>
                <a:lnTo>
                  <a:pt x="109092" y="175516"/>
                </a:lnTo>
                <a:lnTo>
                  <a:pt x="105537" y="161145"/>
                </a:lnTo>
                <a:lnTo>
                  <a:pt x="105537" y="151274"/>
                </a:lnTo>
                <a:lnTo>
                  <a:pt x="124332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6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6" y="61048"/>
                </a:lnTo>
                <a:lnTo>
                  <a:pt x="277367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19" h="276858">
                <a:moveTo>
                  <a:pt x="212343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953" y="276858"/>
                </a:lnTo>
                <a:lnTo>
                  <a:pt x="185466" y="276858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0" y="261235"/>
                </a:lnTo>
                <a:lnTo>
                  <a:pt x="205993" y="258551"/>
                </a:lnTo>
                <a:lnTo>
                  <a:pt x="212343" y="255408"/>
                </a:lnTo>
                <a:close/>
              </a:path>
              <a:path w="312419" h="276858">
                <a:moveTo>
                  <a:pt x="276733" y="255408"/>
                </a:moveTo>
                <a:lnTo>
                  <a:pt x="212343" y="255408"/>
                </a:lnTo>
                <a:lnTo>
                  <a:pt x="237489" y="275606"/>
                </a:lnTo>
                <a:lnTo>
                  <a:pt x="239978" y="276858"/>
                </a:lnTo>
                <a:lnTo>
                  <a:pt x="255129" y="276858"/>
                </a:lnTo>
                <a:lnTo>
                  <a:pt x="276733" y="255408"/>
                </a:lnTo>
                <a:close/>
              </a:path>
              <a:path w="312419" h="276858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2" y="151274"/>
                </a:lnTo>
                <a:lnTo>
                  <a:pt x="206882" y="161145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5"/>
                </a:lnTo>
                <a:lnTo>
                  <a:pt x="161162" y="206926"/>
                </a:lnTo>
                <a:lnTo>
                  <a:pt x="258117" y="206926"/>
                </a:lnTo>
                <a:lnTo>
                  <a:pt x="258572" y="206025"/>
                </a:lnTo>
                <a:lnTo>
                  <a:pt x="261238" y="199740"/>
                </a:lnTo>
                <a:lnTo>
                  <a:pt x="263905" y="193013"/>
                </a:lnTo>
                <a:lnTo>
                  <a:pt x="265684" y="186728"/>
                </a:lnTo>
                <a:lnTo>
                  <a:pt x="298068" y="183144"/>
                </a:lnTo>
                <a:lnTo>
                  <a:pt x="312419" y="166988"/>
                </a:lnTo>
                <a:lnTo>
                  <a:pt x="312419" y="145427"/>
                </a:lnTo>
                <a:lnTo>
                  <a:pt x="265684" y="125691"/>
                </a:lnTo>
                <a:lnTo>
                  <a:pt x="263905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19" h="276858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3" y="57010"/>
                </a:lnTo>
                <a:lnTo>
                  <a:pt x="205993" y="53873"/>
                </a:lnTo>
                <a:lnTo>
                  <a:pt x="199770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19" h="276858">
                <a:moveTo>
                  <a:pt x="248285" y="33667"/>
                </a:moveTo>
                <a:lnTo>
                  <a:pt x="245490" y="33667"/>
                </a:lnTo>
                <a:lnTo>
                  <a:pt x="240156" y="35471"/>
                </a:lnTo>
                <a:lnTo>
                  <a:pt x="237489" y="37249"/>
                </a:lnTo>
                <a:lnTo>
                  <a:pt x="212343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6126479" y="4056379"/>
            <a:ext cx="172720" cy="190500"/>
          </a:xfrm>
          <a:custGeom>
            <a:avLst/>
            <a:gdLst/>
            <a:ahLst/>
            <a:cxnLst/>
            <a:rect l="l" t="t" r="r" b="b"/>
            <a:pathLst>
              <a:path w="172720" h="190500">
                <a:moveTo>
                  <a:pt x="124333" y="0"/>
                </a:moveTo>
                <a:lnTo>
                  <a:pt x="90932" y="14376"/>
                </a:lnTo>
                <a:lnTo>
                  <a:pt x="87630" y="17627"/>
                </a:lnTo>
                <a:lnTo>
                  <a:pt x="85090" y="21526"/>
                </a:lnTo>
                <a:lnTo>
                  <a:pt x="82423" y="25450"/>
                </a:lnTo>
                <a:lnTo>
                  <a:pt x="80518" y="29349"/>
                </a:lnTo>
                <a:lnTo>
                  <a:pt x="78486" y="33921"/>
                </a:lnTo>
                <a:lnTo>
                  <a:pt x="77216" y="43053"/>
                </a:lnTo>
                <a:lnTo>
                  <a:pt x="76581" y="48298"/>
                </a:lnTo>
                <a:lnTo>
                  <a:pt x="77216" y="55448"/>
                </a:lnTo>
                <a:lnTo>
                  <a:pt x="79121" y="62636"/>
                </a:lnTo>
                <a:lnTo>
                  <a:pt x="81787" y="69151"/>
                </a:lnTo>
                <a:lnTo>
                  <a:pt x="85090" y="75031"/>
                </a:lnTo>
                <a:lnTo>
                  <a:pt x="0" y="174853"/>
                </a:lnTo>
                <a:lnTo>
                  <a:pt x="9779" y="182003"/>
                </a:lnTo>
                <a:lnTo>
                  <a:pt x="19050" y="190500"/>
                </a:lnTo>
                <a:lnTo>
                  <a:pt x="104012" y="91325"/>
                </a:lnTo>
                <a:lnTo>
                  <a:pt x="144594" y="91325"/>
                </a:lnTo>
                <a:lnTo>
                  <a:pt x="147193" y="90043"/>
                </a:lnTo>
                <a:lnTo>
                  <a:pt x="171323" y="57404"/>
                </a:lnTo>
                <a:lnTo>
                  <a:pt x="172720" y="48298"/>
                </a:lnTo>
                <a:lnTo>
                  <a:pt x="172085" y="43053"/>
                </a:lnTo>
                <a:lnTo>
                  <a:pt x="147193" y="5880"/>
                </a:lnTo>
                <a:lnTo>
                  <a:pt x="134112" y="1308"/>
                </a:lnTo>
                <a:lnTo>
                  <a:pt x="124333" y="0"/>
                </a:lnTo>
                <a:close/>
              </a:path>
              <a:path w="172720" h="190500">
                <a:moveTo>
                  <a:pt x="144594" y="91325"/>
                </a:moveTo>
                <a:lnTo>
                  <a:pt x="104012" y="91325"/>
                </a:lnTo>
                <a:lnTo>
                  <a:pt x="108585" y="93294"/>
                </a:lnTo>
                <a:lnTo>
                  <a:pt x="113792" y="94615"/>
                </a:lnTo>
                <a:lnTo>
                  <a:pt x="124333" y="95885"/>
                </a:lnTo>
                <a:lnTo>
                  <a:pt x="129540" y="95250"/>
                </a:lnTo>
                <a:lnTo>
                  <a:pt x="138684" y="93941"/>
                </a:lnTo>
                <a:lnTo>
                  <a:pt x="143256" y="91986"/>
                </a:lnTo>
                <a:lnTo>
                  <a:pt x="144594" y="9132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5867400" y="4084320"/>
            <a:ext cx="137160" cy="157454"/>
          </a:xfrm>
          <a:custGeom>
            <a:avLst/>
            <a:gdLst/>
            <a:ahLst/>
            <a:cxnLst/>
            <a:rect l="l" t="t" r="r" b="b"/>
            <a:pathLst>
              <a:path w="137160" h="157454">
                <a:moveTo>
                  <a:pt x="97605" y="91363"/>
                </a:moveTo>
                <a:lnTo>
                  <a:pt x="65912" y="91363"/>
                </a:lnTo>
                <a:lnTo>
                  <a:pt x="117475" y="157454"/>
                </a:lnTo>
                <a:lnTo>
                  <a:pt x="126619" y="149682"/>
                </a:lnTo>
                <a:lnTo>
                  <a:pt x="137160" y="142570"/>
                </a:lnTo>
                <a:lnTo>
                  <a:pt x="97605" y="91363"/>
                </a:lnTo>
                <a:close/>
              </a:path>
              <a:path w="137160" h="157454">
                <a:moveTo>
                  <a:pt x="51562" y="0"/>
                </a:moveTo>
                <a:lnTo>
                  <a:pt x="41783" y="0"/>
                </a:lnTo>
                <a:lnTo>
                  <a:pt x="37211" y="660"/>
                </a:lnTo>
                <a:lnTo>
                  <a:pt x="32638" y="1968"/>
                </a:lnTo>
                <a:lnTo>
                  <a:pt x="28701" y="3898"/>
                </a:lnTo>
                <a:lnTo>
                  <a:pt x="24129" y="5841"/>
                </a:lnTo>
                <a:lnTo>
                  <a:pt x="20192" y="8432"/>
                </a:lnTo>
                <a:lnTo>
                  <a:pt x="17017" y="11036"/>
                </a:lnTo>
                <a:lnTo>
                  <a:pt x="10413" y="17513"/>
                </a:lnTo>
                <a:lnTo>
                  <a:pt x="7874" y="21386"/>
                </a:lnTo>
                <a:lnTo>
                  <a:pt x="5207" y="25285"/>
                </a:lnTo>
                <a:lnTo>
                  <a:pt x="3301" y="29159"/>
                </a:lnTo>
                <a:lnTo>
                  <a:pt x="2032" y="33693"/>
                </a:lnTo>
                <a:lnTo>
                  <a:pt x="635" y="38887"/>
                </a:lnTo>
                <a:lnTo>
                  <a:pt x="0" y="43433"/>
                </a:lnTo>
                <a:lnTo>
                  <a:pt x="0" y="53136"/>
                </a:lnTo>
                <a:lnTo>
                  <a:pt x="635" y="57670"/>
                </a:lnTo>
                <a:lnTo>
                  <a:pt x="2032" y="62217"/>
                </a:lnTo>
                <a:lnTo>
                  <a:pt x="3937" y="66116"/>
                </a:lnTo>
                <a:lnTo>
                  <a:pt x="5841" y="70650"/>
                </a:lnTo>
                <a:lnTo>
                  <a:pt x="8509" y="73888"/>
                </a:lnTo>
                <a:lnTo>
                  <a:pt x="11049" y="77762"/>
                </a:lnTo>
                <a:lnTo>
                  <a:pt x="17652" y="84226"/>
                </a:lnTo>
                <a:lnTo>
                  <a:pt x="45720" y="94602"/>
                </a:lnTo>
                <a:lnTo>
                  <a:pt x="52959" y="94602"/>
                </a:lnTo>
                <a:lnTo>
                  <a:pt x="59436" y="93306"/>
                </a:lnTo>
                <a:lnTo>
                  <a:pt x="65912" y="91363"/>
                </a:lnTo>
                <a:lnTo>
                  <a:pt x="97605" y="91363"/>
                </a:lnTo>
                <a:lnTo>
                  <a:pt x="85598" y="75818"/>
                </a:lnTo>
                <a:lnTo>
                  <a:pt x="88773" y="71285"/>
                </a:lnTo>
                <a:lnTo>
                  <a:pt x="91439" y="66751"/>
                </a:lnTo>
                <a:lnTo>
                  <a:pt x="93345" y="61569"/>
                </a:lnTo>
                <a:lnTo>
                  <a:pt x="94741" y="55740"/>
                </a:lnTo>
                <a:lnTo>
                  <a:pt x="95376" y="51206"/>
                </a:lnTo>
                <a:lnTo>
                  <a:pt x="95376" y="41490"/>
                </a:lnTo>
                <a:lnTo>
                  <a:pt x="93979" y="36956"/>
                </a:lnTo>
                <a:lnTo>
                  <a:pt x="92710" y="32423"/>
                </a:lnTo>
                <a:lnTo>
                  <a:pt x="65277" y="3263"/>
                </a:lnTo>
                <a:lnTo>
                  <a:pt x="56134" y="660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5770879" y="4356125"/>
            <a:ext cx="193040" cy="116789"/>
          </a:xfrm>
          <a:custGeom>
            <a:avLst/>
            <a:gdLst/>
            <a:ahLst/>
            <a:cxnLst/>
            <a:rect l="l" t="t" r="r" b="b"/>
            <a:pathLst>
              <a:path w="193040" h="116789">
                <a:moveTo>
                  <a:pt x="49784" y="20866"/>
                </a:moveTo>
                <a:lnTo>
                  <a:pt x="45085" y="21539"/>
                </a:lnTo>
                <a:lnTo>
                  <a:pt x="40512" y="21539"/>
                </a:lnTo>
                <a:lnTo>
                  <a:pt x="31369" y="24129"/>
                </a:lnTo>
                <a:lnTo>
                  <a:pt x="2667" y="53492"/>
                </a:lnTo>
                <a:lnTo>
                  <a:pt x="0" y="67195"/>
                </a:lnTo>
                <a:lnTo>
                  <a:pt x="0" y="71767"/>
                </a:lnTo>
                <a:lnTo>
                  <a:pt x="635" y="76339"/>
                </a:lnTo>
                <a:lnTo>
                  <a:pt x="1905" y="80898"/>
                </a:lnTo>
                <a:lnTo>
                  <a:pt x="3302" y="85470"/>
                </a:lnTo>
                <a:lnTo>
                  <a:pt x="5207" y="89395"/>
                </a:lnTo>
                <a:lnTo>
                  <a:pt x="7239" y="93967"/>
                </a:lnTo>
                <a:lnTo>
                  <a:pt x="9779" y="97231"/>
                </a:lnTo>
                <a:lnTo>
                  <a:pt x="12446" y="101130"/>
                </a:lnTo>
                <a:lnTo>
                  <a:pt x="16383" y="104393"/>
                </a:lnTo>
                <a:lnTo>
                  <a:pt x="46482" y="116789"/>
                </a:lnTo>
                <a:lnTo>
                  <a:pt x="51054" y="116789"/>
                </a:lnTo>
                <a:lnTo>
                  <a:pt x="86995" y="97231"/>
                </a:lnTo>
                <a:lnTo>
                  <a:pt x="96139" y="70459"/>
                </a:lnTo>
                <a:lnTo>
                  <a:pt x="95504" y="62623"/>
                </a:lnTo>
                <a:lnTo>
                  <a:pt x="151434" y="39814"/>
                </a:lnTo>
                <a:lnTo>
                  <a:pt x="86360" y="39814"/>
                </a:lnTo>
                <a:lnTo>
                  <a:pt x="83058" y="36525"/>
                </a:lnTo>
                <a:lnTo>
                  <a:pt x="79883" y="33261"/>
                </a:lnTo>
                <a:lnTo>
                  <a:pt x="76581" y="30010"/>
                </a:lnTo>
                <a:lnTo>
                  <a:pt x="72009" y="27393"/>
                </a:lnTo>
                <a:lnTo>
                  <a:pt x="68072" y="25438"/>
                </a:lnTo>
                <a:lnTo>
                  <a:pt x="63500" y="23482"/>
                </a:lnTo>
                <a:lnTo>
                  <a:pt x="58928" y="22174"/>
                </a:lnTo>
                <a:lnTo>
                  <a:pt x="49784" y="20866"/>
                </a:lnTo>
                <a:close/>
              </a:path>
              <a:path w="193040" h="116789">
                <a:moveTo>
                  <a:pt x="183261" y="0"/>
                </a:moveTo>
                <a:lnTo>
                  <a:pt x="86360" y="39814"/>
                </a:lnTo>
                <a:lnTo>
                  <a:pt x="151434" y="39814"/>
                </a:lnTo>
                <a:lnTo>
                  <a:pt x="193040" y="22847"/>
                </a:lnTo>
                <a:lnTo>
                  <a:pt x="187198" y="11734"/>
                </a:lnTo>
                <a:lnTo>
                  <a:pt x="18326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007100" y="4437379"/>
            <a:ext cx="93979" cy="170179"/>
          </a:xfrm>
          <a:custGeom>
            <a:avLst/>
            <a:gdLst/>
            <a:ahLst/>
            <a:cxnLst/>
            <a:rect l="l" t="t" r="r" b="b"/>
            <a:pathLst>
              <a:path w="93979" h="170179">
                <a:moveTo>
                  <a:pt x="39242" y="0"/>
                </a:moveTo>
                <a:lnTo>
                  <a:pt x="36702" y="76009"/>
                </a:lnTo>
                <a:lnTo>
                  <a:pt x="31623" y="77304"/>
                </a:lnTo>
                <a:lnTo>
                  <a:pt x="21209" y="82499"/>
                </a:lnTo>
                <a:lnTo>
                  <a:pt x="16763" y="85737"/>
                </a:lnTo>
                <a:lnTo>
                  <a:pt x="12826" y="88988"/>
                </a:lnTo>
                <a:lnTo>
                  <a:pt x="10287" y="92900"/>
                </a:lnTo>
                <a:lnTo>
                  <a:pt x="7112" y="96774"/>
                </a:lnTo>
                <a:lnTo>
                  <a:pt x="0" y="127304"/>
                </a:lnTo>
                <a:lnTo>
                  <a:pt x="635" y="131851"/>
                </a:lnTo>
                <a:lnTo>
                  <a:pt x="25146" y="164325"/>
                </a:lnTo>
                <a:lnTo>
                  <a:pt x="29590" y="166268"/>
                </a:lnTo>
                <a:lnTo>
                  <a:pt x="33527" y="168236"/>
                </a:lnTo>
                <a:lnTo>
                  <a:pt x="46989" y="170180"/>
                </a:lnTo>
                <a:lnTo>
                  <a:pt x="51562" y="169545"/>
                </a:lnTo>
                <a:lnTo>
                  <a:pt x="56007" y="168871"/>
                </a:lnTo>
                <a:lnTo>
                  <a:pt x="88773" y="144195"/>
                </a:lnTo>
                <a:lnTo>
                  <a:pt x="93979" y="117576"/>
                </a:lnTo>
                <a:lnTo>
                  <a:pt x="93345" y="113030"/>
                </a:lnTo>
                <a:lnTo>
                  <a:pt x="92075" y="108483"/>
                </a:lnTo>
                <a:lnTo>
                  <a:pt x="90170" y="103936"/>
                </a:lnTo>
                <a:lnTo>
                  <a:pt x="88137" y="100025"/>
                </a:lnTo>
                <a:lnTo>
                  <a:pt x="86233" y="96139"/>
                </a:lnTo>
                <a:lnTo>
                  <a:pt x="61213" y="77304"/>
                </a:lnTo>
                <a:lnTo>
                  <a:pt x="63732" y="1308"/>
                </a:lnTo>
                <a:lnTo>
                  <a:pt x="56007" y="1308"/>
                </a:lnTo>
                <a:lnTo>
                  <a:pt x="39242" y="0"/>
                </a:lnTo>
                <a:close/>
              </a:path>
              <a:path w="93979" h="170179">
                <a:moveTo>
                  <a:pt x="63753" y="660"/>
                </a:moveTo>
                <a:lnTo>
                  <a:pt x="56007" y="1308"/>
                </a:lnTo>
                <a:lnTo>
                  <a:pt x="63732" y="1308"/>
                </a:lnTo>
                <a:lnTo>
                  <a:pt x="63753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6174740" y="4305300"/>
            <a:ext cx="170180" cy="96494"/>
          </a:xfrm>
          <a:custGeom>
            <a:avLst/>
            <a:gdLst/>
            <a:ahLst/>
            <a:cxnLst/>
            <a:rect l="l" t="t" r="r" b="b"/>
            <a:pathLst>
              <a:path w="170180" h="96494">
                <a:moveTo>
                  <a:pt x="2539" y="20345"/>
                </a:moveTo>
                <a:lnTo>
                  <a:pt x="1905" y="32816"/>
                </a:lnTo>
                <a:lnTo>
                  <a:pt x="0" y="44640"/>
                </a:lnTo>
                <a:lnTo>
                  <a:pt x="76454" y="54482"/>
                </a:lnTo>
                <a:lnTo>
                  <a:pt x="77088" y="59753"/>
                </a:lnTo>
                <a:lnTo>
                  <a:pt x="78994" y="64985"/>
                </a:lnTo>
                <a:lnTo>
                  <a:pt x="80899" y="68948"/>
                </a:lnTo>
                <a:lnTo>
                  <a:pt x="82804" y="73532"/>
                </a:lnTo>
                <a:lnTo>
                  <a:pt x="85344" y="77457"/>
                </a:lnTo>
                <a:lnTo>
                  <a:pt x="88646" y="80746"/>
                </a:lnTo>
                <a:lnTo>
                  <a:pt x="94996" y="87299"/>
                </a:lnTo>
                <a:lnTo>
                  <a:pt x="120650" y="96494"/>
                </a:lnTo>
                <a:lnTo>
                  <a:pt x="125222" y="96494"/>
                </a:lnTo>
                <a:lnTo>
                  <a:pt x="134238" y="95173"/>
                </a:lnTo>
                <a:lnTo>
                  <a:pt x="138684" y="93218"/>
                </a:lnTo>
                <a:lnTo>
                  <a:pt x="143129" y="91897"/>
                </a:lnTo>
                <a:lnTo>
                  <a:pt x="163068" y="72872"/>
                </a:lnTo>
                <a:lnTo>
                  <a:pt x="165608" y="68948"/>
                </a:lnTo>
                <a:lnTo>
                  <a:pt x="167005" y="64350"/>
                </a:lnTo>
                <a:lnTo>
                  <a:pt x="168275" y="59753"/>
                </a:lnTo>
                <a:lnTo>
                  <a:pt x="169545" y="55803"/>
                </a:lnTo>
                <a:lnTo>
                  <a:pt x="170180" y="50558"/>
                </a:lnTo>
                <a:lnTo>
                  <a:pt x="170180" y="45961"/>
                </a:lnTo>
                <a:lnTo>
                  <a:pt x="168910" y="36766"/>
                </a:lnTo>
                <a:lnTo>
                  <a:pt x="167005" y="32169"/>
                </a:lnTo>
                <a:lnTo>
                  <a:pt x="166140" y="30213"/>
                </a:lnTo>
                <a:lnTo>
                  <a:pt x="79629" y="30213"/>
                </a:lnTo>
                <a:lnTo>
                  <a:pt x="2539" y="20345"/>
                </a:lnTo>
                <a:close/>
              </a:path>
              <a:path w="170180" h="96494">
                <a:moveTo>
                  <a:pt x="120650" y="0"/>
                </a:moveTo>
                <a:lnTo>
                  <a:pt x="86740" y="17741"/>
                </a:lnTo>
                <a:lnTo>
                  <a:pt x="79629" y="30213"/>
                </a:lnTo>
                <a:lnTo>
                  <a:pt x="166140" y="30213"/>
                </a:lnTo>
                <a:lnTo>
                  <a:pt x="164973" y="27571"/>
                </a:lnTo>
                <a:lnTo>
                  <a:pt x="163068" y="22987"/>
                </a:lnTo>
                <a:lnTo>
                  <a:pt x="160527" y="19024"/>
                </a:lnTo>
                <a:lnTo>
                  <a:pt x="157352" y="15747"/>
                </a:lnTo>
                <a:lnTo>
                  <a:pt x="154050" y="12471"/>
                </a:lnTo>
                <a:lnTo>
                  <a:pt x="150875" y="9194"/>
                </a:lnTo>
                <a:lnTo>
                  <a:pt x="147065" y="7226"/>
                </a:lnTo>
                <a:lnTo>
                  <a:pt x="143129" y="4597"/>
                </a:lnTo>
                <a:lnTo>
                  <a:pt x="134238" y="1968"/>
                </a:lnTo>
                <a:lnTo>
                  <a:pt x="129667" y="673"/>
                </a:lnTo>
                <a:lnTo>
                  <a:pt x="125222" y="673"/>
                </a:lnTo>
                <a:lnTo>
                  <a:pt x="12065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5961379" y="4224045"/>
            <a:ext cx="203200" cy="200634"/>
          </a:xfrm>
          <a:custGeom>
            <a:avLst/>
            <a:gdLst/>
            <a:ahLst/>
            <a:cxnLst/>
            <a:rect l="l" t="t" r="r" b="b"/>
            <a:pathLst>
              <a:path w="203200" h="200634">
                <a:moveTo>
                  <a:pt x="101600" y="0"/>
                </a:moveTo>
                <a:lnTo>
                  <a:pt x="62230" y="7734"/>
                </a:lnTo>
                <a:lnTo>
                  <a:pt x="30099" y="29667"/>
                </a:lnTo>
                <a:lnTo>
                  <a:pt x="7874" y="61277"/>
                </a:lnTo>
                <a:lnTo>
                  <a:pt x="0" y="99999"/>
                </a:lnTo>
                <a:lnTo>
                  <a:pt x="635" y="110299"/>
                </a:lnTo>
                <a:lnTo>
                  <a:pt x="12446" y="147726"/>
                </a:lnTo>
                <a:lnTo>
                  <a:pt x="37337" y="177393"/>
                </a:lnTo>
                <a:lnTo>
                  <a:pt x="71374" y="196113"/>
                </a:lnTo>
                <a:lnTo>
                  <a:pt x="101600" y="200634"/>
                </a:lnTo>
                <a:lnTo>
                  <a:pt x="112014" y="199974"/>
                </a:lnTo>
                <a:lnTo>
                  <a:pt x="150114" y="188379"/>
                </a:lnTo>
                <a:lnTo>
                  <a:pt x="180212" y="163842"/>
                </a:lnTo>
                <a:lnTo>
                  <a:pt x="199262" y="130302"/>
                </a:lnTo>
                <a:lnTo>
                  <a:pt x="203200" y="110299"/>
                </a:lnTo>
                <a:lnTo>
                  <a:pt x="203200" y="90309"/>
                </a:lnTo>
                <a:lnTo>
                  <a:pt x="191389" y="52247"/>
                </a:lnTo>
                <a:lnTo>
                  <a:pt x="166497" y="23215"/>
                </a:lnTo>
                <a:lnTo>
                  <a:pt x="131699" y="4521"/>
                </a:lnTo>
                <a:lnTo>
                  <a:pt x="1016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3429000" y="3903979"/>
            <a:ext cx="378460" cy="345439"/>
          </a:xfrm>
          <a:custGeom>
            <a:avLst/>
            <a:gdLst/>
            <a:ahLst/>
            <a:cxnLst/>
            <a:rect l="l" t="t" r="r" b="b"/>
            <a:pathLst>
              <a:path w="378460" h="345439">
                <a:moveTo>
                  <a:pt x="198882" y="0"/>
                </a:moveTo>
                <a:lnTo>
                  <a:pt x="179577" y="0"/>
                </a:lnTo>
                <a:lnTo>
                  <a:pt x="169799" y="584"/>
                </a:lnTo>
                <a:lnTo>
                  <a:pt x="107187" y="15455"/>
                </a:lnTo>
                <a:lnTo>
                  <a:pt x="99187" y="19456"/>
                </a:lnTo>
                <a:lnTo>
                  <a:pt x="91186" y="22872"/>
                </a:lnTo>
                <a:lnTo>
                  <a:pt x="55245" y="46901"/>
                </a:lnTo>
                <a:lnTo>
                  <a:pt x="27432" y="77228"/>
                </a:lnTo>
                <a:lnTo>
                  <a:pt x="8509" y="113245"/>
                </a:lnTo>
                <a:lnTo>
                  <a:pt x="4063" y="128701"/>
                </a:lnTo>
                <a:lnTo>
                  <a:pt x="2286" y="136702"/>
                </a:lnTo>
                <a:lnTo>
                  <a:pt x="0" y="152704"/>
                </a:lnTo>
                <a:lnTo>
                  <a:pt x="0" y="169862"/>
                </a:lnTo>
                <a:lnTo>
                  <a:pt x="1142" y="179019"/>
                </a:lnTo>
                <a:lnTo>
                  <a:pt x="2286" y="187591"/>
                </a:lnTo>
                <a:lnTo>
                  <a:pt x="4572" y="195592"/>
                </a:lnTo>
                <a:lnTo>
                  <a:pt x="6858" y="204165"/>
                </a:lnTo>
                <a:lnTo>
                  <a:pt x="25653" y="242506"/>
                </a:lnTo>
                <a:lnTo>
                  <a:pt x="31369" y="249923"/>
                </a:lnTo>
                <a:lnTo>
                  <a:pt x="36449" y="256781"/>
                </a:lnTo>
                <a:lnTo>
                  <a:pt x="42799" y="263080"/>
                </a:lnTo>
                <a:lnTo>
                  <a:pt x="49022" y="269379"/>
                </a:lnTo>
                <a:lnTo>
                  <a:pt x="55879" y="275653"/>
                </a:lnTo>
                <a:lnTo>
                  <a:pt x="62737" y="281393"/>
                </a:lnTo>
                <a:lnTo>
                  <a:pt x="58165" y="289966"/>
                </a:lnTo>
                <a:lnTo>
                  <a:pt x="47371" y="307695"/>
                </a:lnTo>
                <a:lnTo>
                  <a:pt x="39877" y="316268"/>
                </a:lnTo>
                <a:lnTo>
                  <a:pt x="31876" y="324853"/>
                </a:lnTo>
                <a:lnTo>
                  <a:pt x="27432" y="328866"/>
                </a:lnTo>
                <a:lnTo>
                  <a:pt x="22225" y="332282"/>
                </a:lnTo>
                <a:lnTo>
                  <a:pt x="17145" y="335724"/>
                </a:lnTo>
                <a:lnTo>
                  <a:pt x="11937" y="339140"/>
                </a:lnTo>
                <a:lnTo>
                  <a:pt x="6223" y="341439"/>
                </a:lnTo>
                <a:lnTo>
                  <a:pt x="0" y="344297"/>
                </a:lnTo>
                <a:lnTo>
                  <a:pt x="2921" y="344297"/>
                </a:lnTo>
                <a:lnTo>
                  <a:pt x="11429" y="345440"/>
                </a:lnTo>
                <a:lnTo>
                  <a:pt x="31876" y="345440"/>
                </a:lnTo>
                <a:lnTo>
                  <a:pt x="77470" y="335140"/>
                </a:lnTo>
                <a:lnTo>
                  <a:pt x="116332" y="309981"/>
                </a:lnTo>
                <a:lnTo>
                  <a:pt x="262763" y="309981"/>
                </a:lnTo>
                <a:lnTo>
                  <a:pt x="302640" y="290525"/>
                </a:lnTo>
                <a:lnTo>
                  <a:pt x="335152" y="263652"/>
                </a:lnTo>
                <a:lnTo>
                  <a:pt x="340867" y="257937"/>
                </a:lnTo>
                <a:lnTo>
                  <a:pt x="363600" y="224193"/>
                </a:lnTo>
                <a:lnTo>
                  <a:pt x="376174" y="185877"/>
                </a:lnTo>
                <a:lnTo>
                  <a:pt x="378460" y="152704"/>
                </a:lnTo>
                <a:lnTo>
                  <a:pt x="376174" y="136702"/>
                </a:lnTo>
                <a:lnTo>
                  <a:pt x="363600" y="98374"/>
                </a:lnTo>
                <a:lnTo>
                  <a:pt x="340867" y="64630"/>
                </a:lnTo>
                <a:lnTo>
                  <a:pt x="309499" y="36601"/>
                </a:lnTo>
                <a:lnTo>
                  <a:pt x="279273" y="19456"/>
                </a:lnTo>
                <a:lnTo>
                  <a:pt x="271272" y="15455"/>
                </a:lnTo>
                <a:lnTo>
                  <a:pt x="245617" y="6858"/>
                </a:lnTo>
                <a:lnTo>
                  <a:pt x="236474" y="4584"/>
                </a:lnTo>
                <a:lnTo>
                  <a:pt x="227457" y="2882"/>
                </a:lnTo>
                <a:lnTo>
                  <a:pt x="208661" y="584"/>
                </a:lnTo>
                <a:lnTo>
                  <a:pt x="198882" y="0"/>
                </a:lnTo>
                <a:close/>
              </a:path>
              <a:path w="378460" h="345439">
                <a:moveTo>
                  <a:pt x="262763" y="309981"/>
                </a:moveTo>
                <a:lnTo>
                  <a:pt x="116332" y="309981"/>
                </a:lnTo>
                <a:lnTo>
                  <a:pt x="133350" y="315696"/>
                </a:lnTo>
                <a:lnTo>
                  <a:pt x="160782" y="320852"/>
                </a:lnTo>
                <a:lnTo>
                  <a:pt x="169799" y="321995"/>
                </a:lnTo>
                <a:lnTo>
                  <a:pt x="179577" y="322567"/>
                </a:lnTo>
                <a:lnTo>
                  <a:pt x="198882" y="322567"/>
                </a:lnTo>
                <a:lnTo>
                  <a:pt x="245617" y="315137"/>
                </a:lnTo>
                <a:lnTo>
                  <a:pt x="262763" y="309981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2035" y="250850"/>
            <a:ext cx="5519928" cy="12456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412" y="1514221"/>
            <a:ext cx="8131175" cy="322732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692" y="4869179"/>
            <a:ext cx="203200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5_CuadrosDeMando.doc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innexus.com/business_intelligence/cuadro_mando_integral.aspx" TargetMode="External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jpeg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4.jpeg"/><Relationship Id="rId4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jpg"/><Relationship Id="rId4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64.jpeg"/><Relationship Id="rId4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64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64.jpeg"/><Relationship Id="rId4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64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2266950"/>
            <a:ext cx="6629400" cy="1524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00"/>
              </a:lnSpc>
            </a:pPr>
            <a:r>
              <a:rPr sz="3600" spc="0" dirty="0" err="1">
                <a:solidFill>
                  <a:srgbClr val="18BAD4"/>
                </a:solidFill>
                <a:latin typeface="Calibri"/>
                <a:cs typeface="Calibri"/>
              </a:rPr>
              <a:t>Man</a:t>
            </a:r>
            <a:r>
              <a:rPr sz="3600" spc="-20" dirty="0" err="1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3600" spc="0" dirty="0" err="1">
                <a:solidFill>
                  <a:srgbClr val="18BAD4"/>
                </a:solidFill>
                <a:latin typeface="Calibri"/>
                <a:cs typeface="Calibri"/>
              </a:rPr>
              <a:t>jo</a:t>
            </a:r>
            <a:r>
              <a:rPr sz="36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de Bases de </a:t>
            </a:r>
            <a:r>
              <a:rPr sz="3600" spc="0" dirty="0" err="1">
                <a:solidFill>
                  <a:srgbClr val="18BAD4"/>
                </a:solidFill>
                <a:latin typeface="Calibri"/>
                <a:cs typeface="Calibri"/>
              </a:rPr>
              <a:t>datos</a:t>
            </a:r>
            <a:endParaRPr lang="es-MX" sz="3600" spc="10" dirty="0">
              <a:solidFill>
                <a:srgbClr val="18BAD4"/>
              </a:solidFill>
              <a:latin typeface="Calibri"/>
              <a:cs typeface="Calibri"/>
            </a:endParaRPr>
          </a:p>
          <a:p>
            <a:pPr marL="12700" marR="12700" algn="ctr">
              <a:lnSpc>
                <a:spcPct val="100000"/>
              </a:lnSpc>
            </a:pPr>
            <a:r>
              <a:rPr sz="3600" spc="0" dirty="0">
                <a:solidFill>
                  <a:schemeClr val="bg1"/>
                </a:solidFill>
                <a:latin typeface="Calibri"/>
                <a:cs typeface="Calibri"/>
              </a:rPr>
              <a:t>Power Pivot</a:t>
            </a:r>
            <a:endParaRPr sz="3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object 38">
            <a:extLst>
              <a:ext uri="{FF2B5EF4-FFF2-40B4-BE49-F238E27FC236}">
                <a16:creationId xmlns:a16="http://schemas.microsoft.com/office/drawing/2014/main" id="{9BE83482-4F7A-418C-8017-42890B3E0EF5}"/>
              </a:ext>
            </a:extLst>
          </p:cNvPr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574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16">
            <a:extLst>
              <a:ext uri="{FF2B5EF4-FFF2-40B4-BE49-F238E27FC236}">
                <a16:creationId xmlns:a16="http://schemas.microsoft.com/office/drawing/2014/main" id="{ACB556FE-F66E-41A2-BF1D-423FAAB3EEDB}"/>
              </a:ext>
            </a:extLst>
          </p:cNvPr>
          <p:cNvSpPr txBox="1"/>
          <p:nvPr/>
        </p:nvSpPr>
        <p:spPr>
          <a:xfrm>
            <a:off x="1493521" y="1279343"/>
            <a:ext cx="7650479" cy="10415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En la ventana de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Quitar duplicados </a:t>
            </a:r>
          </a:p>
          <a:p>
            <a:pPr marL="355600" marR="12700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Da clic en el botón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Anular selección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Selecciona el campo llave </a:t>
            </a:r>
            <a:r>
              <a:rPr lang="es-MX" sz="1600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IDCliente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para quitar los duplicados del </a:t>
            </a:r>
            <a:r>
              <a:rPr lang="es-MX" sz="1600" b="1" spc="-20" dirty="0" err="1">
                <a:solidFill>
                  <a:srgbClr val="C5DAEB"/>
                </a:solidFill>
                <a:cs typeface="Calibri"/>
              </a:rPr>
              <a:t>IDCliente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</p:txBody>
      </p:sp>
      <p:sp>
        <p:nvSpPr>
          <p:cNvPr id="19" name="object 24">
            <a:extLst>
              <a:ext uri="{FF2B5EF4-FFF2-40B4-BE49-F238E27FC236}">
                <a16:creationId xmlns:a16="http://schemas.microsoft.com/office/drawing/2014/main" id="{3FC96BA6-D00E-481F-ACB8-F0E4FF0383CF}"/>
              </a:ext>
            </a:extLst>
          </p:cNvPr>
          <p:cNvSpPr txBox="1"/>
          <p:nvPr/>
        </p:nvSpPr>
        <p:spPr>
          <a:xfrm>
            <a:off x="2424999" y="1333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6D66760-6356-4698-9690-767CCF5732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5" y="57150"/>
            <a:ext cx="1477235" cy="1185827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ECC15D67-01A0-4B9D-ABDD-C8EF5C56B089}"/>
              </a:ext>
            </a:extLst>
          </p:cNvPr>
          <p:cNvSpPr/>
          <p:nvPr/>
        </p:nvSpPr>
        <p:spPr>
          <a:xfrm>
            <a:off x="2365181" y="701178"/>
            <a:ext cx="29215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Quitar valores duplicados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5D9BACE2-E792-4807-92B6-6097805437F4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CAD768D-DB9D-45AC-80B0-8FF72326A2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96" y="2393950"/>
            <a:ext cx="4524375" cy="257175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5F13479-1F50-48FB-B37D-DAE830B638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7766" y="2389928"/>
            <a:ext cx="40767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1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5952" y="1436945"/>
            <a:ext cx="7650479" cy="836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En la hoja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 se requiere que el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RFC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 sea dividido en tres partes separado por guiones, para que muestre lo siguiente: </a:t>
            </a:r>
          </a:p>
          <a:p>
            <a:pPr marL="12700" marR="12700" algn="just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       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xxxx-999999-xxx (iniciales del cliente – fecha de nacimiento – 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homoclave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)</a:t>
            </a:r>
            <a:endParaRPr lang="es-MX" sz="1600" spc="-20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endParaRPr lang="es-MX" sz="1400" spc="-5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endParaRPr lang="es-MX" sz="1400" spc="-5" dirty="0">
              <a:solidFill>
                <a:srgbClr val="C5DAEB"/>
              </a:solidFill>
              <a:cs typeface="Calibri"/>
            </a:endParaRPr>
          </a:p>
          <a:p>
            <a:pPr marL="355600" marR="215265" indent="-342900">
              <a:lnSpc>
                <a:spcPct val="100000"/>
              </a:lnSpc>
              <a:buClr>
                <a:srgbClr val="18BAD4"/>
              </a:buClr>
              <a:buSzPct val="77777"/>
              <a:buFont typeface="Calibri"/>
              <a:buAutoNum type="arabicPeriod" startAt="5"/>
              <a:tabLst>
                <a:tab pos="354965" algn="l"/>
              </a:tabLst>
            </a:pPr>
            <a:endParaRPr sz="1400" dirty="0"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E54EBF81-0F23-40FC-A17E-78BDA4304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726" y="2310638"/>
            <a:ext cx="4069079" cy="2222757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AE8975A-8319-42C3-8DE0-00ED6F1D77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3106" y="2316971"/>
            <a:ext cx="4351096" cy="2216424"/>
          </a:xfrm>
          <a:prstGeom prst="rect">
            <a:avLst/>
          </a:prstGeom>
        </p:spPr>
      </p:pic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857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853578"/>
            <a:ext cx="2811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Separar RFC con guiones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618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7967" y="1397492"/>
            <a:ext cx="7131474" cy="12589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En la hoja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agrega tres columnas distintas para:</a:t>
            </a:r>
          </a:p>
          <a:p>
            <a:pPr marL="298450" marR="12700" indent="-285750" algn="just">
              <a:spcAft>
                <a:spcPts val="3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Obtener las iniciales del cliente con la función IZQUIERDA –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LEFT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298450" marR="12700" indent="-285750" algn="just">
              <a:spcAft>
                <a:spcPts val="3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Obtener su fecha de nacimiento con la función EXTRAE –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MID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298450" marR="12700" indent="-285750" algn="just">
              <a:spcAft>
                <a:spcPts val="3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Obtener su </a:t>
            </a:r>
            <a:r>
              <a:rPr lang="es-MX" sz="1600" spc="-20" dirty="0" err="1">
                <a:solidFill>
                  <a:srgbClr val="C5DAEB"/>
                </a:solidFill>
                <a:cs typeface="Calibri"/>
              </a:rPr>
              <a:t>homoclave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 con la función DERECHA –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RIGHT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endParaRPr lang="es-MX" sz="1400" spc="-5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endParaRPr lang="es-MX" sz="1400" spc="-5" dirty="0">
              <a:solidFill>
                <a:srgbClr val="C5DAEB"/>
              </a:solidFill>
              <a:cs typeface="Calibri"/>
            </a:endParaRPr>
          </a:p>
          <a:p>
            <a:pPr marL="355600" marR="215265" indent="-342900">
              <a:lnSpc>
                <a:spcPct val="100000"/>
              </a:lnSpc>
              <a:buClr>
                <a:srgbClr val="18BAD4"/>
              </a:buClr>
              <a:buSzPct val="77777"/>
              <a:buFont typeface="Calibri"/>
              <a:buAutoNum type="arabicPeriod" startAt="5"/>
              <a:tabLst>
                <a:tab pos="354965" algn="l"/>
              </a:tabLst>
            </a:pPr>
            <a:endParaRPr sz="1400" dirty="0"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857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853578"/>
            <a:ext cx="2811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Separar RFC con guiones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3D1574B-5C44-4A96-9E23-4C4CA5AF0D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5282" y="2648937"/>
            <a:ext cx="66484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16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7967" y="1397492"/>
            <a:ext cx="6227233" cy="9448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En la hoja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agrega otra columna para concatenar las iniciales del cliente, fecha de nacimiento y </a:t>
            </a:r>
            <a:r>
              <a:rPr lang="es-MX" sz="1600" spc="-20" dirty="0" err="1">
                <a:solidFill>
                  <a:srgbClr val="C5DAEB"/>
                </a:solidFill>
                <a:cs typeface="Calibri"/>
              </a:rPr>
              <a:t>homoclave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separados por guiones. Hacer uso de la función CONCATENAR -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CONCATENATE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endParaRPr lang="es-MX" sz="1400" spc="-5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endParaRPr lang="es-MX" sz="1400" spc="-5" dirty="0">
              <a:solidFill>
                <a:srgbClr val="C5DAEB"/>
              </a:solidFill>
              <a:cs typeface="Calibri"/>
            </a:endParaRPr>
          </a:p>
          <a:p>
            <a:pPr marL="355600" marR="215265" indent="-342900">
              <a:lnSpc>
                <a:spcPct val="100000"/>
              </a:lnSpc>
              <a:buClr>
                <a:srgbClr val="18BAD4"/>
              </a:buClr>
              <a:buSzPct val="77777"/>
              <a:buFont typeface="Calibri"/>
              <a:buAutoNum type="arabicPeriod" startAt="5"/>
              <a:tabLst>
                <a:tab pos="354965" algn="l"/>
              </a:tabLst>
            </a:pPr>
            <a:endParaRPr sz="1400" dirty="0"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857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853578"/>
            <a:ext cx="2811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Separar RFC con guiones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7670798-6818-49B3-9FEC-C98EEF536D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470" y="2366151"/>
            <a:ext cx="79057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35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15284" y="1281249"/>
            <a:ext cx="7889078" cy="10670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6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En las hojas: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Facturas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Facturas_Productos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 nombra el rango de datos de cada una de las tablas creadas, para que esto facilite la importación al Power </a:t>
            </a:r>
            <a:r>
              <a:rPr lang="es-MX" sz="1600" spc="-2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61950" marR="12700" lvl="1" algn="just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Selecciona los datos de cada tabla y en la sección de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Cuadro de nombres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nombra cada tabla con los siguientes nombres: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Clientes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Productos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Facturas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600" b="1" spc="-20" dirty="0" err="1">
                <a:solidFill>
                  <a:srgbClr val="C5DAEB"/>
                </a:solidFill>
                <a:cs typeface="Calibri"/>
              </a:rPr>
              <a:t>FacturasProductos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endParaRPr lang="es-MX" sz="1400" spc="-5" dirty="0">
              <a:solidFill>
                <a:srgbClr val="C5DAEB"/>
              </a:solidFill>
              <a:cs typeface="Calibri"/>
            </a:endParaRPr>
          </a:p>
          <a:p>
            <a:pPr marL="355600" marR="215265" indent="-342900">
              <a:lnSpc>
                <a:spcPct val="100000"/>
              </a:lnSpc>
              <a:buClr>
                <a:srgbClr val="18BAD4"/>
              </a:buClr>
              <a:buSzPct val="77777"/>
              <a:buFont typeface="Calibri"/>
              <a:buAutoNum type="arabicPeriod" startAt="5"/>
              <a:tabLst>
                <a:tab pos="354965" algn="l"/>
              </a:tabLst>
            </a:pPr>
            <a:endParaRPr sz="1400" dirty="0"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03765" y="143722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6958" y="649152"/>
            <a:ext cx="31556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Nombrar el rango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EF98C68-5A2E-44B9-9013-EBE5BA0352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0707" y="2379227"/>
            <a:ext cx="7419444" cy="274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1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03765" y="1964317"/>
            <a:ext cx="6019815" cy="11858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7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archivo como: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DatosOrtopedicos_Matricula.xls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7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Cerrar el archivo.</a:t>
            </a:r>
            <a:endParaRPr dirty="0"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03765" y="67561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6958" y="1181040"/>
            <a:ext cx="29895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Guardar archivo y cerrarlo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9935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1962150"/>
            <a:ext cx="5110991" cy="1462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Activar 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Power </a:t>
            </a:r>
            <a:r>
              <a:rPr lang="es-MX" sz="3600" dirty="0" err="1">
                <a:solidFill>
                  <a:srgbClr val="FFC000"/>
                </a:solidFill>
                <a:cs typeface="Calibri"/>
              </a:rPr>
              <a:t>Pivot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 y conectar el origen de datos</a:t>
            </a:r>
          </a:p>
          <a:p>
            <a:pPr marL="12700">
              <a:lnSpc>
                <a:spcPct val="100000"/>
              </a:lnSpc>
            </a:pP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9524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824323"/>
            <a:ext cx="1477235" cy="1185827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Activar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 y conectar el origen de datos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562860" y="1552635"/>
            <a:ext cx="6540502" cy="2543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solidFill>
                  <a:srgbClr val="C5DAEB"/>
                </a:solidFill>
                <a:cs typeface="Calibri"/>
              </a:rPr>
              <a:t>En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u</a:t>
            </a:r>
            <a:r>
              <a:rPr spc="0" dirty="0">
                <a:solidFill>
                  <a:srgbClr val="C5DAEB"/>
                </a:solidFill>
                <a:cs typeface="Calibri"/>
              </a:rPr>
              <a:t>n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15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c</a:t>
            </a:r>
            <a:r>
              <a:rPr spc="-10" dirty="0">
                <a:solidFill>
                  <a:srgbClr val="C5DAEB"/>
                </a:solidFill>
                <a:cs typeface="Calibri"/>
              </a:rPr>
              <a:t>h</a:t>
            </a:r>
            <a:r>
              <a:rPr spc="0" dirty="0">
                <a:solidFill>
                  <a:srgbClr val="C5DAEB"/>
                </a:solidFill>
                <a:cs typeface="Calibri"/>
              </a:rPr>
              <a:t>ivo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nu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5" dirty="0">
                <a:solidFill>
                  <a:srgbClr val="C5DAEB"/>
                </a:solidFill>
                <a:cs typeface="Calibri"/>
              </a:rPr>
              <a:t>v</a:t>
            </a:r>
            <a:r>
              <a:rPr spc="0" dirty="0">
                <a:solidFill>
                  <a:srgbClr val="C5DAEB"/>
                </a:solidFill>
                <a:cs typeface="Calibri"/>
              </a:rPr>
              <a:t>o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Excel,</a:t>
            </a:r>
            <a:r>
              <a:rPr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que llamarás</a:t>
            </a:r>
            <a:r>
              <a:rPr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Ejercicio10_matrícula.xls,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eal</a:t>
            </a:r>
            <a:r>
              <a:rPr spc="5" dirty="0">
                <a:solidFill>
                  <a:srgbClr val="C5DAEB"/>
                </a:solidFill>
                <a:cs typeface="Calibri"/>
              </a:rPr>
              <a:t>iz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15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lo si</a:t>
            </a:r>
            <a:r>
              <a:rPr spc="-10" dirty="0">
                <a:solidFill>
                  <a:srgbClr val="C5DAEB"/>
                </a:solidFill>
                <a:cs typeface="Calibri"/>
              </a:rPr>
              <a:t>gu</a:t>
            </a:r>
            <a:r>
              <a:rPr spc="0" dirty="0">
                <a:solidFill>
                  <a:srgbClr val="C5DAEB"/>
                </a:solidFill>
                <a:cs typeface="Calibri"/>
              </a:rPr>
              <a:t>ien</a:t>
            </a:r>
            <a:r>
              <a:rPr spc="-10" dirty="0">
                <a:solidFill>
                  <a:srgbClr val="C5DAEB"/>
                </a:solidFill>
                <a:cs typeface="Calibri"/>
              </a:rPr>
              <a:t>t</a:t>
            </a:r>
            <a:r>
              <a:rPr spc="0" dirty="0">
                <a:solidFill>
                  <a:srgbClr val="C5DAEB"/>
                </a:solidFill>
                <a:cs typeface="Calibri"/>
              </a:rPr>
              <a:t>e:</a:t>
            </a:r>
            <a:endParaRPr dirty="0">
              <a:cs typeface="Calibri"/>
            </a:endParaRPr>
          </a:p>
          <a:p>
            <a:pPr algn="just">
              <a:lnSpc>
                <a:spcPts val="550"/>
              </a:lnSpc>
              <a:spcBef>
                <a:spcPts val="49"/>
              </a:spcBef>
            </a:pPr>
            <a:endParaRPr dirty="0"/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Activar Power </a:t>
            </a:r>
            <a:r>
              <a:rPr lang="es-MX" spc="-1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n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ect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el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i</a:t>
            </a:r>
            <a:r>
              <a:rPr spc="-10" dirty="0">
                <a:solidFill>
                  <a:srgbClr val="C5DAEB"/>
                </a:solidFill>
                <a:cs typeface="Calibri"/>
              </a:rPr>
              <a:t>g</a:t>
            </a:r>
            <a:r>
              <a:rPr spc="0" dirty="0">
                <a:solidFill>
                  <a:srgbClr val="C5DAEB"/>
                </a:solidFill>
                <a:cs typeface="Calibri"/>
              </a:rPr>
              <a:t>en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d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t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del archivo de Excel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DatosOrtopedicos_matrícula.xls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400" spc="0" dirty="0">
                <a:solidFill>
                  <a:srgbClr val="C5DAEB"/>
                </a:solidFill>
                <a:cs typeface="Calibri"/>
              </a:rPr>
              <a:t>(</a:t>
            </a:r>
            <a:r>
              <a:rPr lang="es-MX" sz="1400" b="1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z="1400" b="1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z="1400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400" spc="0" dirty="0">
                <a:solidFill>
                  <a:srgbClr val="C5DAEB"/>
                </a:solidFill>
                <a:cs typeface="Calibri"/>
              </a:rPr>
              <a:t>– </a:t>
            </a:r>
            <a:r>
              <a:rPr lang="es-MX" sz="1400" b="1" spc="0" dirty="0">
                <a:solidFill>
                  <a:srgbClr val="C5DAEB"/>
                </a:solidFill>
                <a:cs typeface="Calibri"/>
              </a:rPr>
              <a:t>Administrar</a:t>
            </a:r>
            <a:r>
              <a:rPr lang="es-MX" sz="1400" spc="0" dirty="0">
                <a:solidFill>
                  <a:srgbClr val="C5DAEB"/>
                </a:solidFill>
                <a:cs typeface="Calibri"/>
              </a:rPr>
              <a:t> - </a:t>
            </a:r>
            <a:r>
              <a:rPr lang="es-MX" sz="1400" b="1" spc="0" dirty="0">
                <a:solidFill>
                  <a:srgbClr val="C5DAEB"/>
                </a:solidFill>
                <a:cs typeface="Calibri"/>
              </a:rPr>
              <a:t>De otros orígenes – Archivo de Excel – Datos Ortopedicos_matrícula.xls</a:t>
            </a:r>
            <a:r>
              <a:rPr lang="es-MX" sz="1400" spc="0" dirty="0">
                <a:solidFill>
                  <a:srgbClr val="C5DAEB"/>
                </a:solidFill>
                <a:cs typeface="Calibri"/>
              </a:rPr>
              <a:t>)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dirty="0">
                <a:solidFill>
                  <a:srgbClr val="C5DAEB"/>
                </a:solidFill>
                <a:cs typeface="Calibri"/>
              </a:rPr>
              <a:t>I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m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p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ta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 las </a:t>
            </a:r>
            <a:r>
              <a:rPr spc="-10" dirty="0">
                <a:solidFill>
                  <a:srgbClr val="C5DAEB"/>
                </a:solidFill>
                <a:cs typeface="Calibri"/>
              </a:rPr>
              <a:t>h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5" dirty="0">
                <a:solidFill>
                  <a:srgbClr val="C5DAEB"/>
                </a:solidFill>
                <a:cs typeface="Calibri"/>
              </a:rPr>
              <a:t>j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10" dirty="0">
                <a:solidFill>
                  <a:srgbClr val="C5DAEB"/>
                </a:solidFill>
                <a:cs typeface="Calibri"/>
              </a:rPr>
              <a:t>s</a:t>
            </a:r>
            <a:r>
              <a:rPr spc="-5" dirty="0">
                <a:solidFill>
                  <a:srgbClr val="C5DAEB"/>
                </a:solidFill>
                <a:cs typeface="Calibri"/>
              </a:rPr>
              <a:t>: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Cl</a:t>
            </a:r>
            <a:r>
              <a:rPr b="1" spc="10" dirty="0">
                <a:solidFill>
                  <a:srgbClr val="FFC000"/>
                </a:solidFill>
                <a:cs typeface="Calibri"/>
              </a:rPr>
              <a:t>i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en</a:t>
            </a:r>
            <a:r>
              <a:rPr b="1" spc="-10" dirty="0">
                <a:solidFill>
                  <a:srgbClr val="FFC000"/>
                </a:solidFill>
                <a:cs typeface="Calibri"/>
              </a:rPr>
              <a:t>t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pc="0" dirty="0">
                <a:solidFill>
                  <a:srgbClr val="C5DAEB"/>
                </a:solidFill>
                <a:cs typeface="Calibri"/>
              </a:rPr>
              <a:t>, </a:t>
            </a:r>
            <a:r>
              <a:rPr b="1" spc="5" dirty="0">
                <a:solidFill>
                  <a:srgbClr val="FFC000"/>
                </a:solidFill>
                <a:cs typeface="Calibri"/>
              </a:rPr>
              <a:t>P</a:t>
            </a:r>
            <a:r>
              <a:rPr b="1" spc="-10" dirty="0">
                <a:solidFill>
                  <a:srgbClr val="FFC000"/>
                </a:solidFill>
                <a:cs typeface="Calibri"/>
              </a:rPr>
              <a:t>r</a:t>
            </a:r>
            <a:r>
              <a:rPr b="1" spc="-15" dirty="0">
                <a:solidFill>
                  <a:srgbClr val="FFC000"/>
                </a:solidFill>
                <a:cs typeface="Calibri"/>
              </a:rPr>
              <a:t>o</a:t>
            </a:r>
            <a:r>
              <a:rPr b="1" spc="-10" dirty="0">
                <a:solidFill>
                  <a:srgbClr val="FFC000"/>
                </a:solidFill>
                <a:cs typeface="Calibri"/>
              </a:rPr>
              <a:t>du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c</a:t>
            </a:r>
            <a:r>
              <a:rPr b="1" spc="-5" dirty="0">
                <a:solidFill>
                  <a:srgbClr val="FFC000"/>
                </a:solidFill>
                <a:cs typeface="Calibri"/>
              </a:rPr>
              <a:t>t</a:t>
            </a:r>
            <a:r>
              <a:rPr b="1" spc="-15" dirty="0">
                <a:solidFill>
                  <a:srgbClr val="FFC000"/>
                </a:solidFill>
                <a:cs typeface="Calibri"/>
              </a:rPr>
              <a:t>o</a:t>
            </a:r>
            <a:r>
              <a:rPr spc="-5" dirty="0">
                <a:solidFill>
                  <a:srgbClr val="C5DAEB"/>
                </a:solidFill>
                <a:cs typeface="Calibri"/>
              </a:rPr>
              <a:t>, </a:t>
            </a:r>
            <a:r>
              <a:rPr b="1" spc="-10" dirty="0">
                <a:solidFill>
                  <a:srgbClr val="FFC000"/>
                </a:solidFill>
                <a:cs typeface="Calibri"/>
              </a:rPr>
              <a:t>Fac</a:t>
            </a:r>
            <a:r>
              <a:rPr b="1" spc="-20" dirty="0">
                <a:solidFill>
                  <a:srgbClr val="FFC000"/>
                </a:solidFill>
                <a:cs typeface="Calibri"/>
              </a:rPr>
              <a:t>t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u</a:t>
            </a:r>
            <a:r>
              <a:rPr b="1" spc="-15" dirty="0">
                <a:solidFill>
                  <a:srgbClr val="FFC000"/>
                </a:solidFill>
                <a:cs typeface="Calibri"/>
              </a:rPr>
              <a:t>r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a</a:t>
            </a:r>
            <a:r>
              <a:rPr b="1" spc="5" dirty="0">
                <a:solidFill>
                  <a:srgbClr val="FFC000"/>
                </a:solidFill>
                <a:cs typeface="Calibri"/>
              </a:rPr>
              <a:t>-</a:t>
            </a:r>
            <a:r>
              <a:rPr b="1" spc="-5" dirty="0">
                <a:solidFill>
                  <a:srgbClr val="FFC000"/>
                </a:solidFill>
                <a:cs typeface="Calibri"/>
              </a:rPr>
              <a:t>P</a:t>
            </a:r>
            <a:r>
              <a:rPr b="1" spc="-20" dirty="0">
                <a:solidFill>
                  <a:srgbClr val="FFC000"/>
                </a:solidFill>
                <a:cs typeface="Calibri"/>
              </a:rPr>
              <a:t>r</a:t>
            </a:r>
            <a:r>
              <a:rPr b="1" spc="-10" dirty="0">
                <a:solidFill>
                  <a:srgbClr val="FFC000"/>
                </a:solidFill>
                <a:cs typeface="Calibri"/>
              </a:rPr>
              <a:t>o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d</a:t>
            </a:r>
            <a:r>
              <a:rPr b="1" spc="-15" dirty="0">
                <a:solidFill>
                  <a:srgbClr val="FFC000"/>
                </a:solidFill>
                <a:cs typeface="Calibri"/>
              </a:rPr>
              <a:t>u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cto</a:t>
            </a:r>
            <a:r>
              <a:rPr spc="3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y </a:t>
            </a:r>
            <a:r>
              <a:rPr b="1" spc="-10" dirty="0">
                <a:solidFill>
                  <a:srgbClr val="FFC000"/>
                </a:solidFill>
                <a:cs typeface="Calibri"/>
              </a:rPr>
              <a:t>Fac</a:t>
            </a:r>
            <a:r>
              <a:rPr b="1" spc="-20" dirty="0">
                <a:solidFill>
                  <a:srgbClr val="FFC000"/>
                </a:solidFill>
                <a:cs typeface="Calibri"/>
              </a:rPr>
              <a:t>t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u</a:t>
            </a:r>
            <a:r>
              <a:rPr b="1" spc="-15" dirty="0">
                <a:solidFill>
                  <a:srgbClr val="FFC000"/>
                </a:solidFill>
                <a:cs typeface="Calibri"/>
              </a:rPr>
              <a:t>r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a</a:t>
            </a:r>
            <a:r>
              <a:rPr spc="0" dirty="0">
                <a:solidFill>
                  <a:srgbClr val="C5DAEB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B581D7DD-FA4B-4D61-9E78-E74C0E05E3F2}"/>
              </a:ext>
            </a:extLst>
          </p:cNvPr>
          <p:cNvSpPr/>
          <p:nvPr/>
        </p:nvSpPr>
        <p:spPr>
          <a:xfrm>
            <a:off x="2463375" y="433166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pc="-10" dirty="0">
                <a:solidFill>
                  <a:srgbClr val="C5DAEB"/>
                </a:solidFill>
                <a:cs typeface="Calibri"/>
              </a:rPr>
              <a:t>Revisar</a:t>
            </a:r>
            <a:r>
              <a:rPr lang="es-MX" spc="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el</a:t>
            </a:r>
            <a:r>
              <a:rPr lang="es-MX" spc="1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manual de </a:t>
            </a:r>
            <a:r>
              <a:rPr lang="es-MX" u="heavy" dirty="0">
                <a:solidFill>
                  <a:srgbClr val="1154CC"/>
                </a:solidFill>
                <a:cs typeface="Calibri"/>
                <a:hlinkClick r:id="rId7" action="ppaction://hlinkfile"/>
              </a:rPr>
              <a:t>In</a:t>
            </a:r>
            <a:r>
              <a:rPr lang="es-MX" u="heavy" spc="-10" dirty="0">
                <a:solidFill>
                  <a:srgbClr val="1154CC"/>
                </a:solidFill>
                <a:cs typeface="Calibri"/>
                <a:hlinkClick r:id="rId7" action="ppaction://hlinkfile"/>
              </a:rPr>
              <a:t>t</a:t>
            </a:r>
            <a:r>
              <a:rPr lang="es-MX" u="heavy" spc="-20" dirty="0">
                <a:solidFill>
                  <a:srgbClr val="1154CC"/>
                </a:solidFill>
                <a:cs typeface="Calibri"/>
                <a:hlinkClick r:id="rId7" action="ppaction://hlinkfile"/>
              </a:rPr>
              <a:t>r</a:t>
            </a:r>
            <a:r>
              <a:rPr lang="es-MX" u="heavy" spc="-10" dirty="0">
                <a:solidFill>
                  <a:srgbClr val="1154CC"/>
                </a:solidFill>
                <a:cs typeface="Calibri"/>
                <a:hlinkClick r:id="rId7" action="ppaction://hlinkfile"/>
              </a:rPr>
              <a:t>o</a:t>
            </a:r>
            <a:r>
              <a:rPr lang="es-MX" u="heavy" dirty="0">
                <a:solidFill>
                  <a:srgbClr val="1154CC"/>
                </a:solidFill>
                <a:cs typeface="Calibri"/>
                <a:hlinkClick r:id="rId7" action="ppaction://hlinkfile"/>
              </a:rPr>
              <a:t>d</a:t>
            </a:r>
            <a:r>
              <a:rPr lang="es-MX" u="heavy" spc="-15" dirty="0">
                <a:solidFill>
                  <a:srgbClr val="1154CC"/>
                </a:solidFill>
                <a:cs typeface="Calibri"/>
                <a:hlinkClick r:id="rId7" action="ppaction://hlinkfile"/>
              </a:rPr>
              <a:t>u</a:t>
            </a:r>
            <a:r>
              <a:rPr lang="es-MX" u="heavy" dirty="0">
                <a:solidFill>
                  <a:srgbClr val="1154CC"/>
                </a:solidFill>
                <a:cs typeface="Calibri"/>
                <a:hlinkClick r:id="rId7" action="ppaction://hlinkfile"/>
              </a:rPr>
              <a:t>cci</a:t>
            </a:r>
            <a:r>
              <a:rPr lang="es-MX" u="heavy" spc="-5" dirty="0">
                <a:solidFill>
                  <a:srgbClr val="1154CC"/>
                </a:solidFill>
                <a:cs typeface="Calibri"/>
                <a:hlinkClick r:id="rId7" action="ppaction://hlinkfile"/>
              </a:rPr>
              <a:t>ó</a:t>
            </a:r>
            <a:r>
              <a:rPr lang="es-MX" u="heavy" dirty="0">
                <a:solidFill>
                  <a:srgbClr val="1154CC"/>
                </a:solidFill>
                <a:cs typeface="Calibri"/>
                <a:hlinkClick r:id="rId7" action="ppaction://hlinkfile"/>
              </a:rPr>
              <a:t>n</a:t>
            </a:r>
            <a:r>
              <a:rPr lang="es-MX" u="heavy" spc="45" dirty="0">
                <a:solidFill>
                  <a:srgbClr val="1154CC"/>
                </a:solidFill>
                <a:cs typeface="Calibri"/>
                <a:hlinkClick r:id="rId7" action="ppaction://hlinkfile"/>
              </a:rPr>
              <a:t> </a:t>
            </a:r>
            <a:r>
              <a:rPr lang="es-MX" u="heavy" dirty="0">
                <a:solidFill>
                  <a:srgbClr val="1154CC"/>
                </a:solidFill>
                <a:cs typeface="Calibri"/>
                <a:hlinkClick r:id="rId7" action="ppaction://hlinkfile"/>
              </a:rPr>
              <a:t>a</a:t>
            </a:r>
            <a:r>
              <a:rPr lang="es-MX" u="heavy" spc="5" dirty="0">
                <a:solidFill>
                  <a:srgbClr val="1154CC"/>
                </a:solidFill>
                <a:cs typeface="Calibri"/>
                <a:hlinkClick r:id="rId7" action="ppaction://hlinkfile"/>
              </a:rPr>
              <a:t> "</a:t>
            </a:r>
            <a:r>
              <a:rPr lang="es-MX" u="heavy" dirty="0">
                <a:solidFill>
                  <a:srgbClr val="1154CC"/>
                </a:solidFill>
                <a:cs typeface="Calibri"/>
                <a:hlinkClick r:id="rId7" action="ppaction://hlinkfile"/>
              </a:rPr>
              <a:t>C</a:t>
            </a:r>
            <a:r>
              <a:rPr lang="es-MX" u="heavy" spc="-10" dirty="0">
                <a:solidFill>
                  <a:srgbClr val="1154CC"/>
                </a:solidFill>
                <a:cs typeface="Calibri"/>
                <a:hlinkClick r:id="rId7" action="ppaction://hlinkfile"/>
              </a:rPr>
              <a:t>u</a:t>
            </a:r>
            <a:r>
              <a:rPr lang="es-MX" u="heavy" dirty="0">
                <a:solidFill>
                  <a:srgbClr val="1154CC"/>
                </a:solidFill>
                <a:cs typeface="Calibri"/>
                <a:hlinkClick r:id="rId7" action="ppaction://hlinkfile"/>
              </a:rPr>
              <a:t>a</a:t>
            </a:r>
            <a:r>
              <a:rPr lang="es-MX" u="heavy" spc="-10" dirty="0">
                <a:solidFill>
                  <a:srgbClr val="1154CC"/>
                </a:solidFill>
                <a:cs typeface="Calibri"/>
                <a:hlinkClick r:id="rId7" action="ppaction://hlinkfile"/>
              </a:rPr>
              <a:t>d</a:t>
            </a:r>
            <a:r>
              <a:rPr lang="es-MX" u="heavy" spc="-20" dirty="0">
                <a:solidFill>
                  <a:srgbClr val="1154CC"/>
                </a:solidFill>
                <a:cs typeface="Calibri"/>
                <a:hlinkClick r:id="rId7" action="ppaction://hlinkfile"/>
              </a:rPr>
              <a:t>r</a:t>
            </a:r>
            <a:r>
              <a:rPr lang="es-MX" u="heavy" spc="-10" dirty="0">
                <a:solidFill>
                  <a:srgbClr val="1154CC"/>
                </a:solidFill>
                <a:cs typeface="Calibri"/>
                <a:hlinkClick r:id="rId7" action="ppaction://hlinkfile"/>
              </a:rPr>
              <a:t>o</a:t>
            </a:r>
            <a:r>
              <a:rPr lang="es-MX" u="heavy" dirty="0">
                <a:solidFill>
                  <a:srgbClr val="1154CC"/>
                </a:solidFill>
                <a:cs typeface="Calibri"/>
                <a:hlinkClick r:id="rId7" action="ppaction://hlinkfile"/>
              </a:rPr>
              <a:t>s</a:t>
            </a:r>
            <a:r>
              <a:rPr lang="es-MX" u="heavy" spc="25" dirty="0">
                <a:solidFill>
                  <a:srgbClr val="1154CC"/>
                </a:solidFill>
                <a:cs typeface="Calibri"/>
                <a:hlinkClick r:id="rId7" action="ppaction://hlinkfile"/>
              </a:rPr>
              <a:t> </a:t>
            </a:r>
            <a:r>
              <a:rPr lang="es-MX" u="heavy" spc="-10" dirty="0">
                <a:solidFill>
                  <a:srgbClr val="1154CC"/>
                </a:solidFill>
                <a:cs typeface="Calibri"/>
                <a:hlinkClick r:id="rId7" action="ppaction://hlinkfile"/>
              </a:rPr>
              <a:t>de</a:t>
            </a:r>
            <a:r>
              <a:rPr lang="es-MX" u="heavy" spc="10" dirty="0">
                <a:solidFill>
                  <a:srgbClr val="1154CC"/>
                </a:solidFill>
                <a:cs typeface="Calibri"/>
                <a:hlinkClick r:id="rId7" action="ppaction://hlinkfile"/>
              </a:rPr>
              <a:t> </a:t>
            </a:r>
            <a:r>
              <a:rPr lang="es-MX" u="heavy" dirty="0">
                <a:solidFill>
                  <a:srgbClr val="1154CC"/>
                </a:solidFill>
                <a:cs typeface="Calibri"/>
                <a:hlinkClick r:id="rId7" action="ppaction://hlinkfile"/>
              </a:rPr>
              <a:t>ma</a:t>
            </a:r>
            <a:r>
              <a:rPr lang="es-MX" u="heavy" spc="-10" dirty="0">
                <a:solidFill>
                  <a:srgbClr val="1154CC"/>
                </a:solidFill>
                <a:cs typeface="Calibri"/>
                <a:hlinkClick r:id="rId7" action="ppaction://hlinkfile"/>
              </a:rPr>
              <a:t>n</a:t>
            </a:r>
            <a:r>
              <a:rPr lang="es-MX" u="heavy" dirty="0">
                <a:solidFill>
                  <a:srgbClr val="1154CC"/>
                </a:solidFill>
                <a:cs typeface="Calibri"/>
                <a:hlinkClick r:id="rId7" action="ppaction://hlinkfile"/>
              </a:rPr>
              <a:t>do”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931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03765" y="1964317"/>
            <a:ext cx="6019815" cy="25035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el menú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Archivo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Opciones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Complementos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 y en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Administrar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 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Complementos COM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y dar clic en Ir.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De los complementos disponibles 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Microsoft Office </a:t>
            </a:r>
            <a:r>
              <a:rPr lang="es-MX" b="1" spc="-20" dirty="0" err="1">
                <a:solidFill>
                  <a:srgbClr val="C5DAEB"/>
                </a:solidFill>
                <a:cs typeface="Calibri"/>
              </a:rPr>
              <a:t>PowerPivot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 err="1">
                <a:solidFill>
                  <a:srgbClr val="C5DAEB"/>
                </a:solidFill>
                <a:cs typeface="Calibri"/>
              </a:rPr>
              <a:t>for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Excel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dejar los otros complementos que aparecen seleccionados y dar clic en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Aceptar.</a:t>
            </a:r>
          </a:p>
          <a:p>
            <a:pPr marL="12700" marR="12700" algn="just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spc="-2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este momento ya está disponible el menú Power </a:t>
            </a:r>
            <a:r>
              <a:rPr lang="es-MX" spc="-2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03765" y="67561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6958" y="1181040"/>
            <a:ext cx="2555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Activar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1569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76209" y="1232505"/>
            <a:ext cx="6019815" cy="4001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el menú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Archivo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Opciones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endParaRPr dirty="0"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03765" y="571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6958" y="562580"/>
            <a:ext cx="2634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Activar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EB17B0D2-607C-4B29-AA81-9321AD38145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958" y="1639289"/>
            <a:ext cx="5096058" cy="34139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932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3180" y="3685540"/>
            <a:ext cx="1036320" cy="894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6379"/>
            <a:ext cx="1323339" cy="1145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5960" cy="708660"/>
          </a:xfrm>
          <a:custGeom>
            <a:avLst/>
            <a:gdLst/>
            <a:ahLst/>
            <a:cxnLst/>
            <a:rect l="l" t="t" r="r" b="b"/>
            <a:pathLst>
              <a:path w="695960" h="708660">
                <a:moveTo>
                  <a:pt x="0" y="571325"/>
                </a:moveTo>
                <a:lnTo>
                  <a:pt x="78769" y="708660"/>
                </a:lnTo>
                <a:lnTo>
                  <a:pt x="492734" y="708660"/>
                </a:lnTo>
                <a:lnTo>
                  <a:pt x="695960" y="354330"/>
                </a:lnTo>
                <a:lnTo>
                  <a:pt x="492734" y="0"/>
                </a:lnTo>
                <a:lnTo>
                  <a:pt x="78769" y="0"/>
                </a:lnTo>
                <a:lnTo>
                  <a:pt x="0" y="137334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7540" y="1440180"/>
            <a:ext cx="429259" cy="370840"/>
          </a:xfrm>
          <a:custGeom>
            <a:avLst/>
            <a:gdLst/>
            <a:ahLst/>
            <a:cxnLst/>
            <a:rect l="l" t="t" r="r" b="b"/>
            <a:pathLst>
              <a:path w="429259" h="370840">
                <a:moveTo>
                  <a:pt x="322910" y="0"/>
                </a:moveTo>
                <a:lnTo>
                  <a:pt x="106349" y="0"/>
                </a:lnTo>
                <a:lnTo>
                  <a:pt x="0" y="185420"/>
                </a:lnTo>
                <a:lnTo>
                  <a:pt x="106349" y="370840"/>
                </a:lnTo>
                <a:lnTo>
                  <a:pt x="322910" y="370840"/>
                </a:lnTo>
                <a:lnTo>
                  <a:pt x="429259" y="185420"/>
                </a:lnTo>
                <a:lnTo>
                  <a:pt x="32291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6060" y="0"/>
            <a:ext cx="820420" cy="579120"/>
          </a:xfrm>
          <a:custGeom>
            <a:avLst/>
            <a:gdLst/>
            <a:ahLst/>
            <a:cxnLst/>
            <a:rect l="l" t="t" r="r" b="b"/>
            <a:pathLst>
              <a:path w="820420" h="579120">
                <a:moveTo>
                  <a:pt x="0" y="223520"/>
                </a:moveTo>
                <a:lnTo>
                  <a:pt x="203962" y="579120"/>
                </a:lnTo>
                <a:lnTo>
                  <a:pt x="616458" y="579120"/>
                </a:lnTo>
                <a:lnTo>
                  <a:pt x="820420" y="223520"/>
                </a:lnTo>
                <a:lnTo>
                  <a:pt x="692215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6060" y="0"/>
            <a:ext cx="128204" cy="223520"/>
          </a:xfrm>
          <a:custGeom>
            <a:avLst/>
            <a:gdLst/>
            <a:ahLst/>
            <a:cxnLst/>
            <a:rect l="l" t="t" r="r" b="b"/>
            <a:pathLst>
              <a:path w="128204" h="223520">
                <a:moveTo>
                  <a:pt x="128204" y="0"/>
                </a:moveTo>
                <a:lnTo>
                  <a:pt x="0" y="2235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900"/>
            <a:ext cx="358140" cy="309879"/>
          </a:xfrm>
          <a:custGeom>
            <a:avLst/>
            <a:gdLst/>
            <a:ahLst/>
            <a:cxnLst/>
            <a:rect l="l" t="t" r="r" b="b"/>
            <a:pathLst>
              <a:path w="358140" h="309879">
                <a:moveTo>
                  <a:pt x="269278" y="0"/>
                </a:moveTo>
                <a:lnTo>
                  <a:pt x="88861" y="0"/>
                </a:lnTo>
                <a:lnTo>
                  <a:pt x="0" y="154939"/>
                </a:lnTo>
                <a:lnTo>
                  <a:pt x="88861" y="309879"/>
                </a:lnTo>
                <a:lnTo>
                  <a:pt x="269278" y="309879"/>
                </a:lnTo>
                <a:lnTo>
                  <a:pt x="358140" y="154939"/>
                </a:lnTo>
                <a:lnTo>
                  <a:pt x="26927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6140" y="4585970"/>
            <a:ext cx="657859" cy="354330"/>
          </a:xfrm>
          <a:custGeom>
            <a:avLst/>
            <a:gdLst/>
            <a:ahLst/>
            <a:cxnLst/>
            <a:rect l="l" t="t" r="r" b="b"/>
            <a:pathLst>
              <a:path w="657859" h="354329">
                <a:moveTo>
                  <a:pt x="0" y="0"/>
                </a:moveTo>
                <a:lnTo>
                  <a:pt x="203200" y="354329"/>
                </a:lnTo>
                <a:lnTo>
                  <a:pt x="617219" y="354329"/>
                </a:lnTo>
                <a:lnTo>
                  <a:pt x="657859" y="283463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6140" y="4231640"/>
            <a:ext cx="657859" cy="354330"/>
          </a:xfrm>
          <a:custGeom>
            <a:avLst/>
            <a:gdLst/>
            <a:ahLst/>
            <a:cxnLst/>
            <a:rect l="l" t="t" r="r" b="b"/>
            <a:pathLst>
              <a:path w="657859" h="354329">
                <a:moveTo>
                  <a:pt x="657859" y="70866"/>
                </a:moveTo>
                <a:lnTo>
                  <a:pt x="617219" y="0"/>
                </a:lnTo>
                <a:lnTo>
                  <a:pt x="203200" y="0"/>
                </a:lnTo>
                <a:lnTo>
                  <a:pt x="0" y="35433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5459" y="4615179"/>
            <a:ext cx="429260" cy="370840"/>
          </a:xfrm>
          <a:custGeom>
            <a:avLst/>
            <a:gdLst/>
            <a:ahLst/>
            <a:cxnLst/>
            <a:rect l="l" t="t" r="r" b="b"/>
            <a:pathLst>
              <a:path w="429260" h="370839">
                <a:moveTo>
                  <a:pt x="322961" y="0"/>
                </a:moveTo>
                <a:lnTo>
                  <a:pt x="106299" y="0"/>
                </a:lnTo>
                <a:lnTo>
                  <a:pt x="0" y="185420"/>
                </a:lnTo>
                <a:lnTo>
                  <a:pt x="106299" y="370840"/>
                </a:lnTo>
                <a:lnTo>
                  <a:pt x="322961" y="370840"/>
                </a:lnTo>
                <a:lnTo>
                  <a:pt x="429260" y="185420"/>
                </a:lnTo>
                <a:lnTo>
                  <a:pt x="322961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0659" y="2936239"/>
            <a:ext cx="820420" cy="708660"/>
          </a:xfrm>
          <a:custGeom>
            <a:avLst/>
            <a:gdLst/>
            <a:ahLst/>
            <a:cxnLst/>
            <a:rect l="l" t="t" r="r" b="b"/>
            <a:pathLst>
              <a:path w="820420" h="708660">
                <a:moveTo>
                  <a:pt x="617220" y="0"/>
                </a:moveTo>
                <a:lnTo>
                  <a:pt x="203200" y="0"/>
                </a:lnTo>
                <a:lnTo>
                  <a:pt x="0" y="354330"/>
                </a:lnTo>
                <a:lnTo>
                  <a:pt x="203200" y="708660"/>
                </a:lnTo>
                <a:lnTo>
                  <a:pt x="617220" y="708660"/>
                </a:lnTo>
                <a:lnTo>
                  <a:pt x="820420" y="354330"/>
                </a:lnTo>
                <a:lnTo>
                  <a:pt x="61722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6140" y="3512820"/>
            <a:ext cx="360679" cy="309880"/>
          </a:xfrm>
          <a:custGeom>
            <a:avLst/>
            <a:gdLst/>
            <a:ahLst/>
            <a:cxnLst/>
            <a:rect l="l" t="t" r="r" b="b"/>
            <a:pathLst>
              <a:path w="360679" h="309879">
                <a:moveTo>
                  <a:pt x="0" y="154939"/>
                </a:moveTo>
                <a:lnTo>
                  <a:pt x="88900" y="309879"/>
                </a:lnTo>
                <a:lnTo>
                  <a:pt x="271779" y="309879"/>
                </a:lnTo>
                <a:lnTo>
                  <a:pt x="360679" y="154939"/>
                </a:lnTo>
                <a:lnTo>
                  <a:pt x="271779" y="0"/>
                </a:lnTo>
                <a:lnTo>
                  <a:pt x="88900" y="0"/>
                </a:lnTo>
                <a:lnTo>
                  <a:pt x="0" y="15493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739" y="182879"/>
            <a:ext cx="81280" cy="185420"/>
          </a:xfrm>
          <a:custGeom>
            <a:avLst/>
            <a:gdLst/>
            <a:ahLst/>
            <a:cxnLst/>
            <a:rect l="l" t="t" r="r" b="b"/>
            <a:pathLst>
              <a:path w="81280" h="185420">
                <a:moveTo>
                  <a:pt x="81280" y="0"/>
                </a:moveTo>
                <a:lnTo>
                  <a:pt x="0" y="0"/>
                </a:lnTo>
                <a:lnTo>
                  <a:pt x="0" y="185420"/>
                </a:lnTo>
                <a:lnTo>
                  <a:pt x="81280" y="185420"/>
                </a:lnTo>
                <a:lnTo>
                  <a:pt x="81280" y="50927"/>
                </a:lnTo>
                <a:lnTo>
                  <a:pt x="49911" y="50927"/>
                </a:lnTo>
                <a:lnTo>
                  <a:pt x="46990" y="50292"/>
                </a:lnTo>
                <a:lnTo>
                  <a:pt x="35306" y="35941"/>
                </a:lnTo>
                <a:lnTo>
                  <a:pt x="35814" y="32893"/>
                </a:lnTo>
                <a:lnTo>
                  <a:pt x="49911" y="21082"/>
                </a:lnTo>
                <a:lnTo>
                  <a:pt x="81280" y="21082"/>
                </a:lnTo>
                <a:lnTo>
                  <a:pt x="81280" y="0"/>
                </a:lnTo>
                <a:close/>
              </a:path>
              <a:path w="81280" h="185420">
                <a:moveTo>
                  <a:pt x="81280" y="21082"/>
                </a:moveTo>
                <a:lnTo>
                  <a:pt x="49911" y="21082"/>
                </a:lnTo>
                <a:lnTo>
                  <a:pt x="52959" y="21590"/>
                </a:lnTo>
                <a:lnTo>
                  <a:pt x="58039" y="23622"/>
                </a:lnTo>
                <a:lnTo>
                  <a:pt x="64643" y="35941"/>
                </a:lnTo>
                <a:lnTo>
                  <a:pt x="64135" y="38989"/>
                </a:lnTo>
                <a:lnTo>
                  <a:pt x="49911" y="50927"/>
                </a:lnTo>
                <a:lnTo>
                  <a:pt x="81280" y="50927"/>
                </a:lnTo>
                <a:lnTo>
                  <a:pt x="81280" y="2108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3720" y="60960"/>
            <a:ext cx="256540" cy="325119"/>
          </a:xfrm>
          <a:custGeom>
            <a:avLst/>
            <a:gdLst/>
            <a:ahLst/>
            <a:cxnLst/>
            <a:rect l="l" t="t" r="r" b="b"/>
            <a:pathLst>
              <a:path w="256540" h="325119">
                <a:moveTo>
                  <a:pt x="132080" y="0"/>
                </a:moveTo>
                <a:lnTo>
                  <a:pt x="104012" y="30734"/>
                </a:lnTo>
                <a:lnTo>
                  <a:pt x="99949" y="42417"/>
                </a:lnTo>
                <a:lnTo>
                  <a:pt x="84200" y="77215"/>
                </a:lnTo>
                <a:lnTo>
                  <a:pt x="76454" y="86867"/>
                </a:lnTo>
                <a:lnTo>
                  <a:pt x="69342" y="94106"/>
                </a:lnTo>
                <a:lnTo>
                  <a:pt x="52578" y="109981"/>
                </a:lnTo>
                <a:lnTo>
                  <a:pt x="30099" y="130428"/>
                </a:lnTo>
                <a:lnTo>
                  <a:pt x="0" y="130428"/>
                </a:lnTo>
                <a:lnTo>
                  <a:pt x="0" y="281177"/>
                </a:lnTo>
                <a:lnTo>
                  <a:pt x="31623" y="281177"/>
                </a:lnTo>
                <a:lnTo>
                  <a:pt x="41782" y="286257"/>
                </a:lnTo>
                <a:lnTo>
                  <a:pt x="56134" y="292353"/>
                </a:lnTo>
                <a:lnTo>
                  <a:pt x="94868" y="307213"/>
                </a:lnTo>
                <a:lnTo>
                  <a:pt x="149987" y="322072"/>
                </a:lnTo>
                <a:lnTo>
                  <a:pt x="180086" y="325119"/>
                </a:lnTo>
                <a:lnTo>
                  <a:pt x="196342" y="325119"/>
                </a:lnTo>
                <a:lnTo>
                  <a:pt x="233044" y="311276"/>
                </a:lnTo>
                <a:lnTo>
                  <a:pt x="234569" y="296544"/>
                </a:lnTo>
                <a:lnTo>
                  <a:pt x="234061" y="292862"/>
                </a:lnTo>
                <a:lnTo>
                  <a:pt x="233044" y="289813"/>
                </a:lnTo>
                <a:lnTo>
                  <a:pt x="231012" y="286765"/>
                </a:lnTo>
                <a:lnTo>
                  <a:pt x="227965" y="284225"/>
                </a:lnTo>
                <a:lnTo>
                  <a:pt x="230505" y="283717"/>
                </a:lnTo>
                <a:lnTo>
                  <a:pt x="243840" y="250951"/>
                </a:lnTo>
                <a:lnTo>
                  <a:pt x="243840" y="246379"/>
                </a:lnTo>
                <a:lnTo>
                  <a:pt x="243331" y="243839"/>
                </a:lnTo>
                <a:lnTo>
                  <a:pt x="242316" y="241807"/>
                </a:lnTo>
                <a:lnTo>
                  <a:pt x="239649" y="238251"/>
                </a:lnTo>
                <a:lnTo>
                  <a:pt x="236600" y="235203"/>
                </a:lnTo>
                <a:lnTo>
                  <a:pt x="239141" y="234695"/>
                </a:lnTo>
                <a:lnTo>
                  <a:pt x="250952" y="202437"/>
                </a:lnTo>
                <a:lnTo>
                  <a:pt x="250952" y="197357"/>
                </a:lnTo>
                <a:lnTo>
                  <a:pt x="243331" y="186054"/>
                </a:lnTo>
                <a:lnTo>
                  <a:pt x="245363" y="185547"/>
                </a:lnTo>
                <a:lnTo>
                  <a:pt x="256540" y="153415"/>
                </a:lnTo>
                <a:lnTo>
                  <a:pt x="255524" y="148209"/>
                </a:lnTo>
                <a:lnTo>
                  <a:pt x="206502" y="128269"/>
                </a:lnTo>
                <a:lnTo>
                  <a:pt x="132080" y="123189"/>
                </a:lnTo>
                <a:lnTo>
                  <a:pt x="135636" y="117093"/>
                </a:lnTo>
                <a:lnTo>
                  <a:pt x="138684" y="109981"/>
                </a:lnTo>
                <a:lnTo>
                  <a:pt x="141731" y="102235"/>
                </a:lnTo>
                <a:lnTo>
                  <a:pt x="143763" y="94106"/>
                </a:lnTo>
                <a:lnTo>
                  <a:pt x="145923" y="85851"/>
                </a:lnTo>
                <a:lnTo>
                  <a:pt x="147955" y="77215"/>
                </a:lnTo>
                <a:lnTo>
                  <a:pt x="149987" y="60325"/>
                </a:lnTo>
                <a:lnTo>
                  <a:pt x="151511" y="44957"/>
                </a:lnTo>
                <a:lnTo>
                  <a:pt x="152527" y="32257"/>
                </a:lnTo>
                <a:lnTo>
                  <a:pt x="152527" y="16890"/>
                </a:lnTo>
                <a:lnTo>
                  <a:pt x="136144" y="507"/>
                </a:lnTo>
                <a:lnTo>
                  <a:pt x="13208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294" y="1270000"/>
            <a:ext cx="165005" cy="287020"/>
          </a:xfrm>
          <a:custGeom>
            <a:avLst/>
            <a:gdLst/>
            <a:ahLst/>
            <a:cxnLst/>
            <a:rect l="l" t="t" r="r" b="b"/>
            <a:pathLst>
              <a:path w="165005" h="287020">
                <a:moveTo>
                  <a:pt x="146996" y="0"/>
                </a:moveTo>
                <a:lnTo>
                  <a:pt x="17914" y="0"/>
                </a:lnTo>
                <a:lnTo>
                  <a:pt x="14180" y="380"/>
                </a:lnTo>
                <a:lnTo>
                  <a:pt x="0" y="270001"/>
                </a:lnTo>
                <a:lnTo>
                  <a:pt x="248" y="272669"/>
                </a:lnTo>
                <a:lnTo>
                  <a:pt x="17914" y="287020"/>
                </a:lnTo>
                <a:lnTo>
                  <a:pt x="146996" y="287020"/>
                </a:lnTo>
                <a:lnTo>
                  <a:pt x="164721" y="272034"/>
                </a:lnTo>
                <a:lnTo>
                  <a:pt x="82455" y="272034"/>
                </a:lnTo>
                <a:lnTo>
                  <a:pt x="80080" y="271652"/>
                </a:lnTo>
                <a:lnTo>
                  <a:pt x="70568" y="260096"/>
                </a:lnTo>
                <a:lnTo>
                  <a:pt x="70911" y="257683"/>
                </a:lnTo>
                <a:lnTo>
                  <a:pt x="82455" y="248158"/>
                </a:lnTo>
                <a:lnTo>
                  <a:pt x="165005" y="248158"/>
                </a:lnTo>
                <a:lnTo>
                  <a:pt x="165005" y="233172"/>
                </a:lnTo>
                <a:lnTo>
                  <a:pt x="17914" y="233172"/>
                </a:lnTo>
                <a:lnTo>
                  <a:pt x="17914" y="35813"/>
                </a:lnTo>
                <a:lnTo>
                  <a:pt x="165005" y="35813"/>
                </a:lnTo>
                <a:lnTo>
                  <a:pt x="165005" y="21462"/>
                </a:lnTo>
                <a:lnTo>
                  <a:pt x="77362" y="21462"/>
                </a:lnTo>
                <a:lnTo>
                  <a:pt x="75648" y="21082"/>
                </a:lnTo>
                <a:lnTo>
                  <a:pt x="74632" y="20447"/>
                </a:lnTo>
                <a:lnTo>
                  <a:pt x="73628" y="19050"/>
                </a:lnTo>
                <a:lnTo>
                  <a:pt x="73286" y="17779"/>
                </a:lnTo>
                <a:lnTo>
                  <a:pt x="73628" y="16001"/>
                </a:lnTo>
                <a:lnTo>
                  <a:pt x="75648" y="13970"/>
                </a:lnTo>
                <a:lnTo>
                  <a:pt x="77362" y="13588"/>
                </a:lnTo>
                <a:lnTo>
                  <a:pt x="164436" y="13588"/>
                </a:lnTo>
                <a:lnTo>
                  <a:pt x="163646" y="10922"/>
                </a:lnTo>
                <a:lnTo>
                  <a:pt x="150730" y="380"/>
                </a:lnTo>
                <a:lnTo>
                  <a:pt x="146996" y="0"/>
                </a:lnTo>
                <a:close/>
              </a:path>
              <a:path w="165005" h="287020">
                <a:moveTo>
                  <a:pt x="165005" y="248158"/>
                </a:moveTo>
                <a:lnTo>
                  <a:pt x="82455" y="248158"/>
                </a:lnTo>
                <a:lnTo>
                  <a:pt x="84830" y="248538"/>
                </a:lnTo>
                <a:lnTo>
                  <a:pt x="87217" y="249174"/>
                </a:lnTo>
                <a:lnTo>
                  <a:pt x="94342" y="260096"/>
                </a:lnTo>
                <a:lnTo>
                  <a:pt x="93999" y="262509"/>
                </a:lnTo>
                <a:lnTo>
                  <a:pt x="82455" y="272034"/>
                </a:lnTo>
                <a:lnTo>
                  <a:pt x="164721" y="272034"/>
                </a:lnTo>
                <a:lnTo>
                  <a:pt x="164910" y="270001"/>
                </a:lnTo>
                <a:lnTo>
                  <a:pt x="165005" y="248158"/>
                </a:lnTo>
                <a:close/>
              </a:path>
              <a:path w="165005" h="287020">
                <a:moveTo>
                  <a:pt x="165005" y="35813"/>
                </a:moveTo>
                <a:lnTo>
                  <a:pt x="146996" y="35813"/>
                </a:lnTo>
                <a:lnTo>
                  <a:pt x="146996" y="233172"/>
                </a:lnTo>
                <a:lnTo>
                  <a:pt x="165005" y="233172"/>
                </a:lnTo>
                <a:lnTo>
                  <a:pt x="165005" y="35813"/>
                </a:lnTo>
                <a:close/>
              </a:path>
              <a:path w="165005" h="287020">
                <a:moveTo>
                  <a:pt x="164436" y="13588"/>
                </a:moveTo>
                <a:lnTo>
                  <a:pt x="87548" y="13588"/>
                </a:lnTo>
                <a:lnTo>
                  <a:pt x="89237" y="13970"/>
                </a:lnTo>
                <a:lnTo>
                  <a:pt x="90278" y="14986"/>
                </a:lnTo>
                <a:lnTo>
                  <a:pt x="91281" y="16001"/>
                </a:lnTo>
                <a:lnTo>
                  <a:pt x="91624" y="17779"/>
                </a:lnTo>
                <a:lnTo>
                  <a:pt x="91281" y="19050"/>
                </a:lnTo>
                <a:lnTo>
                  <a:pt x="90278" y="20447"/>
                </a:lnTo>
                <a:lnTo>
                  <a:pt x="89237" y="21082"/>
                </a:lnTo>
                <a:lnTo>
                  <a:pt x="87548" y="21462"/>
                </a:lnTo>
                <a:lnTo>
                  <a:pt x="165005" y="21462"/>
                </a:lnTo>
                <a:lnTo>
                  <a:pt x="164981" y="17779"/>
                </a:lnTo>
                <a:lnTo>
                  <a:pt x="164662" y="14350"/>
                </a:lnTo>
                <a:lnTo>
                  <a:pt x="164436" y="13588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3159" y="4462779"/>
            <a:ext cx="246380" cy="246379"/>
          </a:xfrm>
          <a:custGeom>
            <a:avLst/>
            <a:gdLst/>
            <a:ahLst/>
            <a:cxnLst/>
            <a:rect l="l" t="t" r="r" b="b"/>
            <a:pathLst>
              <a:path w="246380" h="246379">
                <a:moveTo>
                  <a:pt x="167386" y="201422"/>
                </a:moveTo>
                <a:lnTo>
                  <a:pt x="78994" y="201422"/>
                </a:lnTo>
                <a:lnTo>
                  <a:pt x="83947" y="203898"/>
                </a:lnTo>
                <a:lnTo>
                  <a:pt x="88900" y="206019"/>
                </a:lnTo>
                <a:lnTo>
                  <a:pt x="94107" y="208140"/>
                </a:lnTo>
                <a:lnTo>
                  <a:pt x="99060" y="209562"/>
                </a:lnTo>
                <a:lnTo>
                  <a:pt x="101981" y="235051"/>
                </a:lnTo>
                <a:lnTo>
                  <a:pt x="114681" y="246380"/>
                </a:lnTo>
                <a:lnTo>
                  <a:pt x="131699" y="246380"/>
                </a:lnTo>
                <a:lnTo>
                  <a:pt x="147320" y="209562"/>
                </a:lnTo>
                <a:lnTo>
                  <a:pt x="152273" y="208140"/>
                </a:lnTo>
                <a:lnTo>
                  <a:pt x="157480" y="206019"/>
                </a:lnTo>
                <a:lnTo>
                  <a:pt x="162433" y="203898"/>
                </a:lnTo>
                <a:lnTo>
                  <a:pt x="167386" y="201422"/>
                </a:lnTo>
                <a:close/>
              </a:path>
              <a:path w="246380" h="246379">
                <a:moveTo>
                  <a:pt x="52705" y="26555"/>
                </a:moveTo>
                <a:lnTo>
                  <a:pt x="50673" y="26555"/>
                </a:lnTo>
                <a:lnTo>
                  <a:pt x="48133" y="26898"/>
                </a:lnTo>
                <a:lnTo>
                  <a:pt x="26543" y="50622"/>
                </a:lnTo>
                <a:lnTo>
                  <a:pt x="26543" y="52743"/>
                </a:lnTo>
                <a:lnTo>
                  <a:pt x="27305" y="54876"/>
                </a:lnTo>
                <a:lnTo>
                  <a:pt x="27940" y="56984"/>
                </a:lnTo>
                <a:lnTo>
                  <a:pt x="29337" y="59118"/>
                </a:lnTo>
                <a:lnTo>
                  <a:pt x="44958" y="78943"/>
                </a:lnTo>
                <a:lnTo>
                  <a:pt x="42545" y="83896"/>
                </a:lnTo>
                <a:lnTo>
                  <a:pt x="40386" y="88849"/>
                </a:lnTo>
                <a:lnTo>
                  <a:pt x="38226" y="94170"/>
                </a:lnTo>
                <a:lnTo>
                  <a:pt x="36830" y="99123"/>
                </a:lnTo>
                <a:lnTo>
                  <a:pt x="11303" y="101942"/>
                </a:lnTo>
                <a:lnTo>
                  <a:pt x="9271" y="102654"/>
                </a:lnTo>
                <a:lnTo>
                  <a:pt x="7112" y="103365"/>
                </a:lnTo>
                <a:lnTo>
                  <a:pt x="4953" y="104775"/>
                </a:lnTo>
                <a:lnTo>
                  <a:pt x="3556" y="106197"/>
                </a:lnTo>
                <a:lnTo>
                  <a:pt x="1016" y="110096"/>
                </a:lnTo>
                <a:lnTo>
                  <a:pt x="381" y="112217"/>
                </a:lnTo>
                <a:lnTo>
                  <a:pt x="0" y="114693"/>
                </a:lnTo>
                <a:lnTo>
                  <a:pt x="0" y="131686"/>
                </a:lnTo>
                <a:lnTo>
                  <a:pt x="9271" y="143725"/>
                </a:lnTo>
                <a:lnTo>
                  <a:pt x="11303" y="144424"/>
                </a:lnTo>
                <a:lnTo>
                  <a:pt x="36830" y="147256"/>
                </a:lnTo>
                <a:lnTo>
                  <a:pt x="38226" y="152209"/>
                </a:lnTo>
                <a:lnTo>
                  <a:pt x="40386" y="157518"/>
                </a:lnTo>
                <a:lnTo>
                  <a:pt x="42545" y="162471"/>
                </a:lnTo>
                <a:lnTo>
                  <a:pt x="44958" y="167436"/>
                </a:lnTo>
                <a:lnTo>
                  <a:pt x="29337" y="187261"/>
                </a:lnTo>
                <a:lnTo>
                  <a:pt x="27940" y="189395"/>
                </a:lnTo>
                <a:lnTo>
                  <a:pt x="27305" y="191503"/>
                </a:lnTo>
                <a:lnTo>
                  <a:pt x="26543" y="193636"/>
                </a:lnTo>
                <a:lnTo>
                  <a:pt x="26543" y="195757"/>
                </a:lnTo>
                <a:lnTo>
                  <a:pt x="26924" y="198234"/>
                </a:lnTo>
                <a:lnTo>
                  <a:pt x="50673" y="219824"/>
                </a:lnTo>
                <a:lnTo>
                  <a:pt x="52705" y="219824"/>
                </a:lnTo>
                <a:lnTo>
                  <a:pt x="57023" y="218401"/>
                </a:lnTo>
                <a:lnTo>
                  <a:pt x="59055" y="217347"/>
                </a:lnTo>
                <a:lnTo>
                  <a:pt x="78994" y="201422"/>
                </a:lnTo>
                <a:lnTo>
                  <a:pt x="218186" y="201422"/>
                </a:lnTo>
                <a:lnTo>
                  <a:pt x="218694" y="200367"/>
                </a:lnTo>
                <a:lnTo>
                  <a:pt x="219456" y="198234"/>
                </a:lnTo>
                <a:lnTo>
                  <a:pt x="219837" y="195757"/>
                </a:lnTo>
                <a:lnTo>
                  <a:pt x="219837" y="193636"/>
                </a:lnTo>
                <a:lnTo>
                  <a:pt x="219075" y="191503"/>
                </a:lnTo>
                <a:lnTo>
                  <a:pt x="218440" y="189395"/>
                </a:lnTo>
                <a:lnTo>
                  <a:pt x="217297" y="187261"/>
                </a:lnTo>
                <a:lnTo>
                  <a:pt x="201422" y="167436"/>
                </a:lnTo>
                <a:lnTo>
                  <a:pt x="203489" y="163182"/>
                </a:lnTo>
                <a:lnTo>
                  <a:pt x="119253" y="163182"/>
                </a:lnTo>
                <a:lnTo>
                  <a:pt x="115443" y="162471"/>
                </a:lnTo>
                <a:lnTo>
                  <a:pt x="111887" y="161417"/>
                </a:lnTo>
                <a:lnTo>
                  <a:pt x="107950" y="160362"/>
                </a:lnTo>
                <a:lnTo>
                  <a:pt x="84861" y="134162"/>
                </a:lnTo>
                <a:lnTo>
                  <a:pt x="83947" y="130975"/>
                </a:lnTo>
                <a:lnTo>
                  <a:pt x="83185" y="127076"/>
                </a:lnTo>
                <a:lnTo>
                  <a:pt x="83185" y="119303"/>
                </a:lnTo>
                <a:lnTo>
                  <a:pt x="83947" y="115404"/>
                </a:lnTo>
                <a:lnTo>
                  <a:pt x="84963" y="111861"/>
                </a:lnTo>
                <a:lnTo>
                  <a:pt x="85979" y="107962"/>
                </a:lnTo>
                <a:lnTo>
                  <a:pt x="111887" y="84963"/>
                </a:lnTo>
                <a:lnTo>
                  <a:pt x="115443" y="83896"/>
                </a:lnTo>
                <a:lnTo>
                  <a:pt x="119253" y="83197"/>
                </a:lnTo>
                <a:lnTo>
                  <a:pt x="203494" y="83197"/>
                </a:lnTo>
                <a:lnTo>
                  <a:pt x="201422" y="78943"/>
                </a:lnTo>
                <a:lnTo>
                  <a:pt x="217297" y="59118"/>
                </a:lnTo>
                <a:lnTo>
                  <a:pt x="218440" y="56984"/>
                </a:lnTo>
                <a:lnTo>
                  <a:pt x="219075" y="54876"/>
                </a:lnTo>
                <a:lnTo>
                  <a:pt x="219837" y="52743"/>
                </a:lnTo>
                <a:lnTo>
                  <a:pt x="219837" y="50622"/>
                </a:lnTo>
                <a:lnTo>
                  <a:pt x="219456" y="48145"/>
                </a:lnTo>
                <a:lnTo>
                  <a:pt x="218694" y="46012"/>
                </a:lnTo>
                <a:lnTo>
                  <a:pt x="218186" y="44958"/>
                </a:lnTo>
                <a:lnTo>
                  <a:pt x="78994" y="44958"/>
                </a:lnTo>
                <a:lnTo>
                  <a:pt x="59055" y="29375"/>
                </a:lnTo>
                <a:lnTo>
                  <a:pt x="57023" y="27978"/>
                </a:lnTo>
                <a:lnTo>
                  <a:pt x="52705" y="26555"/>
                </a:lnTo>
                <a:close/>
              </a:path>
              <a:path w="246380" h="246379">
                <a:moveTo>
                  <a:pt x="218186" y="201422"/>
                </a:moveTo>
                <a:lnTo>
                  <a:pt x="167386" y="201422"/>
                </a:lnTo>
                <a:lnTo>
                  <a:pt x="187325" y="217347"/>
                </a:lnTo>
                <a:lnTo>
                  <a:pt x="189357" y="218401"/>
                </a:lnTo>
                <a:lnTo>
                  <a:pt x="193675" y="219824"/>
                </a:lnTo>
                <a:lnTo>
                  <a:pt x="195707" y="219824"/>
                </a:lnTo>
                <a:lnTo>
                  <a:pt x="218186" y="201422"/>
                </a:lnTo>
                <a:close/>
              </a:path>
              <a:path w="246380" h="246379">
                <a:moveTo>
                  <a:pt x="203494" y="83197"/>
                </a:moveTo>
                <a:lnTo>
                  <a:pt x="127126" y="83197"/>
                </a:lnTo>
                <a:lnTo>
                  <a:pt x="130937" y="83896"/>
                </a:lnTo>
                <a:lnTo>
                  <a:pt x="134493" y="84963"/>
                </a:lnTo>
                <a:lnTo>
                  <a:pt x="161518" y="112217"/>
                </a:lnTo>
                <a:lnTo>
                  <a:pt x="162433" y="115404"/>
                </a:lnTo>
                <a:lnTo>
                  <a:pt x="163195" y="119303"/>
                </a:lnTo>
                <a:lnTo>
                  <a:pt x="163195" y="127076"/>
                </a:lnTo>
                <a:lnTo>
                  <a:pt x="162433" y="130975"/>
                </a:lnTo>
                <a:lnTo>
                  <a:pt x="161417" y="134518"/>
                </a:lnTo>
                <a:lnTo>
                  <a:pt x="160400" y="138417"/>
                </a:lnTo>
                <a:lnTo>
                  <a:pt x="134493" y="161417"/>
                </a:lnTo>
                <a:lnTo>
                  <a:pt x="130937" y="162471"/>
                </a:lnTo>
                <a:lnTo>
                  <a:pt x="127126" y="163182"/>
                </a:lnTo>
                <a:lnTo>
                  <a:pt x="203489" y="163182"/>
                </a:lnTo>
                <a:lnTo>
                  <a:pt x="203835" y="162471"/>
                </a:lnTo>
                <a:lnTo>
                  <a:pt x="205994" y="157518"/>
                </a:lnTo>
                <a:lnTo>
                  <a:pt x="208153" y="152209"/>
                </a:lnTo>
                <a:lnTo>
                  <a:pt x="209550" y="147256"/>
                </a:lnTo>
                <a:lnTo>
                  <a:pt x="235076" y="144424"/>
                </a:lnTo>
                <a:lnTo>
                  <a:pt x="237109" y="143725"/>
                </a:lnTo>
                <a:lnTo>
                  <a:pt x="239268" y="143014"/>
                </a:lnTo>
                <a:lnTo>
                  <a:pt x="241426" y="141592"/>
                </a:lnTo>
                <a:lnTo>
                  <a:pt x="242824" y="140182"/>
                </a:lnTo>
                <a:lnTo>
                  <a:pt x="245364" y="136283"/>
                </a:lnTo>
                <a:lnTo>
                  <a:pt x="245999" y="134162"/>
                </a:lnTo>
                <a:lnTo>
                  <a:pt x="246380" y="131686"/>
                </a:lnTo>
                <a:lnTo>
                  <a:pt x="246380" y="114693"/>
                </a:lnTo>
                <a:lnTo>
                  <a:pt x="237109" y="102654"/>
                </a:lnTo>
                <a:lnTo>
                  <a:pt x="235076" y="101942"/>
                </a:lnTo>
                <a:lnTo>
                  <a:pt x="209550" y="99123"/>
                </a:lnTo>
                <a:lnTo>
                  <a:pt x="208153" y="94170"/>
                </a:lnTo>
                <a:lnTo>
                  <a:pt x="205994" y="88849"/>
                </a:lnTo>
                <a:lnTo>
                  <a:pt x="203835" y="83896"/>
                </a:lnTo>
                <a:lnTo>
                  <a:pt x="203494" y="83197"/>
                </a:lnTo>
                <a:close/>
              </a:path>
              <a:path w="246380" h="246379">
                <a:moveTo>
                  <a:pt x="131699" y="0"/>
                </a:moveTo>
                <a:lnTo>
                  <a:pt x="114681" y="0"/>
                </a:lnTo>
                <a:lnTo>
                  <a:pt x="112268" y="368"/>
                </a:lnTo>
                <a:lnTo>
                  <a:pt x="99060" y="36817"/>
                </a:lnTo>
                <a:lnTo>
                  <a:pt x="94107" y="38239"/>
                </a:lnTo>
                <a:lnTo>
                  <a:pt x="88900" y="40347"/>
                </a:lnTo>
                <a:lnTo>
                  <a:pt x="83947" y="42481"/>
                </a:lnTo>
                <a:lnTo>
                  <a:pt x="78994" y="44958"/>
                </a:lnTo>
                <a:lnTo>
                  <a:pt x="167386" y="44958"/>
                </a:lnTo>
                <a:lnTo>
                  <a:pt x="162433" y="42481"/>
                </a:lnTo>
                <a:lnTo>
                  <a:pt x="157480" y="40347"/>
                </a:lnTo>
                <a:lnTo>
                  <a:pt x="152273" y="38239"/>
                </a:lnTo>
                <a:lnTo>
                  <a:pt x="147320" y="36817"/>
                </a:lnTo>
                <a:lnTo>
                  <a:pt x="144399" y="11328"/>
                </a:lnTo>
                <a:lnTo>
                  <a:pt x="134112" y="368"/>
                </a:lnTo>
                <a:lnTo>
                  <a:pt x="131699" y="0"/>
                </a:lnTo>
                <a:close/>
              </a:path>
              <a:path w="246380" h="246379">
                <a:moveTo>
                  <a:pt x="195707" y="26555"/>
                </a:moveTo>
                <a:lnTo>
                  <a:pt x="193675" y="26555"/>
                </a:lnTo>
                <a:lnTo>
                  <a:pt x="189357" y="27978"/>
                </a:lnTo>
                <a:lnTo>
                  <a:pt x="187325" y="29375"/>
                </a:lnTo>
                <a:lnTo>
                  <a:pt x="167386" y="44958"/>
                </a:lnTo>
                <a:lnTo>
                  <a:pt x="218186" y="44958"/>
                </a:lnTo>
                <a:lnTo>
                  <a:pt x="195707" y="265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240" y="3426459"/>
            <a:ext cx="137159" cy="149859"/>
          </a:xfrm>
          <a:custGeom>
            <a:avLst/>
            <a:gdLst/>
            <a:ahLst/>
            <a:cxnLst/>
            <a:rect l="l" t="t" r="r" b="b"/>
            <a:pathLst>
              <a:path w="137159" h="149859">
                <a:moveTo>
                  <a:pt x="98678" y="0"/>
                </a:moveTo>
                <a:lnTo>
                  <a:pt x="72262" y="11302"/>
                </a:lnTo>
                <a:lnTo>
                  <a:pt x="69595" y="13842"/>
                </a:lnTo>
                <a:lnTo>
                  <a:pt x="67563" y="16890"/>
                </a:lnTo>
                <a:lnTo>
                  <a:pt x="65404" y="20065"/>
                </a:lnTo>
                <a:lnTo>
                  <a:pt x="63880" y="23113"/>
                </a:lnTo>
                <a:lnTo>
                  <a:pt x="62356" y="26669"/>
                </a:lnTo>
                <a:lnTo>
                  <a:pt x="61340" y="33908"/>
                </a:lnTo>
                <a:lnTo>
                  <a:pt x="60832" y="37972"/>
                </a:lnTo>
                <a:lnTo>
                  <a:pt x="61340" y="43560"/>
                </a:lnTo>
                <a:lnTo>
                  <a:pt x="62864" y="49275"/>
                </a:lnTo>
                <a:lnTo>
                  <a:pt x="64896" y="54356"/>
                </a:lnTo>
                <a:lnTo>
                  <a:pt x="67563" y="59054"/>
                </a:lnTo>
                <a:lnTo>
                  <a:pt x="0" y="137540"/>
                </a:lnTo>
                <a:lnTo>
                  <a:pt x="7746" y="143128"/>
                </a:lnTo>
                <a:lnTo>
                  <a:pt x="15112" y="149859"/>
                </a:lnTo>
                <a:lnTo>
                  <a:pt x="82550" y="71881"/>
                </a:lnTo>
                <a:lnTo>
                  <a:pt x="114807" y="71881"/>
                </a:lnTo>
                <a:lnTo>
                  <a:pt x="116839" y="70865"/>
                </a:lnTo>
                <a:lnTo>
                  <a:pt x="135000" y="48767"/>
                </a:lnTo>
                <a:lnTo>
                  <a:pt x="136143" y="45212"/>
                </a:lnTo>
                <a:lnTo>
                  <a:pt x="137159" y="37972"/>
                </a:lnTo>
                <a:lnTo>
                  <a:pt x="136651" y="33908"/>
                </a:lnTo>
                <a:lnTo>
                  <a:pt x="136143" y="30225"/>
                </a:lnTo>
                <a:lnTo>
                  <a:pt x="135000" y="26669"/>
                </a:lnTo>
                <a:lnTo>
                  <a:pt x="133984" y="23113"/>
                </a:lnTo>
                <a:lnTo>
                  <a:pt x="120014" y="6731"/>
                </a:lnTo>
                <a:lnTo>
                  <a:pt x="116839" y="4571"/>
                </a:lnTo>
                <a:lnTo>
                  <a:pt x="113791" y="3047"/>
                </a:lnTo>
                <a:lnTo>
                  <a:pt x="106552" y="1015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859">
                <a:moveTo>
                  <a:pt x="114807" y="71881"/>
                </a:moveTo>
                <a:lnTo>
                  <a:pt x="82550" y="71881"/>
                </a:lnTo>
                <a:lnTo>
                  <a:pt x="86232" y="73406"/>
                </a:lnTo>
                <a:lnTo>
                  <a:pt x="90424" y="74421"/>
                </a:lnTo>
                <a:lnTo>
                  <a:pt x="98678" y="75437"/>
                </a:lnTo>
                <a:lnTo>
                  <a:pt x="102869" y="74929"/>
                </a:lnTo>
                <a:lnTo>
                  <a:pt x="110108" y="73913"/>
                </a:lnTo>
                <a:lnTo>
                  <a:pt x="113791" y="72389"/>
                </a:lnTo>
                <a:lnTo>
                  <a:pt x="114807" y="71881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500" y="3449320"/>
            <a:ext cx="109220" cy="124460"/>
          </a:xfrm>
          <a:custGeom>
            <a:avLst/>
            <a:gdLst/>
            <a:ahLst/>
            <a:cxnLst/>
            <a:rect l="l" t="t" r="r" b="b"/>
            <a:pathLst>
              <a:path w="109220" h="124460">
                <a:moveTo>
                  <a:pt x="77689" y="72262"/>
                </a:moveTo>
                <a:lnTo>
                  <a:pt x="52577" y="72262"/>
                </a:lnTo>
                <a:lnTo>
                  <a:pt x="93599" y="124459"/>
                </a:lnTo>
                <a:lnTo>
                  <a:pt x="100838" y="118236"/>
                </a:lnTo>
                <a:lnTo>
                  <a:pt x="109220" y="112648"/>
                </a:lnTo>
                <a:lnTo>
                  <a:pt x="77689" y="72262"/>
                </a:lnTo>
                <a:close/>
              </a:path>
              <a:path w="109220" h="124460">
                <a:moveTo>
                  <a:pt x="41148" y="0"/>
                </a:moveTo>
                <a:lnTo>
                  <a:pt x="33274" y="0"/>
                </a:lnTo>
                <a:lnTo>
                  <a:pt x="29591" y="507"/>
                </a:lnTo>
                <a:lnTo>
                  <a:pt x="26034" y="1523"/>
                </a:lnTo>
                <a:lnTo>
                  <a:pt x="22859" y="3047"/>
                </a:lnTo>
                <a:lnTo>
                  <a:pt x="19303" y="4571"/>
                </a:lnTo>
                <a:lnTo>
                  <a:pt x="0" y="34289"/>
                </a:lnTo>
                <a:lnTo>
                  <a:pt x="0" y="42036"/>
                </a:lnTo>
                <a:lnTo>
                  <a:pt x="507" y="45592"/>
                </a:lnTo>
                <a:lnTo>
                  <a:pt x="1524" y="49148"/>
                </a:lnTo>
                <a:lnTo>
                  <a:pt x="3175" y="52196"/>
                </a:lnTo>
                <a:lnTo>
                  <a:pt x="4699" y="55879"/>
                </a:lnTo>
                <a:lnTo>
                  <a:pt x="6730" y="58419"/>
                </a:lnTo>
                <a:lnTo>
                  <a:pt x="8890" y="61467"/>
                </a:lnTo>
                <a:lnTo>
                  <a:pt x="11429" y="64007"/>
                </a:lnTo>
                <a:lnTo>
                  <a:pt x="14097" y="66547"/>
                </a:lnTo>
                <a:lnTo>
                  <a:pt x="17145" y="68579"/>
                </a:lnTo>
                <a:lnTo>
                  <a:pt x="20320" y="70738"/>
                </a:lnTo>
                <a:lnTo>
                  <a:pt x="23368" y="72262"/>
                </a:lnTo>
                <a:lnTo>
                  <a:pt x="27050" y="73278"/>
                </a:lnTo>
                <a:lnTo>
                  <a:pt x="31242" y="74294"/>
                </a:lnTo>
                <a:lnTo>
                  <a:pt x="36449" y="74802"/>
                </a:lnTo>
                <a:lnTo>
                  <a:pt x="42164" y="74802"/>
                </a:lnTo>
                <a:lnTo>
                  <a:pt x="47371" y="73786"/>
                </a:lnTo>
                <a:lnTo>
                  <a:pt x="52577" y="72262"/>
                </a:lnTo>
                <a:lnTo>
                  <a:pt x="77689" y="72262"/>
                </a:lnTo>
                <a:lnTo>
                  <a:pt x="68072" y="59943"/>
                </a:lnTo>
                <a:lnTo>
                  <a:pt x="70739" y="56387"/>
                </a:lnTo>
                <a:lnTo>
                  <a:pt x="72771" y="52704"/>
                </a:lnTo>
                <a:lnTo>
                  <a:pt x="74422" y="48640"/>
                </a:lnTo>
                <a:lnTo>
                  <a:pt x="75438" y="44068"/>
                </a:lnTo>
                <a:lnTo>
                  <a:pt x="75946" y="40512"/>
                </a:lnTo>
                <a:lnTo>
                  <a:pt x="75946" y="32765"/>
                </a:lnTo>
                <a:lnTo>
                  <a:pt x="58800" y="6222"/>
                </a:lnTo>
                <a:lnTo>
                  <a:pt x="55625" y="4063"/>
                </a:lnTo>
                <a:lnTo>
                  <a:pt x="52070" y="2539"/>
                </a:lnTo>
                <a:lnTo>
                  <a:pt x="44703" y="507"/>
                </a:lnTo>
                <a:lnTo>
                  <a:pt x="411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3300" y="3665220"/>
            <a:ext cx="152400" cy="91440"/>
          </a:xfrm>
          <a:custGeom>
            <a:avLst/>
            <a:gdLst/>
            <a:ahLst/>
            <a:cxnLst/>
            <a:rect l="l" t="t" r="r" b="b"/>
            <a:pathLst>
              <a:path w="152400" h="91439">
                <a:moveTo>
                  <a:pt x="39243" y="16382"/>
                </a:moveTo>
                <a:lnTo>
                  <a:pt x="35686" y="16890"/>
                </a:lnTo>
                <a:lnTo>
                  <a:pt x="32003" y="16890"/>
                </a:lnTo>
                <a:lnTo>
                  <a:pt x="24765" y="18922"/>
                </a:lnTo>
                <a:lnTo>
                  <a:pt x="21717" y="20446"/>
                </a:lnTo>
                <a:lnTo>
                  <a:pt x="18542" y="21970"/>
                </a:lnTo>
                <a:lnTo>
                  <a:pt x="15494" y="2400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715" y="73532"/>
                </a:lnTo>
                <a:lnTo>
                  <a:pt x="7747" y="76072"/>
                </a:lnTo>
                <a:lnTo>
                  <a:pt x="9778" y="79120"/>
                </a:lnTo>
                <a:lnTo>
                  <a:pt x="12953" y="81660"/>
                </a:lnTo>
                <a:lnTo>
                  <a:pt x="36702" y="91439"/>
                </a:lnTo>
                <a:lnTo>
                  <a:pt x="40258" y="91439"/>
                </a:lnTo>
                <a:lnTo>
                  <a:pt x="73405" y="66928"/>
                </a:lnTo>
                <a:lnTo>
                  <a:pt x="75946" y="55117"/>
                </a:lnTo>
                <a:lnTo>
                  <a:pt x="75438" y="49021"/>
                </a:lnTo>
                <a:lnTo>
                  <a:pt x="119730" y="31114"/>
                </a:lnTo>
                <a:lnTo>
                  <a:pt x="68199" y="31114"/>
                </a:lnTo>
                <a:lnTo>
                  <a:pt x="65658" y="28574"/>
                </a:lnTo>
                <a:lnTo>
                  <a:pt x="62992" y="26034"/>
                </a:lnTo>
                <a:lnTo>
                  <a:pt x="46481" y="17398"/>
                </a:lnTo>
                <a:lnTo>
                  <a:pt x="39243" y="16382"/>
                </a:lnTo>
                <a:close/>
              </a:path>
              <a:path w="152400" h="91439">
                <a:moveTo>
                  <a:pt x="144652" y="0"/>
                </a:moveTo>
                <a:lnTo>
                  <a:pt x="68199" y="31114"/>
                </a:lnTo>
                <a:lnTo>
                  <a:pt x="119730" y="31114"/>
                </a:lnTo>
                <a:lnTo>
                  <a:pt x="152400" y="17906"/>
                </a:lnTo>
                <a:lnTo>
                  <a:pt x="147700" y="9143"/>
                </a:lnTo>
                <a:lnTo>
                  <a:pt x="14465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1259" y="3728720"/>
            <a:ext cx="73660" cy="134620"/>
          </a:xfrm>
          <a:custGeom>
            <a:avLst/>
            <a:gdLst/>
            <a:ahLst/>
            <a:cxnLst/>
            <a:rect l="l" t="t" r="r" b="b"/>
            <a:pathLst>
              <a:path w="73660" h="134620">
                <a:moveTo>
                  <a:pt x="30734" y="0"/>
                </a:moveTo>
                <a:lnTo>
                  <a:pt x="28829" y="60070"/>
                </a:lnTo>
                <a:lnTo>
                  <a:pt x="24765" y="61213"/>
                </a:lnTo>
                <a:lnTo>
                  <a:pt x="16637" y="65277"/>
                </a:lnTo>
                <a:lnTo>
                  <a:pt x="13081" y="67817"/>
                </a:lnTo>
                <a:lnTo>
                  <a:pt x="10160" y="70357"/>
                </a:lnTo>
                <a:lnTo>
                  <a:pt x="8128" y="73532"/>
                </a:lnTo>
                <a:lnTo>
                  <a:pt x="5588" y="76580"/>
                </a:lnTo>
                <a:lnTo>
                  <a:pt x="2540" y="82676"/>
                </a:lnTo>
                <a:lnTo>
                  <a:pt x="1524" y="86359"/>
                </a:lnTo>
                <a:lnTo>
                  <a:pt x="508" y="89915"/>
                </a:lnTo>
                <a:lnTo>
                  <a:pt x="72" y="92963"/>
                </a:lnTo>
                <a:lnTo>
                  <a:pt x="0" y="100710"/>
                </a:lnTo>
                <a:lnTo>
                  <a:pt x="508" y="104266"/>
                </a:lnTo>
                <a:lnTo>
                  <a:pt x="23241" y="131571"/>
                </a:lnTo>
                <a:lnTo>
                  <a:pt x="26289" y="133095"/>
                </a:lnTo>
                <a:lnTo>
                  <a:pt x="36830" y="134619"/>
                </a:lnTo>
                <a:lnTo>
                  <a:pt x="43942" y="133603"/>
                </a:lnTo>
                <a:lnTo>
                  <a:pt x="47371" y="132587"/>
                </a:lnTo>
                <a:lnTo>
                  <a:pt x="50926" y="131571"/>
                </a:lnTo>
                <a:lnTo>
                  <a:pt x="73587" y="100710"/>
                </a:lnTo>
                <a:lnTo>
                  <a:pt x="73660" y="92963"/>
                </a:lnTo>
                <a:lnTo>
                  <a:pt x="73151" y="89407"/>
                </a:lnTo>
                <a:lnTo>
                  <a:pt x="47879" y="61213"/>
                </a:lnTo>
                <a:lnTo>
                  <a:pt x="49893" y="1015"/>
                </a:lnTo>
                <a:lnTo>
                  <a:pt x="43942" y="1015"/>
                </a:lnTo>
                <a:lnTo>
                  <a:pt x="30734" y="0"/>
                </a:lnTo>
                <a:close/>
              </a:path>
              <a:path w="73660" h="134620">
                <a:moveTo>
                  <a:pt x="49911" y="507"/>
                </a:moveTo>
                <a:lnTo>
                  <a:pt x="43942" y="1015"/>
                </a:lnTo>
                <a:lnTo>
                  <a:pt x="49893" y="1015"/>
                </a:lnTo>
                <a:lnTo>
                  <a:pt x="49911" y="50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340" y="3624579"/>
            <a:ext cx="137159" cy="76200"/>
          </a:xfrm>
          <a:custGeom>
            <a:avLst/>
            <a:gdLst/>
            <a:ahLst/>
            <a:cxnLst/>
            <a:rect l="l" t="t" r="r" b="b"/>
            <a:pathLst>
              <a:path w="137159" h="76200">
                <a:moveTo>
                  <a:pt x="2158" y="16002"/>
                </a:moveTo>
                <a:lnTo>
                  <a:pt x="1524" y="25908"/>
                </a:lnTo>
                <a:lnTo>
                  <a:pt x="0" y="35306"/>
                </a:lnTo>
                <a:lnTo>
                  <a:pt x="61594" y="43053"/>
                </a:lnTo>
                <a:lnTo>
                  <a:pt x="62102" y="47117"/>
                </a:lnTo>
                <a:lnTo>
                  <a:pt x="63626" y="51308"/>
                </a:lnTo>
                <a:lnTo>
                  <a:pt x="65150" y="54483"/>
                </a:lnTo>
                <a:lnTo>
                  <a:pt x="66801" y="58039"/>
                </a:lnTo>
                <a:lnTo>
                  <a:pt x="68833" y="61214"/>
                </a:lnTo>
                <a:lnTo>
                  <a:pt x="71374" y="63754"/>
                </a:lnTo>
                <a:lnTo>
                  <a:pt x="74040" y="66294"/>
                </a:lnTo>
                <a:lnTo>
                  <a:pt x="76580" y="68961"/>
                </a:lnTo>
                <a:lnTo>
                  <a:pt x="97281" y="76200"/>
                </a:lnTo>
                <a:lnTo>
                  <a:pt x="100964" y="76200"/>
                </a:lnTo>
                <a:lnTo>
                  <a:pt x="108203" y="75184"/>
                </a:lnTo>
                <a:lnTo>
                  <a:pt x="111759" y="73533"/>
                </a:lnTo>
                <a:lnTo>
                  <a:pt x="115442" y="72517"/>
                </a:lnTo>
                <a:lnTo>
                  <a:pt x="118999" y="70485"/>
                </a:lnTo>
                <a:lnTo>
                  <a:pt x="122174" y="68453"/>
                </a:lnTo>
                <a:lnTo>
                  <a:pt x="124713" y="65786"/>
                </a:lnTo>
                <a:lnTo>
                  <a:pt x="127253" y="63246"/>
                </a:lnTo>
                <a:lnTo>
                  <a:pt x="129920" y="60706"/>
                </a:lnTo>
                <a:lnTo>
                  <a:pt x="131444" y="57531"/>
                </a:lnTo>
                <a:lnTo>
                  <a:pt x="133476" y="54483"/>
                </a:lnTo>
                <a:lnTo>
                  <a:pt x="134492" y="50800"/>
                </a:lnTo>
                <a:lnTo>
                  <a:pt x="135635" y="47117"/>
                </a:lnTo>
                <a:lnTo>
                  <a:pt x="136651" y="44069"/>
                </a:lnTo>
                <a:lnTo>
                  <a:pt x="137159" y="39878"/>
                </a:lnTo>
                <a:lnTo>
                  <a:pt x="137159" y="36322"/>
                </a:lnTo>
                <a:lnTo>
                  <a:pt x="136143" y="29083"/>
                </a:lnTo>
                <a:lnTo>
                  <a:pt x="134492" y="25400"/>
                </a:lnTo>
                <a:lnTo>
                  <a:pt x="133862" y="23876"/>
                </a:lnTo>
                <a:lnTo>
                  <a:pt x="64134" y="23876"/>
                </a:lnTo>
                <a:lnTo>
                  <a:pt x="2158" y="16002"/>
                </a:lnTo>
                <a:close/>
              </a:path>
              <a:path w="137159" h="76200">
                <a:moveTo>
                  <a:pt x="97281" y="0"/>
                </a:moveTo>
                <a:lnTo>
                  <a:pt x="67817" y="17145"/>
                </a:lnTo>
                <a:lnTo>
                  <a:pt x="65785" y="20193"/>
                </a:lnTo>
                <a:lnTo>
                  <a:pt x="64134" y="23876"/>
                </a:lnTo>
                <a:lnTo>
                  <a:pt x="133862" y="23876"/>
                </a:lnTo>
                <a:lnTo>
                  <a:pt x="132968" y="21717"/>
                </a:lnTo>
                <a:lnTo>
                  <a:pt x="131444" y="18161"/>
                </a:lnTo>
                <a:lnTo>
                  <a:pt x="129412" y="14986"/>
                </a:lnTo>
                <a:lnTo>
                  <a:pt x="126745" y="12446"/>
                </a:lnTo>
                <a:lnTo>
                  <a:pt x="124205" y="9906"/>
                </a:lnTo>
                <a:lnTo>
                  <a:pt x="121665" y="7239"/>
                </a:lnTo>
                <a:lnTo>
                  <a:pt x="118490" y="5715"/>
                </a:lnTo>
                <a:lnTo>
                  <a:pt x="115442" y="3683"/>
                </a:lnTo>
                <a:lnTo>
                  <a:pt x="111759" y="2540"/>
                </a:lnTo>
                <a:lnTo>
                  <a:pt x="104520" y="508"/>
                </a:lnTo>
                <a:lnTo>
                  <a:pt x="100964" y="508"/>
                </a:lnTo>
                <a:lnTo>
                  <a:pt x="9728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60020" cy="160019"/>
          </a:xfrm>
          <a:custGeom>
            <a:avLst/>
            <a:gdLst/>
            <a:ahLst/>
            <a:cxnLst/>
            <a:rect l="l" t="t" r="r" b="b"/>
            <a:pathLst>
              <a:path w="160020" h="160020">
                <a:moveTo>
                  <a:pt x="80009" y="0"/>
                </a:moveTo>
                <a:lnTo>
                  <a:pt x="41782" y="9779"/>
                </a:lnTo>
                <a:lnTo>
                  <a:pt x="9778" y="41656"/>
                </a:lnTo>
                <a:lnTo>
                  <a:pt x="0" y="79756"/>
                </a:lnTo>
                <a:lnTo>
                  <a:pt x="507" y="88011"/>
                </a:lnTo>
                <a:lnTo>
                  <a:pt x="13970" y="124460"/>
                </a:lnTo>
                <a:lnTo>
                  <a:pt x="49022" y="153289"/>
                </a:lnTo>
                <a:lnTo>
                  <a:pt x="56260" y="156464"/>
                </a:lnTo>
                <a:lnTo>
                  <a:pt x="71754" y="159512"/>
                </a:lnTo>
                <a:lnTo>
                  <a:pt x="80009" y="160020"/>
                </a:lnTo>
                <a:lnTo>
                  <a:pt x="88265" y="159512"/>
                </a:lnTo>
                <a:lnTo>
                  <a:pt x="124841" y="146177"/>
                </a:lnTo>
                <a:lnTo>
                  <a:pt x="150749" y="117856"/>
                </a:lnTo>
                <a:lnTo>
                  <a:pt x="160020" y="88011"/>
                </a:lnTo>
                <a:lnTo>
                  <a:pt x="160020" y="72009"/>
                </a:lnTo>
                <a:lnTo>
                  <a:pt x="158496" y="63754"/>
                </a:lnTo>
                <a:lnTo>
                  <a:pt x="156972" y="56134"/>
                </a:lnTo>
                <a:lnTo>
                  <a:pt x="153797" y="48895"/>
                </a:lnTo>
                <a:lnTo>
                  <a:pt x="150749" y="41656"/>
                </a:lnTo>
                <a:lnTo>
                  <a:pt x="118236" y="9779"/>
                </a:lnTo>
                <a:lnTo>
                  <a:pt x="88265" y="508"/>
                </a:lnTo>
                <a:lnTo>
                  <a:pt x="80009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2280" y="3154679"/>
            <a:ext cx="299720" cy="271780"/>
          </a:xfrm>
          <a:custGeom>
            <a:avLst/>
            <a:gdLst/>
            <a:ahLst/>
            <a:cxnLst/>
            <a:rect l="l" t="t" r="r" b="b"/>
            <a:pathLst>
              <a:path w="299720" h="271779">
                <a:moveTo>
                  <a:pt x="157479" y="0"/>
                </a:moveTo>
                <a:lnTo>
                  <a:pt x="142240" y="0"/>
                </a:lnTo>
                <a:lnTo>
                  <a:pt x="134493" y="507"/>
                </a:lnTo>
                <a:lnTo>
                  <a:pt x="84836" y="12192"/>
                </a:lnTo>
                <a:lnTo>
                  <a:pt x="78486" y="15367"/>
                </a:lnTo>
                <a:lnTo>
                  <a:pt x="72263" y="18033"/>
                </a:lnTo>
                <a:lnTo>
                  <a:pt x="65913" y="21589"/>
                </a:lnTo>
                <a:lnTo>
                  <a:pt x="60071" y="25145"/>
                </a:lnTo>
                <a:lnTo>
                  <a:pt x="54610" y="28828"/>
                </a:lnTo>
                <a:lnTo>
                  <a:pt x="49275" y="32893"/>
                </a:lnTo>
                <a:lnTo>
                  <a:pt x="43815" y="36956"/>
                </a:lnTo>
                <a:lnTo>
                  <a:pt x="18034" y="66167"/>
                </a:lnTo>
                <a:lnTo>
                  <a:pt x="1777" y="107568"/>
                </a:lnTo>
                <a:lnTo>
                  <a:pt x="0" y="120142"/>
                </a:lnTo>
                <a:lnTo>
                  <a:pt x="0" y="133603"/>
                </a:lnTo>
                <a:lnTo>
                  <a:pt x="889" y="140843"/>
                </a:lnTo>
                <a:lnTo>
                  <a:pt x="1777" y="147574"/>
                </a:lnTo>
                <a:lnTo>
                  <a:pt x="3683" y="153924"/>
                </a:lnTo>
                <a:lnTo>
                  <a:pt x="5461" y="160655"/>
                </a:lnTo>
                <a:lnTo>
                  <a:pt x="24892" y="196595"/>
                </a:lnTo>
                <a:lnTo>
                  <a:pt x="28955" y="202056"/>
                </a:lnTo>
                <a:lnTo>
                  <a:pt x="38862" y="211962"/>
                </a:lnTo>
                <a:lnTo>
                  <a:pt x="44196" y="216915"/>
                </a:lnTo>
                <a:lnTo>
                  <a:pt x="49656" y="221361"/>
                </a:lnTo>
                <a:lnTo>
                  <a:pt x="46100" y="228092"/>
                </a:lnTo>
                <a:lnTo>
                  <a:pt x="21717" y="258699"/>
                </a:lnTo>
                <a:lnTo>
                  <a:pt x="17652" y="261365"/>
                </a:lnTo>
                <a:lnTo>
                  <a:pt x="13589" y="264159"/>
                </a:lnTo>
                <a:lnTo>
                  <a:pt x="9525" y="266826"/>
                </a:lnTo>
                <a:lnTo>
                  <a:pt x="4952" y="268605"/>
                </a:lnTo>
                <a:lnTo>
                  <a:pt x="0" y="270890"/>
                </a:lnTo>
                <a:lnTo>
                  <a:pt x="2286" y="270890"/>
                </a:lnTo>
                <a:lnTo>
                  <a:pt x="9017" y="271780"/>
                </a:lnTo>
                <a:lnTo>
                  <a:pt x="25273" y="271780"/>
                </a:lnTo>
                <a:lnTo>
                  <a:pt x="69469" y="260095"/>
                </a:lnTo>
                <a:lnTo>
                  <a:pt x="92075" y="243839"/>
                </a:lnTo>
                <a:lnTo>
                  <a:pt x="208152" y="243839"/>
                </a:lnTo>
                <a:lnTo>
                  <a:pt x="214884" y="241172"/>
                </a:lnTo>
                <a:lnTo>
                  <a:pt x="221234" y="238506"/>
                </a:lnTo>
                <a:lnTo>
                  <a:pt x="227456" y="235331"/>
                </a:lnTo>
                <a:lnTo>
                  <a:pt x="233806" y="232156"/>
                </a:lnTo>
                <a:lnTo>
                  <a:pt x="239649" y="228600"/>
                </a:lnTo>
                <a:lnTo>
                  <a:pt x="245110" y="225044"/>
                </a:lnTo>
                <a:lnTo>
                  <a:pt x="250444" y="220980"/>
                </a:lnTo>
                <a:lnTo>
                  <a:pt x="255904" y="216407"/>
                </a:lnTo>
                <a:lnTo>
                  <a:pt x="260858" y="212344"/>
                </a:lnTo>
                <a:lnTo>
                  <a:pt x="265429" y="207390"/>
                </a:lnTo>
                <a:lnTo>
                  <a:pt x="269875" y="202945"/>
                </a:lnTo>
                <a:lnTo>
                  <a:pt x="273939" y="197993"/>
                </a:lnTo>
                <a:lnTo>
                  <a:pt x="292989" y="164719"/>
                </a:lnTo>
                <a:lnTo>
                  <a:pt x="299720" y="120142"/>
                </a:lnTo>
                <a:lnTo>
                  <a:pt x="297942" y="107568"/>
                </a:lnTo>
                <a:lnTo>
                  <a:pt x="284861" y="71500"/>
                </a:lnTo>
                <a:lnTo>
                  <a:pt x="260858" y="41401"/>
                </a:lnTo>
                <a:lnTo>
                  <a:pt x="250444" y="32893"/>
                </a:lnTo>
                <a:lnTo>
                  <a:pt x="245110" y="28828"/>
                </a:lnTo>
                <a:lnTo>
                  <a:pt x="239649" y="25145"/>
                </a:lnTo>
                <a:lnTo>
                  <a:pt x="233806" y="21589"/>
                </a:lnTo>
                <a:lnTo>
                  <a:pt x="227456" y="18033"/>
                </a:lnTo>
                <a:lnTo>
                  <a:pt x="221234" y="15367"/>
                </a:lnTo>
                <a:lnTo>
                  <a:pt x="214884" y="12192"/>
                </a:lnTo>
                <a:lnTo>
                  <a:pt x="165226" y="507"/>
                </a:lnTo>
                <a:lnTo>
                  <a:pt x="157479" y="0"/>
                </a:lnTo>
                <a:close/>
              </a:path>
              <a:path w="299720" h="271779">
                <a:moveTo>
                  <a:pt x="208152" y="243839"/>
                </a:moveTo>
                <a:lnTo>
                  <a:pt x="92075" y="243839"/>
                </a:lnTo>
                <a:lnTo>
                  <a:pt x="105664" y="248412"/>
                </a:lnTo>
                <a:lnTo>
                  <a:pt x="112902" y="249681"/>
                </a:lnTo>
                <a:lnTo>
                  <a:pt x="127253" y="252475"/>
                </a:lnTo>
                <a:lnTo>
                  <a:pt x="134493" y="253364"/>
                </a:lnTo>
                <a:lnTo>
                  <a:pt x="142240" y="253745"/>
                </a:lnTo>
                <a:lnTo>
                  <a:pt x="157479" y="253745"/>
                </a:lnTo>
                <a:lnTo>
                  <a:pt x="201295" y="246125"/>
                </a:lnTo>
                <a:lnTo>
                  <a:pt x="208152" y="24383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9810" y="104524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9810" y="101222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810" y="1078230"/>
            <a:ext cx="152400" cy="45720"/>
          </a:xfrm>
          <a:custGeom>
            <a:avLst/>
            <a:gdLst/>
            <a:ahLst/>
            <a:cxnLst/>
            <a:rect l="l" t="t" r="r" b="b"/>
            <a:pathLst>
              <a:path w="152400" h="45720">
                <a:moveTo>
                  <a:pt x="0" y="0"/>
                </a:moveTo>
                <a:lnTo>
                  <a:pt x="0" y="6604"/>
                </a:lnTo>
                <a:lnTo>
                  <a:pt x="889" y="12192"/>
                </a:lnTo>
                <a:lnTo>
                  <a:pt x="3644" y="17780"/>
                </a:lnTo>
                <a:lnTo>
                  <a:pt x="7264" y="22352"/>
                </a:lnTo>
                <a:lnTo>
                  <a:pt x="12700" y="25273"/>
                </a:lnTo>
                <a:lnTo>
                  <a:pt x="69837" y="44704"/>
                </a:lnTo>
                <a:lnTo>
                  <a:pt x="76200" y="45720"/>
                </a:lnTo>
                <a:lnTo>
                  <a:pt x="82537" y="44704"/>
                </a:lnTo>
                <a:lnTo>
                  <a:pt x="139700" y="25273"/>
                </a:lnTo>
                <a:lnTo>
                  <a:pt x="145135" y="22352"/>
                </a:lnTo>
                <a:lnTo>
                  <a:pt x="148755" y="17780"/>
                </a:lnTo>
                <a:lnTo>
                  <a:pt x="151472" y="12192"/>
                </a:lnTo>
                <a:lnTo>
                  <a:pt x="152400" y="6604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4608" y="725169"/>
            <a:ext cx="53263" cy="248919"/>
          </a:xfrm>
          <a:custGeom>
            <a:avLst/>
            <a:gdLst/>
            <a:ahLst/>
            <a:cxnLst/>
            <a:rect l="l" t="t" r="r" b="b"/>
            <a:pathLst>
              <a:path w="53263" h="248919">
                <a:moveTo>
                  <a:pt x="53263" y="248919"/>
                </a:moveTo>
                <a:lnTo>
                  <a:pt x="22034" y="106299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5510" y="516890"/>
            <a:ext cx="383540" cy="457200"/>
          </a:xfrm>
          <a:custGeom>
            <a:avLst/>
            <a:gdLst/>
            <a:ahLst/>
            <a:cxnLst/>
            <a:rect l="l" t="t" r="r" b="b"/>
            <a:pathLst>
              <a:path w="383540" h="457200">
                <a:moveTo>
                  <a:pt x="268122" y="457200"/>
                </a:moveTo>
                <a:lnTo>
                  <a:pt x="272669" y="437261"/>
                </a:lnTo>
                <a:lnTo>
                  <a:pt x="279019" y="418211"/>
                </a:lnTo>
                <a:lnTo>
                  <a:pt x="286296" y="400176"/>
                </a:lnTo>
                <a:lnTo>
                  <a:pt x="294462" y="383794"/>
                </a:lnTo>
                <a:lnTo>
                  <a:pt x="303568" y="368426"/>
                </a:lnTo>
                <a:lnTo>
                  <a:pt x="312635" y="353060"/>
                </a:lnTo>
                <a:lnTo>
                  <a:pt x="332638" y="324104"/>
                </a:lnTo>
                <a:lnTo>
                  <a:pt x="342646" y="309625"/>
                </a:lnTo>
                <a:lnTo>
                  <a:pt x="351713" y="295148"/>
                </a:lnTo>
                <a:lnTo>
                  <a:pt x="374396" y="248031"/>
                </a:lnTo>
                <a:lnTo>
                  <a:pt x="382651" y="201040"/>
                </a:lnTo>
                <a:lnTo>
                  <a:pt x="383540" y="191008"/>
                </a:lnTo>
                <a:lnTo>
                  <a:pt x="378968" y="152146"/>
                </a:lnTo>
                <a:lnTo>
                  <a:pt x="359918" y="99568"/>
                </a:lnTo>
                <a:lnTo>
                  <a:pt x="327190" y="56134"/>
                </a:lnTo>
                <a:lnTo>
                  <a:pt x="282638" y="23622"/>
                </a:lnTo>
                <a:lnTo>
                  <a:pt x="229946" y="3683"/>
                </a:lnTo>
                <a:lnTo>
                  <a:pt x="191770" y="0"/>
                </a:lnTo>
                <a:lnTo>
                  <a:pt x="153593" y="3683"/>
                </a:lnTo>
                <a:lnTo>
                  <a:pt x="117246" y="15367"/>
                </a:lnTo>
                <a:lnTo>
                  <a:pt x="69964" y="43434"/>
                </a:lnTo>
                <a:lnTo>
                  <a:pt x="32727" y="84200"/>
                </a:lnTo>
                <a:lnTo>
                  <a:pt x="9105" y="133985"/>
                </a:lnTo>
                <a:lnTo>
                  <a:pt x="0" y="191008"/>
                </a:lnTo>
                <a:lnTo>
                  <a:pt x="4546" y="229997"/>
                </a:lnTo>
                <a:lnTo>
                  <a:pt x="23621" y="280670"/>
                </a:lnTo>
                <a:lnTo>
                  <a:pt x="50901" y="324104"/>
                </a:lnTo>
                <a:lnTo>
                  <a:pt x="70904" y="353060"/>
                </a:lnTo>
                <a:lnTo>
                  <a:pt x="79971" y="368426"/>
                </a:lnTo>
                <a:lnTo>
                  <a:pt x="89077" y="383794"/>
                </a:lnTo>
                <a:lnTo>
                  <a:pt x="97243" y="400176"/>
                </a:lnTo>
                <a:lnTo>
                  <a:pt x="104521" y="418211"/>
                </a:lnTo>
                <a:lnTo>
                  <a:pt x="110871" y="437261"/>
                </a:lnTo>
                <a:lnTo>
                  <a:pt x="115417" y="457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6688" y="725169"/>
            <a:ext cx="53263" cy="248919"/>
          </a:xfrm>
          <a:custGeom>
            <a:avLst/>
            <a:gdLst/>
            <a:ahLst/>
            <a:cxnLst/>
            <a:rect l="l" t="t" r="r" b="b"/>
            <a:pathLst>
              <a:path w="53263" h="248919">
                <a:moveTo>
                  <a:pt x="53263" y="0"/>
                </a:moveTo>
                <a:lnTo>
                  <a:pt x="31229" y="106299"/>
                </a:lnTo>
                <a:lnTo>
                  <a:pt x="0" y="24891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30008" y="717550"/>
            <a:ext cx="134543" cy="27939"/>
          </a:xfrm>
          <a:custGeom>
            <a:avLst/>
            <a:gdLst/>
            <a:ahLst/>
            <a:cxnLst/>
            <a:rect l="l" t="t" r="r" b="b"/>
            <a:pathLst>
              <a:path w="134543" h="27939">
                <a:moveTo>
                  <a:pt x="0" y="2666"/>
                </a:moveTo>
                <a:lnTo>
                  <a:pt x="30911" y="27939"/>
                </a:lnTo>
                <a:lnTo>
                  <a:pt x="61823" y="2666"/>
                </a:lnTo>
                <a:lnTo>
                  <a:pt x="64541" y="888"/>
                </a:lnTo>
                <a:lnTo>
                  <a:pt x="67271" y="0"/>
                </a:lnTo>
                <a:lnTo>
                  <a:pt x="70002" y="888"/>
                </a:lnTo>
                <a:lnTo>
                  <a:pt x="72720" y="2666"/>
                </a:lnTo>
                <a:lnTo>
                  <a:pt x="103632" y="27939"/>
                </a:lnTo>
                <a:lnTo>
                  <a:pt x="134543" y="266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810" y="9817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5279" y="1841500"/>
            <a:ext cx="264160" cy="264160"/>
          </a:xfrm>
          <a:custGeom>
            <a:avLst/>
            <a:gdLst/>
            <a:ahLst/>
            <a:cxnLst/>
            <a:rect l="l" t="t" r="r" b="b"/>
            <a:pathLst>
              <a:path w="264160" h="264160">
                <a:moveTo>
                  <a:pt x="131826" y="0"/>
                </a:moveTo>
                <a:lnTo>
                  <a:pt x="125183" y="508"/>
                </a:lnTo>
                <a:lnTo>
                  <a:pt x="118554" y="1015"/>
                </a:lnTo>
                <a:lnTo>
                  <a:pt x="111899" y="1524"/>
                </a:lnTo>
                <a:lnTo>
                  <a:pt x="105244" y="3048"/>
                </a:lnTo>
                <a:lnTo>
                  <a:pt x="99123" y="4572"/>
                </a:lnTo>
                <a:lnTo>
                  <a:pt x="93002" y="6096"/>
                </a:lnTo>
                <a:lnTo>
                  <a:pt x="86868" y="8127"/>
                </a:lnTo>
                <a:lnTo>
                  <a:pt x="80721" y="10795"/>
                </a:lnTo>
                <a:lnTo>
                  <a:pt x="74599" y="13335"/>
                </a:lnTo>
                <a:lnTo>
                  <a:pt x="38836" y="38862"/>
                </a:lnTo>
                <a:lnTo>
                  <a:pt x="15836" y="69468"/>
                </a:lnTo>
                <a:lnTo>
                  <a:pt x="8178" y="86868"/>
                </a:lnTo>
                <a:lnTo>
                  <a:pt x="6121" y="92963"/>
                </a:lnTo>
                <a:lnTo>
                  <a:pt x="0" y="125222"/>
                </a:lnTo>
                <a:lnTo>
                  <a:pt x="0" y="132333"/>
                </a:lnTo>
                <a:lnTo>
                  <a:pt x="0" y="138937"/>
                </a:lnTo>
                <a:lnTo>
                  <a:pt x="520" y="145669"/>
                </a:lnTo>
                <a:lnTo>
                  <a:pt x="10210" y="183387"/>
                </a:lnTo>
                <a:lnTo>
                  <a:pt x="30149" y="216154"/>
                </a:lnTo>
                <a:lnTo>
                  <a:pt x="63360" y="245237"/>
                </a:lnTo>
                <a:lnTo>
                  <a:pt x="86868" y="255905"/>
                </a:lnTo>
                <a:lnTo>
                  <a:pt x="93002" y="258063"/>
                </a:lnTo>
                <a:lnTo>
                  <a:pt x="125183" y="264160"/>
                </a:lnTo>
                <a:lnTo>
                  <a:pt x="131826" y="264160"/>
                </a:lnTo>
                <a:lnTo>
                  <a:pt x="138976" y="264160"/>
                </a:lnTo>
                <a:lnTo>
                  <a:pt x="145605" y="263651"/>
                </a:lnTo>
                <a:lnTo>
                  <a:pt x="177292" y="255905"/>
                </a:lnTo>
                <a:lnTo>
                  <a:pt x="183438" y="253873"/>
                </a:lnTo>
                <a:lnTo>
                  <a:pt x="189052" y="251332"/>
                </a:lnTo>
                <a:lnTo>
                  <a:pt x="194652" y="248285"/>
                </a:lnTo>
                <a:lnTo>
                  <a:pt x="200279" y="245237"/>
                </a:lnTo>
                <a:lnTo>
                  <a:pt x="234010" y="216154"/>
                </a:lnTo>
                <a:lnTo>
                  <a:pt x="253415" y="183387"/>
                </a:lnTo>
                <a:lnTo>
                  <a:pt x="255981" y="177800"/>
                </a:lnTo>
                <a:lnTo>
                  <a:pt x="258013" y="171704"/>
                </a:lnTo>
                <a:lnTo>
                  <a:pt x="260070" y="164973"/>
                </a:lnTo>
                <a:lnTo>
                  <a:pt x="261099" y="158876"/>
                </a:lnTo>
                <a:lnTo>
                  <a:pt x="262623" y="152273"/>
                </a:lnTo>
                <a:lnTo>
                  <a:pt x="263131" y="145669"/>
                </a:lnTo>
                <a:lnTo>
                  <a:pt x="263639" y="138937"/>
                </a:lnTo>
                <a:lnTo>
                  <a:pt x="264160" y="132333"/>
                </a:lnTo>
                <a:lnTo>
                  <a:pt x="263639" y="125222"/>
                </a:lnTo>
                <a:lnTo>
                  <a:pt x="263131" y="118491"/>
                </a:lnTo>
                <a:lnTo>
                  <a:pt x="262623" y="111887"/>
                </a:lnTo>
                <a:lnTo>
                  <a:pt x="261099" y="105791"/>
                </a:lnTo>
                <a:lnTo>
                  <a:pt x="260070" y="99060"/>
                </a:lnTo>
                <a:lnTo>
                  <a:pt x="258013" y="92963"/>
                </a:lnTo>
                <a:lnTo>
                  <a:pt x="255981" y="86868"/>
                </a:lnTo>
                <a:lnTo>
                  <a:pt x="253415" y="80772"/>
                </a:lnTo>
                <a:lnTo>
                  <a:pt x="250863" y="75056"/>
                </a:lnTo>
                <a:lnTo>
                  <a:pt x="247802" y="69468"/>
                </a:lnTo>
                <a:lnTo>
                  <a:pt x="244729" y="63881"/>
                </a:lnTo>
                <a:lnTo>
                  <a:pt x="241668" y="58293"/>
                </a:lnTo>
                <a:lnTo>
                  <a:pt x="205905" y="22478"/>
                </a:lnTo>
                <a:lnTo>
                  <a:pt x="194652" y="16383"/>
                </a:lnTo>
                <a:lnTo>
                  <a:pt x="189052" y="13335"/>
                </a:lnTo>
                <a:lnTo>
                  <a:pt x="158381" y="3048"/>
                </a:lnTo>
                <a:lnTo>
                  <a:pt x="152260" y="1524"/>
                </a:lnTo>
                <a:lnTo>
                  <a:pt x="145605" y="1015"/>
                </a:lnTo>
                <a:lnTo>
                  <a:pt x="138976" y="508"/>
                </a:lnTo>
                <a:lnTo>
                  <a:pt x="131826" y="0"/>
                </a:lnTo>
                <a:close/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5785" y="1871979"/>
            <a:ext cx="203149" cy="203200"/>
          </a:xfrm>
          <a:custGeom>
            <a:avLst/>
            <a:gdLst/>
            <a:ahLst/>
            <a:cxnLst/>
            <a:rect l="l" t="t" r="r" b="b"/>
            <a:pathLst>
              <a:path w="203149" h="203200">
                <a:moveTo>
                  <a:pt x="101320" y="0"/>
                </a:moveTo>
                <a:lnTo>
                  <a:pt x="91084" y="508"/>
                </a:lnTo>
                <a:lnTo>
                  <a:pt x="80860" y="2032"/>
                </a:lnTo>
                <a:lnTo>
                  <a:pt x="45021" y="17399"/>
                </a:lnTo>
                <a:lnTo>
                  <a:pt x="17399" y="45085"/>
                </a:lnTo>
                <a:lnTo>
                  <a:pt x="2032" y="81407"/>
                </a:lnTo>
                <a:lnTo>
                  <a:pt x="0" y="101854"/>
                </a:lnTo>
                <a:lnTo>
                  <a:pt x="8166" y="141224"/>
                </a:lnTo>
                <a:lnTo>
                  <a:pt x="29667" y="173482"/>
                </a:lnTo>
                <a:lnTo>
                  <a:pt x="61899" y="194945"/>
                </a:lnTo>
                <a:lnTo>
                  <a:pt x="101320" y="203200"/>
                </a:lnTo>
                <a:lnTo>
                  <a:pt x="140728" y="194945"/>
                </a:lnTo>
                <a:lnTo>
                  <a:pt x="172961" y="173482"/>
                </a:lnTo>
                <a:lnTo>
                  <a:pt x="194983" y="141224"/>
                </a:lnTo>
                <a:lnTo>
                  <a:pt x="203149" y="101854"/>
                </a:lnTo>
                <a:lnTo>
                  <a:pt x="194983" y="62484"/>
                </a:lnTo>
                <a:lnTo>
                  <a:pt x="172961" y="30226"/>
                </a:lnTo>
                <a:lnTo>
                  <a:pt x="140728" y="8255"/>
                </a:lnTo>
                <a:lnTo>
                  <a:pt x="101320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240" y="1902460"/>
            <a:ext cx="71119" cy="71119"/>
          </a:xfrm>
          <a:custGeom>
            <a:avLst/>
            <a:gdLst/>
            <a:ahLst/>
            <a:cxnLst/>
            <a:rect l="l" t="t" r="r" b="b"/>
            <a:pathLst>
              <a:path w="71119" h="71119">
                <a:moveTo>
                  <a:pt x="0" y="71119"/>
                </a:moveTo>
                <a:lnTo>
                  <a:pt x="520" y="63372"/>
                </a:lnTo>
                <a:lnTo>
                  <a:pt x="1549" y="56768"/>
                </a:lnTo>
                <a:lnTo>
                  <a:pt x="20980" y="20446"/>
                </a:lnTo>
                <a:lnTo>
                  <a:pt x="56794" y="1015"/>
                </a:lnTo>
                <a:lnTo>
                  <a:pt x="63957" y="0"/>
                </a:lnTo>
                <a:lnTo>
                  <a:pt x="71119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8640" y="2062479"/>
            <a:ext cx="129539" cy="127000"/>
          </a:xfrm>
          <a:custGeom>
            <a:avLst/>
            <a:gdLst/>
            <a:ahLst/>
            <a:cxnLst/>
            <a:rect l="l" t="t" r="r" b="b"/>
            <a:pathLst>
              <a:path w="129539" h="127000">
                <a:moveTo>
                  <a:pt x="0" y="21208"/>
                </a:moveTo>
                <a:lnTo>
                  <a:pt x="104457" y="123951"/>
                </a:lnTo>
                <a:lnTo>
                  <a:pt x="105994" y="124968"/>
                </a:lnTo>
                <a:lnTo>
                  <a:pt x="107530" y="125983"/>
                </a:lnTo>
                <a:lnTo>
                  <a:pt x="109562" y="126492"/>
                </a:lnTo>
                <a:lnTo>
                  <a:pt x="111632" y="127000"/>
                </a:lnTo>
                <a:lnTo>
                  <a:pt x="113664" y="126492"/>
                </a:lnTo>
                <a:lnTo>
                  <a:pt x="115201" y="125983"/>
                </a:lnTo>
                <a:lnTo>
                  <a:pt x="117246" y="124968"/>
                </a:lnTo>
                <a:lnTo>
                  <a:pt x="118795" y="123951"/>
                </a:lnTo>
                <a:lnTo>
                  <a:pt x="126466" y="116458"/>
                </a:lnTo>
                <a:lnTo>
                  <a:pt x="128003" y="114934"/>
                </a:lnTo>
                <a:lnTo>
                  <a:pt x="129031" y="112902"/>
                </a:lnTo>
                <a:lnTo>
                  <a:pt x="129539" y="110870"/>
                </a:lnTo>
                <a:lnTo>
                  <a:pt x="129539" y="109346"/>
                </a:lnTo>
                <a:lnTo>
                  <a:pt x="129539" y="107314"/>
                </a:lnTo>
                <a:lnTo>
                  <a:pt x="129031" y="105282"/>
                </a:lnTo>
                <a:lnTo>
                  <a:pt x="128003" y="103758"/>
                </a:lnTo>
                <a:lnTo>
                  <a:pt x="126466" y="101853"/>
                </a:lnTo>
                <a:lnTo>
                  <a:pt x="22529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2981936" y="259280"/>
            <a:ext cx="5200311" cy="12456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sz="4000" dirty="0">
                <a:solidFill>
                  <a:srgbClr val="18BAD4"/>
                </a:solidFill>
                <a:latin typeface="Calibri"/>
                <a:cs typeface="Calibri"/>
              </a:rPr>
              <a:t>¿</a:t>
            </a:r>
            <a:r>
              <a:rPr sz="4000" spc="5" dirty="0">
                <a:solidFill>
                  <a:srgbClr val="18BAD4"/>
                </a:solidFill>
                <a:latin typeface="Calibri"/>
                <a:cs typeface="Calibri"/>
              </a:rPr>
              <a:t>Q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ue</a:t>
            </a:r>
            <a:r>
              <a:rPr sz="4000" spc="-4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es un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cuadro</a:t>
            </a:r>
            <a:r>
              <a:rPr sz="4000" spc="-3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de mando?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325109" y="1308098"/>
            <a:ext cx="3677921" cy="36779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48337" y="1802445"/>
            <a:ext cx="4267199" cy="2777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“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El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Cu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sz="16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sz="1600" b="1" spc="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de</a:t>
            </a:r>
            <a:r>
              <a:rPr sz="1600" b="1" spc="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do</a:t>
            </a:r>
            <a:r>
              <a:rPr sz="1600" b="1" spc="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eg</a:t>
            </a:r>
            <a:r>
              <a:rPr sz="16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al</a:t>
            </a:r>
            <a:r>
              <a:rPr sz="1600" b="1" spc="3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(CMI),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tam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ién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cido</a:t>
            </a:r>
            <a:r>
              <a:rPr sz="1600" spc="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mo</a:t>
            </a:r>
            <a:r>
              <a:rPr sz="1600" spc="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20" dirty="0">
                <a:solidFill>
                  <a:srgbClr val="C5DAEB"/>
                </a:solidFill>
                <a:cs typeface="Calibri"/>
              </a:rPr>
              <a:t>Ba</a:t>
            </a:r>
            <a:r>
              <a:rPr sz="1600"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b="1" spc="-2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b="1" spc="-2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b="1" spc="-10" dirty="0">
                <a:solidFill>
                  <a:srgbClr val="C5DAEB"/>
                </a:solidFill>
                <a:cs typeface="Calibri"/>
              </a:rPr>
              <a:t>ed</a:t>
            </a:r>
            <a:r>
              <a:rPr sz="1600"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b="1" spc="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b="1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re</a:t>
            </a:r>
            <a:r>
              <a:rPr sz="1600" b="1" spc="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b="1" spc="-2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rd</a:t>
            </a:r>
            <a:r>
              <a:rPr lang="es-MX" sz="1600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10" dirty="0">
                <a:solidFill>
                  <a:srgbClr val="C5DAEB"/>
                </a:solidFill>
                <a:cs typeface="Calibri"/>
              </a:rPr>
              <a:t>(</a:t>
            </a:r>
            <a:r>
              <a:rPr sz="1600" b="1" spc="-20" dirty="0">
                <a:solidFill>
                  <a:srgbClr val="C5DAEB"/>
                </a:solidFill>
                <a:cs typeface="Calibri"/>
              </a:rPr>
              <a:t>B</a:t>
            </a:r>
            <a:r>
              <a:rPr sz="1600" b="1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b="1" spc="-10" dirty="0">
                <a:solidFill>
                  <a:srgbClr val="C5DAEB"/>
                </a:solidFill>
                <a:cs typeface="Calibri"/>
              </a:rPr>
              <a:t>)</a:t>
            </a:r>
            <a:r>
              <a:rPr sz="1600" b="1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 </a:t>
            </a:r>
            <a:r>
              <a:rPr sz="1600" b="1" spc="-5" dirty="0">
                <a:solidFill>
                  <a:srgbClr val="C5DAEB"/>
                </a:solidFill>
                <a:cs typeface="Calibri"/>
              </a:rPr>
              <a:t>dashboard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,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es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he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ami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enta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c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emp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es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ial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qu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mite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es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lecer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y m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nit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z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bj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v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emp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esa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 de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ere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tes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á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eas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 u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des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”</a:t>
            </a:r>
            <a:r>
              <a:rPr sz="1600" spc="0" dirty="0">
                <a:solidFill>
                  <a:srgbClr val="C5DAEB"/>
                </a:solidFill>
                <a:cs typeface="Sylfaen"/>
              </a:rPr>
              <a:t>1</a:t>
            </a:r>
            <a:endParaRPr sz="1600" dirty="0">
              <a:cs typeface="Sylfaen"/>
            </a:endParaRPr>
          </a:p>
          <a:p>
            <a:pPr marL="285750" indent="-285750" algn="just">
              <a:lnSpc>
                <a:spcPts val="600"/>
              </a:lnSpc>
              <a:spcBef>
                <a:spcPts val="3"/>
              </a:spcBef>
              <a:buFont typeface="Wingdings" panose="05000000000000000000" pitchFamily="2" charset="2"/>
              <a:buChar char="v"/>
            </a:pPr>
            <a:endParaRPr sz="1600" dirty="0"/>
          </a:p>
          <a:p>
            <a:pPr marL="330200" marR="38735" indent="-317500" algn="just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sz="1600" dirty="0">
                <a:solidFill>
                  <a:srgbClr val="C5DAEB"/>
                </a:solidFill>
                <a:cs typeface="Calibri"/>
              </a:rPr>
              <a:t>Es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un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ero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edes</a:t>
            </a:r>
            <a:r>
              <a:rPr sz="1600" spc="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nit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ear</a:t>
            </a:r>
            <a:r>
              <a:rPr sz="16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el esta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emp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esa,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av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é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gr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á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ic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 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v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qu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mite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ilt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(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g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men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)</a:t>
            </a:r>
            <a:r>
              <a:rPr sz="16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 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fecha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 p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alg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ú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te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e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n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ú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276EC060-7ECE-434C-B583-DBDAB455E74C}"/>
              </a:ext>
            </a:extLst>
          </p:cNvPr>
          <p:cNvSpPr txBox="1"/>
          <p:nvPr/>
        </p:nvSpPr>
        <p:spPr>
          <a:xfrm>
            <a:off x="79692" y="4678204"/>
            <a:ext cx="5200310" cy="6156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38735" algn="just">
              <a:lnSpc>
                <a:spcPct val="100000"/>
              </a:lnSpc>
              <a:tabLst>
                <a:tab pos="329565" algn="l"/>
              </a:tabLst>
            </a:pPr>
            <a:r>
              <a:rPr sz="1200" b="1" u="sng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s-MX" sz="1200" b="1" u="sng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200" b="1" u="sng" spc="-3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tt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sz="1200" b="1" u="sng" spc="-25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sz="1200" b="1" u="sng" spc="-2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sz="1200" b="1" u="sng" spc="-3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nn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</a:t>
            </a:r>
            <a:r>
              <a:rPr sz="1200" b="1" u="sng" spc="-3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</a:t>
            </a:r>
            <a:r>
              <a:rPr sz="1200" b="1" u="sng" spc="15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</a:t>
            </a:r>
            <a:r>
              <a:rPr sz="1200" b="1" u="sng" spc="-3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sz="1200" b="1" u="sng" spc="-2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sz="1200" b="1" u="sng" spc="-3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ss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ll</a:t>
            </a:r>
            <a:r>
              <a:rPr sz="1200" b="1" u="sng" spc="-2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</a:t>
            </a:r>
            <a:r>
              <a:rPr sz="1200" b="1" u="sng" spc="-3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sz="1200" b="1" u="sng" spc="-3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</a:t>
            </a:r>
            <a:r>
              <a:rPr sz="1200" b="1" u="sng" spc="5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sz="1200" b="1" u="sng" spc="15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ando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</a:t>
            </a:r>
            <a:r>
              <a:rPr sz="1200" b="1" u="sng" spc="5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sz="1200" b="1" u="sng" spc="-2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</a:t>
            </a:r>
            <a:r>
              <a:rPr sz="1200" b="1" u="sng" spc="5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</a:t>
            </a:r>
            <a:endParaRPr sz="1200" b="1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00806" y="1878493"/>
            <a:ext cx="2673351" cy="19645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2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Complementos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 y en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Administrar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 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Complementos COM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y dar clic en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Ir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03765" y="571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6958" y="562580"/>
            <a:ext cx="2555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Activar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298E1FAB-3FEB-4181-9634-627802318A7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677" y="977852"/>
            <a:ext cx="4403323" cy="4039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7890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03765" y="571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6958" y="562580"/>
            <a:ext cx="2555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Activar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E056B9FB-A1D5-456C-9861-8BAF575593E7}"/>
              </a:ext>
            </a:extLst>
          </p:cNvPr>
          <p:cNvSpPr txBox="1"/>
          <p:nvPr/>
        </p:nvSpPr>
        <p:spPr>
          <a:xfrm>
            <a:off x="1456937" y="1467731"/>
            <a:ext cx="7306063" cy="6918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3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De los complementos disponibles 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Microsoft Office </a:t>
            </a:r>
            <a:r>
              <a:rPr lang="es-MX" b="1" spc="-20" dirty="0" err="1">
                <a:solidFill>
                  <a:srgbClr val="C5DAEB"/>
                </a:solidFill>
                <a:cs typeface="Calibri"/>
              </a:rPr>
              <a:t>PowerPivot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 err="1">
                <a:solidFill>
                  <a:srgbClr val="C5DAEB"/>
                </a:solidFill>
                <a:cs typeface="Calibri"/>
              </a:rPr>
              <a:t>for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Excel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dejar los otros complementos que aparecen seleccionados y dar clic en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9E529BAF-07E0-4F6D-BDFA-6917DF4362B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337" y="2439470"/>
            <a:ext cx="5821045" cy="2505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2468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9288" y="2235925"/>
            <a:ext cx="1802136" cy="1391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este momento ya está disponible el menú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b="1" spc="-2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156656" y="66557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089849" y="571987"/>
            <a:ext cx="2805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Activar el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547ACB9B-8D3C-41D2-9FF9-5AC880FB06E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839" y="1432560"/>
            <a:ext cx="5663326" cy="3281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3202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298699" y="20320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1892" y="708630"/>
            <a:ext cx="346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Conectar el origen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33D4F9B6-FA00-4D28-A049-46F1CCDDB29C}"/>
              </a:ext>
            </a:extLst>
          </p:cNvPr>
          <p:cNvSpPr txBox="1"/>
          <p:nvPr/>
        </p:nvSpPr>
        <p:spPr>
          <a:xfrm>
            <a:off x="444497" y="1624504"/>
            <a:ext cx="8364222" cy="30527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n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ect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el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i</a:t>
            </a:r>
            <a:r>
              <a:rPr spc="-10" dirty="0">
                <a:solidFill>
                  <a:srgbClr val="C5DAEB"/>
                </a:solidFill>
                <a:cs typeface="Calibri"/>
              </a:rPr>
              <a:t>g</a:t>
            </a:r>
            <a:r>
              <a:rPr spc="0" dirty="0">
                <a:solidFill>
                  <a:srgbClr val="C5DAEB"/>
                </a:solidFill>
                <a:cs typeface="Calibri"/>
              </a:rPr>
              <a:t>en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d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t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del archivo de Excel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DatosOrtopedicos_matrícula.xls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z="1600" b="1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Administrar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Inicio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De otros orígenes.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 startAt="2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Archivo de Excel.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Dar clic en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Siguiente.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 startAt="3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Seleccionar el Archivo de Excel: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      Datos Ortopedicos_matrícula.xls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Seleccionar: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Usar primera fila como encabezados de columna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Siguiente.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6.	Se debe dar clic en Finalizar. 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Administrar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De otros orígenes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9BB4465-067D-4399-9233-C7523F732E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0203" y="2231717"/>
            <a:ext cx="3967592" cy="156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37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298699" y="20320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1892" y="708630"/>
            <a:ext cx="346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Conectar el origen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33D4F9B6-FA00-4D28-A049-46F1CCDDB29C}"/>
              </a:ext>
            </a:extLst>
          </p:cNvPr>
          <p:cNvSpPr txBox="1"/>
          <p:nvPr/>
        </p:nvSpPr>
        <p:spPr>
          <a:xfrm>
            <a:off x="398778" y="1689449"/>
            <a:ext cx="3690305" cy="30527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6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Enseguida muestra la ventana con las hojas del archivo de Excel, ahí encontramos las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tablas y rangos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que tiene el archivo. Activar solo los rangos: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Clientes, Facturas, </a:t>
            </a:r>
            <a:r>
              <a:rPr lang="es-MX" sz="1600" b="1" dirty="0" err="1">
                <a:solidFill>
                  <a:srgbClr val="C5DAEB"/>
                </a:solidFill>
                <a:cs typeface="Calibri"/>
              </a:rPr>
              <a:t>FacturasProductos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y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Productos.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6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Finalizar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6.	Se debe dar clic en Finalizar. 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Administrar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De otros orígenes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C679FF2-F9EE-4228-B61E-A2D34C2DA2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9083" y="1570001"/>
            <a:ext cx="49625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11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298699" y="20320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1892" y="708630"/>
            <a:ext cx="346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Conectar el origen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33D4F9B6-FA00-4D28-A049-46F1CCDDB29C}"/>
              </a:ext>
            </a:extLst>
          </p:cNvPr>
          <p:cNvSpPr txBox="1"/>
          <p:nvPr/>
        </p:nvSpPr>
        <p:spPr>
          <a:xfrm>
            <a:off x="398778" y="1689449"/>
            <a:ext cx="8265162" cy="30527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6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Enseguida se completa la importación de las tablas: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Clientes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Facturas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dirty="0" err="1">
                <a:solidFill>
                  <a:srgbClr val="C5DAEB"/>
                </a:solidFill>
                <a:cs typeface="Calibri"/>
              </a:rPr>
              <a:t>FacturasProductos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Productos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  <a:endParaRPr lang="es-MX" sz="1600" b="1" dirty="0">
              <a:solidFill>
                <a:srgbClr val="C5DAEB"/>
              </a:solidFill>
              <a:cs typeface="Calibri"/>
            </a:endParaRP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6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Cerrar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6.	Se debe dar clic en Finalizar. 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Administrar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De otros orígenes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A3F78D1-0B12-4F93-B998-BB81AB84C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0731" y="2180448"/>
            <a:ext cx="5831024" cy="232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48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2230119"/>
            <a:ext cx="4872230" cy="9001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Cálculos en Power </a:t>
            </a:r>
            <a:r>
              <a:rPr lang="es-MX" sz="3600" dirty="0" err="1">
                <a:solidFill>
                  <a:srgbClr val="FFC000"/>
                </a:solidFill>
                <a:latin typeface="Calibri"/>
                <a:cs typeface="Calibri"/>
              </a:rPr>
              <a:t>Pivot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686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89A523EA-A916-4B50-A45A-A1F2010CAEDB}"/>
              </a:ext>
            </a:extLst>
          </p:cNvPr>
          <p:cNvSpPr txBox="1"/>
          <p:nvPr/>
        </p:nvSpPr>
        <p:spPr>
          <a:xfrm>
            <a:off x="1974723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CD2D29CA-A38F-491A-87EB-255F961731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591" y="135609"/>
            <a:ext cx="1477235" cy="1185827"/>
          </a:xfrm>
          <a:prstGeom prst="rect">
            <a:avLst/>
          </a:prstGeom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B35E6353-24FD-4DDF-84EB-CC6086791A10}"/>
              </a:ext>
            </a:extLst>
          </p:cNvPr>
          <p:cNvSpPr/>
          <p:nvPr/>
        </p:nvSpPr>
        <p:spPr>
          <a:xfrm>
            <a:off x="1924639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Cálculos en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4B3D2DFD-6AB4-4035-B6AD-B33655344B21}"/>
              </a:ext>
            </a:extLst>
          </p:cNvPr>
          <p:cNvSpPr txBox="1"/>
          <p:nvPr/>
        </p:nvSpPr>
        <p:spPr>
          <a:xfrm>
            <a:off x="1963165" y="1632965"/>
            <a:ext cx="6160517" cy="530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Realiza </a:t>
            </a:r>
            <a:r>
              <a:rPr spc="0" dirty="0">
                <a:solidFill>
                  <a:srgbClr val="C5DAEB"/>
                </a:solidFill>
                <a:cs typeface="Calibri"/>
              </a:rPr>
              <a:t>lo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s siguientes cálculos en </a:t>
            </a:r>
            <a:r>
              <a:rPr lang="es-MX" b="1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b="1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:</a:t>
            </a:r>
            <a:endParaRPr dirty="0">
              <a:solidFill>
                <a:srgbClr val="C5DAEB"/>
              </a:solidFill>
              <a:cs typeface="Calibri"/>
            </a:endParaRPr>
          </a:p>
          <a:p>
            <a:pPr algn="just">
              <a:lnSpc>
                <a:spcPts val="550"/>
              </a:lnSpc>
              <a:spcBef>
                <a:spcPts val="49"/>
              </a:spcBef>
            </a:pPr>
            <a:endParaRPr dirty="0"/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F860F02B-5E4D-41F2-93BA-B98292C10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620558"/>
              </p:ext>
            </p:extLst>
          </p:nvPr>
        </p:nvGraphicFramePr>
        <p:xfrm>
          <a:off x="1981791" y="2163826"/>
          <a:ext cx="6248400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774038816"/>
                    </a:ext>
                  </a:extLst>
                </a:gridCol>
                <a:gridCol w="2133339">
                  <a:extLst>
                    <a:ext uri="{9D8B030D-6E8A-4147-A177-3AD203B41FA5}">
                      <a16:colId xmlns:a16="http://schemas.microsoft.com/office/drawing/2014/main" val="72872387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89947951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+mn-lt"/>
                        </a:rPr>
                        <a:t>Hoja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+mn-lt"/>
                        </a:rPr>
                        <a:t>Nombre de la columna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+mn-lt"/>
                        </a:rPr>
                        <a:t>Cálculo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59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+mn-lt"/>
                        </a:rPr>
                        <a:t>Factura-Producto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Arial"/>
                        </a:rPr>
                        <a:t>I</a:t>
                      </a:r>
                      <a:r>
                        <a:rPr sz="16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1600" b="1" spc="0" dirty="0">
                          <a:latin typeface="+mn-lt"/>
                          <a:cs typeface="Arial"/>
                        </a:rPr>
                        <a:t>porte</a:t>
                      </a:r>
                      <a:endParaRPr sz="16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+mn-lt"/>
                          <a:cs typeface="Arial"/>
                        </a:rPr>
                        <a:t>[</a:t>
                      </a:r>
                      <a:r>
                        <a:rPr sz="1600" b="1" dirty="0" err="1">
                          <a:latin typeface="+mn-lt"/>
                          <a:cs typeface="Arial"/>
                        </a:rPr>
                        <a:t>Cantidad</a:t>
                      </a:r>
                      <a:r>
                        <a:rPr lang="es-MX" sz="1600" b="1" dirty="0">
                          <a:latin typeface="+mn-lt"/>
                          <a:cs typeface="Arial"/>
                        </a:rPr>
                        <a:t>]</a:t>
                      </a:r>
                      <a:r>
                        <a:rPr sz="1600" b="1" dirty="0">
                          <a:latin typeface="+mn-lt"/>
                          <a:cs typeface="Arial"/>
                        </a:rPr>
                        <a:t>*</a:t>
                      </a:r>
                      <a:r>
                        <a:rPr lang="es-MX" sz="1600" b="1" dirty="0">
                          <a:latin typeface="+mn-lt"/>
                          <a:cs typeface="Arial"/>
                        </a:rPr>
                        <a:t>[</a:t>
                      </a:r>
                      <a:r>
                        <a:rPr sz="1600" b="1" dirty="0" err="1">
                          <a:latin typeface="+mn-lt"/>
                          <a:cs typeface="Arial"/>
                        </a:rPr>
                        <a:t>Precio</a:t>
                      </a:r>
                      <a:r>
                        <a:rPr lang="es-MX" sz="1600" b="1" dirty="0">
                          <a:latin typeface="+mn-lt"/>
                          <a:cs typeface="Arial"/>
                        </a:rPr>
                        <a:t>]</a:t>
                      </a:r>
                      <a:endParaRPr sz="16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79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dirty="0">
                          <a:latin typeface="+mn-lt"/>
                        </a:rPr>
                        <a:t>Factura-Producto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</a:pPr>
                      <a:r>
                        <a:rPr sz="1600" b="1" dirty="0" err="1">
                          <a:latin typeface="+mn-lt"/>
                          <a:cs typeface="Arial"/>
                        </a:rPr>
                        <a:t>Descuento</a:t>
                      </a:r>
                      <a:r>
                        <a:rPr lang="es-MX" sz="1600" b="1" dirty="0">
                          <a:latin typeface="+mn-lt"/>
                          <a:cs typeface="Arial"/>
                        </a:rPr>
                        <a:t>$</a:t>
                      </a:r>
                      <a:endParaRPr sz="16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+mn-lt"/>
                          <a:cs typeface="Arial"/>
                        </a:rPr>
                        <a:t>[Importe]</a:t>
                      </a:r>
                      <a:r>
                        <a:rPr sz="1600" b="1" spc="-5" dirty="0">
                          <a:latin typeface="+mn-lt"/>
                          <a:cs typeface="Arial"/>
                        </a:rPr>
                        <a:t>*</a:t>
                      </a:r>
                      <a:r>
                        <a:rPr lang="es-MX" sz="1600" b="1" spc="-5" dirty="0">
                          <a:latin typeface="+mn-lt"/>
                          <a:cs typeface="Arial"/>
                        </a:rPr>
                        <a:t>[D</a:t>
                      </a:r>
                      <a:r>
                        <a:rPr sz="1600" b="1" spc="-5" dirty="0" err="1">
                          <a:latin typeface="+mn-lt"/>
                          <a:cs typeface="Arial"/>
                        </a:rPr>
                        <a:t>escuento</a:t>
                      </a:r>
                      <a:r>
                        <a:rPr lang="es-MX" sz="1600" b="1" spc="-5" dirty="0">
                          <a:latin typeface="+mn-lt"/>
                          <a:cs typeface="Arial"/>
                        </a:rPr>
                        <a:t>]</a:t>
                      </a:r>
                      <a:endParaRPr sz="16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42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+mn-lt"/>
                        </a:rPr>
                        <a:t>Factura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+mn-lt"/>
                          <a:cs typeface="Arial"/>
                        </a:rPr>
                        <a:t>AñoFactura</a:t>
                      </a:r>
                      <a:endParaRPr sz="1600" b="1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</a:pPr>
                      <a:r>
                        <a:rPr sz="1600" b="1" spc="-20" dirty="0">
                          <a:latin typeface="+mn-lt"/>
                          <a:cs typeface="Arial"/>
                        </a:rPr>
                        <a:t>Y</a:t>
                      </a:r>
                      <a:r>
                        <a:rPr lang="es-MX" sz="1600" b="1" spc="-20" dirty="0">
                          <a:latin typeface="+mn-lt"/>
                          <a:cs typeface="Arial"/>
                        </a:rPr>
                        <a:t>EAR </a:t>
                      </a:r>
                      <a:r>
                        <a:rPr sz="1600" b="1" spc="0" dirty="0">
                          <a:latin typeface="+mn-lt"/>
                          <a:cs typeface="Arial"/>
                        </a:rPr>
                        <a:t>(</a:t>
                      </a:r>
                      <a:r>
                        <a:rPr lang="es-MX" sz="1600" b="1" spc="0" dirty="0">
                          <a:latin typeface="+mn-lt"/>
                          <a:cs typeface="Arial"/>
                        </a:rPr>
                        <a:t>[</a:t>
                      </a:r>
                      <a:r>
                        <a:rPr sz="1600" b="1" spc="0" dirty="0" err="1">
                          <a:latin typeface="+mn-lt"/>
                          <a:cs typeface="Arial"/>
                        </a:rPr>
                        <a:t>Fecha</a:t>
                      </a:r>
                      <a:r>
                        <a:rPr lang="es-MX" sz="1600" b="1" spc="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+mn-lt"/>
                          <a:cs typeface="Arial"/>
                        </a:rPr>
                        <a:t>Factura</a:t>
                      </a:r>
                      <a:r>
                        <a:rPr lang="es-MX" sz="1600" b="1" spc="0" dirty="0">
                          <a:latin typeface="+mn-lt"/>
                          <a:cs typeface="Arial"/>
                        </a:rPr>
                        <a:t>]</a:t>
                      </a:r>
                      <a:r>
                        <a:rPr sz="1600" b="1" spc="0" dirty="0">
                          <a:latin typeface="+mn-lt"/>
                          <a:cs typeface="Arial"/>
                        </a:rPr>
                        <a:t>)</a:t>
                      </a:r>
                      <a:endParaRPr sz="16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149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+mn-lt"/>
                        </a:rPr>
                        <a:t>Factura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Arial"/>
                        </a:rPr>
                        <a:t>MesFactura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+mn-lt"/>
                          <a:cs typeface="Arial"/>
                        </a:rPr>
                        <a:t>MONTH </a:t>
                      </a:r>
                      <a:r>
                        <a:rPr sz="1600" b="1" spc="0" dirty="0">
                          <a:latin typeface="+mn-lt"/>
                          <a:cs typeface="Arial"/>
                        </a:rPr>
                        <a:t>(</a:t>
                      </a:r>
                      <a:r>
                        <a:rPr lang="es-MX" sz="1600" b="1" spc="0" dirty="0">
                          <a:latin typeface="+mn-lt"/>
                          <a:cs typeface="Arial"/>
                        </a:rPr>
                        <a:t>[</a:t>
                      </a:r>
                      <a:r>
                        <a:rPr sz="1600" b="1" spc="0" dirty="0" err="1">
                          <a:latin typeface="+mn-lt"/>
                          <a:cs typeface="Arial"/>
                        </a:rPr>
                        <a:t>Fecha</a:t>
                      </a:r>
                      <a:r>
                        <a:rPr lang="es-MX" sz="1600" b="1" spc="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+mn-lt"/>
                          <a:cs typeface="Arial"/>
                        </a:rPr>
                        <a:t>Factura</a:t>
                      </a:r>
                      <a:r>
                        <a:rPr lang="es-MX" sz="1600" b="1" spc="0" dirty="0">
                          <a:latin typeface="+mn-lt"/>
                          <a:cs typeface="Arial"/>
                        </a:rPr>
                        <a:t>]</a:t>
                      </a:r>
                      <a:r>
                        <a:rPr sz="1600" b="1" spc="0" dirty="0">
                          <a:latin typeface="+mn-lt"/>
                          <a:cs typeface="Arial"/>
                        </a:rPr>
                        <a:t>)</a:t>
                      </a:r>
                      <a:endParaRPr sz="16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8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747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266950"/>
            <a:ext cx="4643630" cy="99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Relaciones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9505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20974" y="441324"/>
            <a:ext cx="7533173" cy="9112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82040">
              <a:lnSpc>
                <a:spcPct val="100000"/>
              </a:lnSpc>
            </a:pP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</a:t>
            </a:r>
            <a:r>
              <a:rPr sz="4000" spc="10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iones</a:t>
            </a:r>
            <a:r>
              <a:rPr sz="4000" spc="-5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entre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las </a:t>
            </a:r>
            <a:r>
              <a:rPr sz="4000" spc="0" dirty="0" err="1">
                <a:solidFill>
                  <a:srgbClr val="18BAD4"/>
                </a:solidFill>
                <a:latin typeface="Calibri"/>
                <a:cs typeface="Calibri"/>
              </a:rPr>
              <a:t>tablas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13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72AC1B0F-E92E-4E91-A4C7-767790042439}"/>
              </a:ext>
            </a:extLst>
          </p:cNvPr>
          <p:cNvSpPr txBox="1"/>
          <p:nvPr/>
        </p:nvSpPr>
        <p:spPr>
          <a:xfrm>
            <a:off x="989348" y="1352550"/>
            <a:ext cx="7336817" cy="1036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8"/>
              </a:spcBef>
            </a:pPr>
            <a:endParaRPr sz="1600" dirty="0"/>
          </a:p>
          <a:p>
            <a:pPr marL="330200" marR="12700" indent="-31750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on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dad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que </a:t>
            </a:r>
            <a:r>
              <a:rPr sz="1600" spc="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os </a:t>
            </a:r>
            <a:r>
              <a:rPr sz="16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tos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tab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puedan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elec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on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r,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ontr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pr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ces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rma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á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da</a:t>
            </a:r>
            <a:r>
              <a:rPr sz="1600" spc="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z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,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es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neces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qu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7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encuentren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ais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un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otra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77FA4BB0-8BFC-4939-906C-2DD0E30EBD80}"/>
              </a:ext>
            </a:extLst>
          </p:cNvPr>
          <p:cNvSpPr/>
          <p:nvPr/>
        </p:nvSpPr>
        <p:spPr>
          <a:xfrm>
            <a:off x="4584321" y="2073421"/>
            <a:ext cx="4483479" cy="29916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s-MX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D79B1BCF-DCC8-4DCE-9377-04AFB6772AFE}"/>
              </a:ext>
            </a:extLst>
          </p:cNvPr>
          <p:cNvSpPr txBox="1"/>
          <p:nvPr/>
        </p:nvSpPr>
        <p:spPr>
          <a:xfrm>
            <a:off x="997193" y="2286308"/>
            <a:ext cx="3382676" cy="2289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8"/>
              </a:spcBef>
            </a:pPr>
            <a:endParaRPr sz="1600" dirty="0"/>
          </a:p>
          <a:p>
            <a:pPr marL="330200" marR="12700" indent="-31750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 </a:t>
            </a:r>
            <a:r>
              <a:rPr sz="1600" spc="-17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re</a:t>
            </a:r>
            <a:r>
              <a:rPr sz="1600" b="1" spc="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ci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ó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 </a:t>
            </a:r>
            <a:r>
              <a:rPr sz="1600" spc="-1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es  </a:t>
            </a:r>
            <a:r>
              <a:rPr sz="1600" spc="-1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una  </a:t>
            </a:r>
            <a:r>
              <a:rPr sz="1600" spc="-1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oc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ia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ón  </a:t>
            </a:r>
            <a:r>
              <a:rPr sz="1600" spc="-1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esta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le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 </a:t>
            </a:r>
            <a:r>
              <a:rPr sz="1600" spc="-1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re  </a:t>
            </a:r>
            <a:r>
              <a:rPr sz="1600" spc="-1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campos  </a:t>
            </a:r>
            <a:r>
              <a:rPr sz="1600" spc="-1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comunes (c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umn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)</a:t>
            </a:r>
            <a:r>
              <a:rPr sz="1600" spc="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dos</a:t>
            </a:r>
            <a:r>
              <a:rPr sz="16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tab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ó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re</a:t>
            </a:r>
            <a:r>
              <a:rPr sz="1600" spc="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tab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permite</a:t>
            </a:r>
            <a:r>
              <a:rPr sz="1600" spc="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tomar</a:t>
            </a:r>
            <a:r>
              <a:rPr sz="1600" spc="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tos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qu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ra</a:t>
            </a:r>
            <a:r>
              <a:rPr sz="16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el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1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si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neces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1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h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cer</a:t>
            </a:r>
            <a:r>
              <a:rPr sz="1600" spc="1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fil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tro</a:t>
            </a:r>
            <a:r>
              <a:rPr sz="1600" spc="1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da</a:t>
            </a:r>
            <a:r>
              <a:rPr sz="1600" spc="10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un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r>
              <a:rPr sz="1600" spc="110" dirty="0">
                <a:solidFill>
                  <a:srgbClr val="C5DAEB"/>
                </a:solidFill>
                <a:cs typeface="Calibri"/>
              </a:rPr>
              <a:t> </a:t>
            </a:r>
            <a:endParaRPr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473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7583" y="2852100"/>
            <a:ext cx="1690117" cy="8166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635" algn="ctr">
              <a:lnSpc>
                <a:spcPct val="100000"/>
              </a:lnSpc>
            </a:pPr>
            <a:r>
              <a:rPr sz="1600" b="1" spc="-2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ct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v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ar 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ower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ivot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y 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on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ct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l o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igen</a:t>
            </a:r>
            <a:r>
              <a:rPr sz="1600" b="1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de d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tos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1489" y="590550"/>
            <a:ext cx="3390900" cy="648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18BAD4"/>
                </a:solidFill>
                <a:latin typeface="Calibri"/>
                <a:cs typeface="Calibri"/>
              </a:rPr>
              <a:t>Pr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so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a seguir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2133600"/>
            <a:ext cx="2108200" cy="2009139"/>
          </a:xfrm>
          <a:custGeom>
            <a:avLst/>
            <a:gdLst/>
            <a:ahLst/>
            <a:cxnLst/>
            <a:rect l="l" t="t" r="r" b="b"/>
            <a:pathLst>
              <a:path w="2108200" h="2009139">
                <a:moveTo>
                  <a:pt x="0" y="1004569"/>
                </a:moveTo>
                <a:lnTo>
                  <a:pt x="584860" y="0"/>
                </a:lnTo>
                <a:lnTo>
                  <a:pt x="1523364" y="0"/>
                </a:lnTo>
                <a:lnTo>
                  <a:pt x="2108200" y="1004569"/>
                </a:lnTo>
                <a:lnTo>
                  <a:pt x="1523364" y="2009139"/>
                </a:lnTo>
                <a:lnTo>
                  <a:pt x="584860" y="2009139"/>
                </a:lnTo>
                <a:lnTo>
                  <a:pt x="0" y="1004569"/>
                </a:lnTo>
                <a:close/>
              </a:path>
            </a:pathLst>
          </a:custGeom>
          <a:ln w="10160">
            <a:solidFill>
              <a:srgbClr val="18BAD4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7200" y="2792095"/>
            <a:ext cx="1447800" cy="998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2540" algn="ctr">
              <a:lnSpc>
                <a:spcPct val="100000"/>
              </a:lnSpc>
            </a:pPr>
            <a:r>
              <a:rPr sz="1600" b="1" dirty="0">
                <a:solidFill>
                  <a:srgbClr val="C5DAEB"/>
                </a:solidFill>
                <a:latin typeface="Calibri"/>
                <a:cs typeface="Calibri"/>
              </a:rPr>
              <a:t>Depur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1600" b="1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y preparar</a:t>
            </a:r>
            <a:r>
              <a:rPr sz="1600" b="1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el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archi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vo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uente</a:t>
            </a:r>
            <a:endParaRPr sz="1600" b="1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13300" y="2133600"/>
            <a:ext cx="2110740" cy="2009139"/>
          </a:xfrm>
          <a:custGeom>
            <a:avLst/>
            <a:gdLst/>
            <a:ahLst/>
            <a:cxnLst/>
            <a:rect l="l" t="t" r="r" b="b"/>
            <a:pathLst>
              <a:path w="2110740" h="2009139">
                <a:moveTo>
                  <a:pt x="0" y="1004569"/>
                </a:moveTo>
                <a:lnTo>
                  <a:pt x="584835" y="0"/>
                </a:lnTo>
                <a:lnTo>
                  <a:pt x="1525904" y="0"/>
                </a:lnTo>
                <a:lnTo>
                  <a:pt x="2110740" y="1004569"/>
                </a:lnTo>
                <a:lnTo>
                  <a:pt x="1525904" y="2009139"/>
                </a:lnTo>
                <a:lnTo>
                  <a:pt x="584835" y="2009139"/>
                </a:lnTo>
                <a:lnTo>
                  <a:pt x="0" y="1004569"/>
                </a:lnTo>
                <a:close/>
              </a:path>
            </a:pathLst>
          </a:custGeom>
          <a:ln w="10160">
            <a:solidFill>
              <a:srgbClr val="18BAD4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06670" y="2852100"/>
            <a:ext cx="1598930" cy="755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ct val="100099"/>
              </a:lnSpc>
            </a:pPr>
            <a:r>
              <a:rPr lang="es-MX" sz="1600" b="1" spc="-10" dirty="0">
                <a:solidFill>
                  <a:srgbClr val="C5DAEB"/>
                </a:solidFill>
                <a:latin typeface="Calibri"/>
                <a:cs typeface="Calibri"/>
              </a:rPr>
              <a:t>Cálculos, r</a:t>
            </a:r>
            <a:r>
              <a:rPr sz="1600" b="1" spc="0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600" b="1" spc="-5" dirty="0" err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600" b="1" spc="-10" dirty="0" err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0" dirty="0" err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600" b="1" spc="-10" dirty="0" err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600" b="1" spc="0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600" b="1" spc="-10" dirty="0" err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600" b="1" spc="0" dirty="0" err="1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lang="es-MX" sz="1600" b="1" spc="0" dirty="0">
                <a:solidFill>
                  <a:srgbClr val="C5DAEB"/>
                </a:solidFill>
                <a:latin typeface="Calibri"/>
                <a:cs typeface="Calibri"/>
              </a:rPr>
              <a:t> y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 jerarqu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ía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endParaRPr sz="1600" b="1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35800" y="2133600"/>
            <a:ext cx="2108200" cy="2009139"/>
          </a:xfrm>
          <a:custGeom>
            <a:avLst/>
            <a:gdLst/>
            <a:ahLst/>
            <a:cxnLst/>
            <a:rect l="l" t="t" r="r" b="b"/>
            <a:pathLst>
              <a:path w="2108200" h="2009139">
                <a:moveTo>
                  <a:pt x="1523365" y="0"/>
                </a:moveTo>
                <a:lnTo>
                  <a:pt x="584834" y="0"/>
                </a:lnTo>
                <a:lnTo>
                  <a:pt x="0" y="1004569"/>
                </a:lnTo>
                <a:lnTo>
                  <a:pt x="584834" y="2009139"/>
                </a:lnTo>
                <a:lnTo>
                  <a:pt x="1523365" y="2009139"/>
                </a:lnTo>
                <a:lnTo>
                  <a:pt x="2108200" y="1004569"/>
                </a:lnTo>
                <a:lnTo>
                  <a:pt x="15233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79640" y="2800350"/>
            <a:ext cx="1711960" cy="99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635" algn="ctr">
              <a:lnSpc>
                <a:spcPct val="100099"/>
              </a:lnSpc>
            </a:pPr>
            <a:r>
              <a:rPr sz="1600" b="1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liz</a:t>
            </a:r>
            <a:r>
              <a:rPr sz="1600" b="1" spc="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-5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 g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cos</a:t>
            </a:r>
            <a:r>
              <a:rPr sz="1600" b="1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con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-5" dirty="0" err="1">
                <a:solidFill>
                  <a:srgbClr val="C5DAEB"/>
                </a:solidFill>
                <a:latin typeface="Calibri"/>
                <a:cs typeface="Calibri"/>
              </a:rPr>
              <a:t>segm</a:t>
            </a:r>
            <a:r>
              <a:rPr sz="1600" b="1" spc="-1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600" b="1" spc="-10" dirty="0" err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600" b="1" spc="-5" dirty="0" err="1">
                <a:solidFill>
                  <a:srgbClr val="C5DAEB"/>
                </a:solidFill>
                <a:latin typeface="Calibri"/>
                <a:cs typeface="Calibri"/>
              </a:rPr>
              <a:t>ta</a:t>
            </a:r>
            <a:r>
              <a:rPr sz="1600" b="1" spc="-10" dirty="0" err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600" b="1" spc="0" dirty="0" err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600" b="1" spc="-10" dirty="0" err="1">
                <a:solidFill>
                  <a:srgbClr val="C5DAEB"/>
                </a:solidFill>
                <a:latin typeface="Calibri"/>
                <a:cs typeface="Calibri"/>
              </a:rPr>
              <a:t>ón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 de</a:t>
            </a:r>
            <a:r>
              <a:rPr sz="1600" b="1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tos</a:t>
            </a:r>
            <a:r>
              <a:rPr sz="16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de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empo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1" name="object 25">
            <a:extLst>
              <a:ext uri="{FF2B5EF4-FFF2-40B4-BE49-F238E27FC236}">
                <a16:creationId xmlns:a16="http://schemas.microsoft.com/office/drawing/2014/main" id="{312D3E62-47BE-48A8-9BE7-90AECD233B40}"/>
              </a:ext>
            </a:extLst>
          </p:cNvPr>
          <p:cNvSpPr txBox="1"/>
          <p:nvPr/>
        </p:nvSpPr>
        <p:spPr>
          <a:xfrm>
            <a:off x="990600" y="2336800"/>
            <a:ext cx="381000" cy="387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25">
            <a:extLst>
              <a:ext uri="{FF2B5EF4-FFF2-40B4-BE49-F238E27FC236}">
                <a16:creationId xmlns:a16="http://schemas.microsoft.com/office/drawing/2014/main" id="{17F10200-653B-46D8-9AB7-66BB0C8CCD3B}"/>
              </a:ext>
            </a:extLst>
          </p:cNvPr>
          <p:cNvSpPr txBox="1"/>
          <p:nvPr/>
        </p:nvSpPr>
        <p:spPr>
          <a:xfrm>
            <a:off x="3352800" y="2343150"/>
            <a:ext cx="457200" cy="387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24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25">
            <a:extLst>
              <a:ext uri="{FF2B5EF4-FFF2-40B4-BE49-F238E27FC236}">
                <a16:creationId xmlns:a16="http://schemas.microsoft.com/office/drawing/2014/main" id="{4E106B39-8C67-4647-B35C-B4692DD141CA}"/>
              </a:ext>
            </a:extLst>
          </p:cNvPr>
          <p:cNvSpPr txBox="1"/>
          <p:nvPr/>
        </p:nvSpPr>
        <p:spPr>
          <a:xfrm>
            <a:off x="5678170" y="2371725"/>
            <a:ext cx="381000" cy="387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24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4" name="object 25">
            <a:extLst>
              <a:ext uri="{FF2B5EF4-FFF2-40B4-BE49-F238E27FC236}">
                <a16:creationId xmlns:a16="http://schemas.microsoft.com/office/drawing/2014/main" id="{3B8A75E5-B588-4014-9BA2-4577873D1E7B}"/>
              </a:ext>
            </a:extLst>
          </p:cNvPr>
          <p:cNvSpPr txBox="1"/>
          <p:nvPr/>
        </p:nvSpPr>
        <p:spPr>
          <a:xfrm>
            <a:off x="7696200" y="2336800"/>
            <a:ext cx="762000" cy="387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24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19200" y="393048"/>
            <a:ext cx="7533173" cy="9112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82040">
              <a:lnSpc>
                <a:spcPct val="100000"/>
              </a:lnSpc>
            </a:pP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</a:t>
            </a:r>
            <a:r>
              <a:rPr sz="4000" spc="10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iones</a:t>
            </a:r>
            <a:r>
              <a:rPr sz="4000" spc="-5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entre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las </a:t>
            </a:r>
            <a:r>
              <a:rPr sz="4000" spc="0" dirty="0" err="1">
                <a:solidFill>
                  <a:srgbClr val="18BAD4"/>
                </a:solidFill>
                <a:latin typeface="Calibri"/>
                <a:cs typeface="Calibri"/>
              </a:rPr>
              <a:t>tablas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77FA4BB0-8BFC-4939-906C-2DD0E30EBD80}"/>
              </a:ext>
            </a:extLst>
          </p:cNvPr>
          <p:cNvSpPr/>
          <p:nvPr/>
        </p:nvSpPr>
        <p:spPr>
          <a:xfrm>
            <a:off x="3943247" y="1432560"/>
            <a:ext cx="5093399" cy="3590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s-MX"/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B3DDF536-D54E-473F-9668-8176830A4E05}"/>
              </a:ext>
            </a:extLst>
          </p:cNvPr>
          <p:cNvSpPr txBox="1"/>
          <p:nvPr/>
        </p:nvSpPr>
        <p:spPr>
          <a:xfrm>
            <a:off x="981219" y="1315780"/>
            <a:ext cx="2660961" cy="26948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8"/>
              </a:spcBef>
            </a:pPr>
            <a:endParaRPr sz="1600" dirty="0"/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Por ejemplo, si realiza una búsqueda de un pedido que realizó el cliente: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Juan González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, al filtrar en la tabla de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  <a:r>
              <a:rPr lang="es-MX" sz="1600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a esa persona se puede ver que es el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C101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 y en la tabla de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Pedidos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 filtraría los pedidos de ese cliente: mostraría solamente el 1 y 6.</a:t>
            </a:r>
            <a:endParaRPr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2849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95400" y="393048"/>
            <a:ext cx="7533173" cy="9112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82040">
              <a:lnSpc>
                <a:spcPct val="100000"/>
              </a:lnSpc>
            </a:pP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</a:t>
            </a:r>
            <a:r>
              <a:rPr sz="4000" spc="10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iones</a:t>
            </a:r>
            <a:r>
              <a:rPr sz="4000" spc="-5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entre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las </a:t>
            </a:r>
            <a:r>
              <a:rPr sz="4000" spc="0" dirty="0" err="1">
                <a:solidFill>
                  <a:srgbClr val="18BAD4"/>
                </a:solidFill>
                <a:latin typeface="Calibri"/>
                <a:cs typeface="Calibri"/>
              </a:rPr>
              <a:t>tablas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77FA4BB0-8BFC-4939-906C-2DD0E30EBD80}"/>
              </a:ext>
            </a:extLst>
          </p:cNvPr>
          <p:cNvSpPr/>
          <p:nvPr/>
        </p:nvSpPr>
        <p:spPr>
          <a:xfrm>
            <a:off x="3943676" y="1276350"/>
            <a:ext cx="5107933" cy="3782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s-MX"/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B3DDF536-D54E-473F-9668-8176830A4E05}"/>
              </a:ext>
            </a:extLst>
          </p:cNvPr>
          <p:cNvSpPr txBox="1"/>
          <p:nvPr/>
        </p:nvSpPr>
        <p:spPr>
          <a:xfrm>
            <a:off x="936104" y="1276350"/>
            <a:ext cx="2786838" cy="34378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5750" indent="-285750">
              <a:lnSpc>
                <a:spcPts val="850"/>
              </a:lnSpc>
              <a:spcBef>
                <a:spcPts val="8"/>
              </a:spcBef>
              <a:buFont typeface="Wingdings" panose="05000000000000000000" pitchFamily="2" charset="2"/>
              <a:buChar char="v"/>
            </a:pPr>
            <a:endParaRPr sz="1600" dirty="0"/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Cada  tabla  debe  tener  un 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campo  llave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,  el  cual  debe  ser  único,  es  decir,  no  se  debe repetir, y  no  estar  vacío.  Ese  campo  llave  va  a  servir  para  relacionar  las  tablas.  </a:t>
            </a:r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Por ejemplo, en la tabla de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 el campo llave seria: </a:t>
            </a:r>
            <a:r>
              <a:rPr lang="es-MX" sz="1600" b="1" spc="5" dirty="0" err="1">
                <a:solidFill>
                  <a:srgbClr val="FFC000"/>
                </a:solidFill>
                <a:cs typeface="Calibri"/>
              </a:rPr>
              <a:t>NoCliente</a:t>
            </a:r>
            <a:r>
              <a:rPr lang="es-MX" sz="1600"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y en la tabla de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Pedidos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, el campo llave sería </a:t>
            </a:r>
            <a:r>
              <a:rPr lang="es-MX" sz="1600" b="1" spc="5" dirty="0" err="1">
                <a:solidFill>
                  <a:srgbClr val="FFC000"/>
                </a:solidFill>
                <a:cs typeface="Calibri"/>
              </a:rPr>
              <a:t>NoPedido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.</a:t>
            </a:r>
            <a:endParaRPr lang="es-MX" sz="1600" dirty="0">
              <a:cs typeface="Calibri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3CEA63A-8565-4CAD-89DC-38074275DC2A}"/>
              </a:ext>
            </a:extLst>
          </p:cNvPr>
          <p:cNvSpPr/>
          <p:nvPr/>
        </p:nvSpPr>
        <p:spPr>
          <a:xfrm>
            <a:off x="4114800" y="1304274"/>
            <a:ext cx="914400" cy="1572276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6F97A01-B057-458F-B657-0050B499BD2D}"/>
              </a:ext>
            </a:extLst>
          </p:cNvPr>
          <p:cNvSpPr/>
          <p:nvPr/>
        </p:nvSpPr>
        <p:spPr>
          <a:xfrm>
            <a:off x="4111781" y="3105150"/>
            <a:ext cx="914400" cy="1793246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7040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98419" y="682751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335" y="3561508"/>
            <a:ext cx="1477235" cy="1185827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48335" y="1250579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Relaciones entre las tablas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586861" y="2083504"/>
            <a:ext cx="6153375" cy="19285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Inicio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selecciona la opción de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Vista de diagrama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</a:t>
            </a:r>
            <a:endParaRPr lang="es-MX" spc="-20" dirty="0">
              <a:solidFill>
                <a:srgbClr val="C5DAEB"/>
              </a:solidFill>
              <a:cs typeface="Calibri"/>
            </a:endParaRPr>
          </a:p>
          <a:p>
            <a:pPr marL="355600" indent="-342900"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spc="-20" dirty="0">
                <a:solidFill>
                  <a:srgbClr val="FFC000"/>
                </a:solidFill>
                <a:cs typeface="Calibri"/>
              </a:rPr>
              <a:t>Relaciona las tablas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de acuerdo  al campo llave de cada tabla (es el primer campo en cada una de ellas).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0366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50619" y="1336238"/>
            <a:ext cx="7802881" cy="15820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Relaciona los campos de las siguientes Tablas:</a:t>
            </a:r>
          </a:p>
          <a:p>
            <a:pPr marL="12700">
              <a:lnSpc>
                <a:spcPct val="100000"/>
              </a:lnSpc>
            </a:pPr>
            <a:endParaRPr lang="es-MX" sz="1600" spc="0" dirty="0">
              <a:solidFill>
                <a:srgbClr val="C5DAEB"/>
              </a:solidFill>
              <a:cs typeface="Calibri"/>
            </a:endParaRPr>
          </a:p>
          <a:p>
            <a:pPr marL="298450" indent="-285750">
              <a:buFont typeface="Wingdings" panose="05000000000000000000" pitchFamily="2" charset="2"/>
              <a:buChar char="q"/>
            </a:pP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IDCliente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con el </a:t>
            </a: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IDCliente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298450" indent="-285750">
              <a:buFont typeface="Wingdings" panose="05000000000000000000" pitchFamily="2" charset="2"/>
              <a:buChar char="q"/>
            </a:pP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NumFact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con el </a:t>
            </a: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NumFact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Factura-Producto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298450" indent="-285750">
              <a:buFont typeface="Wingdings" panose="05000000000000000000" pitchFamily="2" charset="2"/>
              <a:buChar char="q"/>
            </a:pP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IDProducto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con el </a:t>
            </a: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IDProducto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Factura-Producto.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837179B-9B28-4A83-98D4-B4276E1FD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07893"/>
            <a:ext cx="9144000" cy="223560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5" y="57150"/>
            <a:ext cx="1477235" cy="1185827"/>
          </a:xfrm>
          <a:prstGeom prst="rect">
            <a:avLst/>
          </a:prstGeom>
        </p:spPr>
      </p:pic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Relaciones entre las tablas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6939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266950"/>
            <a:ext cx="4643630" cy="99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Jerarquías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8956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038281" y="141996"/>
            <a:ext cx="5519928" cy="1245670"/>
          </a:xfrm>
          <a:prstGeom prst="rect">
            <a:avLst/>
          </a:prstGeom>
        </p:spPr>
        <p:txBody>
          <a:bodyPr vert="horz" wrap="square" lIns="0" tIns="103098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000" spc="-10" dirty="0" err="1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ar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000" spc="-10" dirty="0">
                <a:solidFill>
                  <a:srgbClr val="18BAD4"/>
                </a:solidFill>
                <a:latin typeface="Calibri"/>
                <a:cs typeface="Calibri"/>
              </a:rPr>
              <a:t>una </a:t>
            </a:r>
            <a:r>
              <a:rPr sz="4000" spc="-10" dirty="0" err="1">
                <a:solidFill>
                  <a:srgbClr val="18BAD4"/>
                </a:solidFill>
                <a:latin typeface="Calibri"/>
                <a:cs typeface="Calibri"/>
              </a:rPr>
              <a:t>j</a:t>
            </a: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ra</a:t>
            </a:r>
            <a:r>
              <a:rPr sz="4000" spc="-5" dirty="0" err="1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0" dirty="0" err="1">
                <a:solidFill>
                  <a:srgbClr val="18BAD4"/>
                </a:solidFill>
                <a:latin typeface="Calibri"/>
                <a:cs typeface="Calibri"/>
              </a:rPr>
              <a:t>quía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59594" y="1247882"/>
            <a:ext cx="6926827" cy="32918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0200" marR="13335" indent="-317500" algn="just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na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fo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ma</a:t>
            </a:r>
            <a:r>
              <a:rPr sz="1600" spc="1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m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di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car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m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delo</a:t>
            </a:r>
            <a:r>
              <a:rPr sz="1600" spc="1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sz="1600" spc="1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5" dirty="0">
                <a:solidFill>
                  <a:srgbClr val="C5DAEB"/>
                </a:solidFill>
                <a:cs typeface="Calibri"/>
              </a:rPr>
              <a:t>w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erP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v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ot</a:t>
            </a:r>
            <a:r>
              <a:rPr sz="1600" spc="1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25" dirty="0" err="1">
                <a:solidFill>
                  <a:srgbClr val="C5DAEB"/>
                </a:solidFill>
                <a:cs typeface="Calibri"/>
              </a:rPr>
              <a:t>g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g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j</a:t>
            </a:r>
            <a:r>
              <a:rPr sz="1600" b="1" spc="-10" dirty="0">
                <a:solidFill>
                  <a:srgbClr val="FFC000"/>
                </a:solidFill>
                <a:cs typeface="Calibri"/>
              </a:rPr>
              <a:t>er</a:t>
            </a:r>
            <a:r>
              <a:rPr sz="1600" b="1" spc="-20" dirty="0">
                <a:solidFill>
                  <a:srgbClr val="FFC000"/>
                </a:solidFill>
                <a:cs typeface="Calibri"/>
              </a:rPr>
              <a:t>a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rq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u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í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r>
              <a:rPr sz="1600" spc="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or</a:t>
            </a:r>
            <a:r>
              <a:rPr sz="1600" spc="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j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emp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,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ne</a:t>
            </a:r>
            <a:r>
              <a:rPr sz="1600" spc="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g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gr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á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os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,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5" dirty="0" err="1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uede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gr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g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</a:t>
            </a:r>
            <a:r>
              <a:rPr sz="1600" spc="10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j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q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ía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qu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1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ng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1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p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aís</a:t>
            </a:r>
            <a:r>
              <a:rPr sz="1600" spc="8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20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10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p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te</a:t>
            </a:r>
            <a:r>
              <a:rPr sz="1600" spc="8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up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1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y p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z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egi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ón,</a:t>
            </a:r>
            <a:r>
              <a:rPr sz="1600" spc="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el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estado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uda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  <a:p>
            <a:pPr marL="285750" indent="-285750">
              <a:lnSpc>
                <a:spcPts val="550"/>
              </a:lnSpc>
              <a:spcBef>
                <a:spcPts val="47"/>
              </a:spcBef>
              <a:buFont typeface="Wingdings" panose="05000000000000000000" pitchFamily="2" charset="2"/>
              <a:buChar char="v"/>
            </a:pPr>
            <a:endParaRPr sz="1600" dirty="0"/>
          </a:p>
          <a:p>
            <a:pPr marL="330200" marR="13335" indent="-317500" algn="just">
              <a:lnSpc>
                <a:spcPct val="100099"/>
              </a:lnSpc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Un</a:t>
            </a:r>
            <a:r>
              <a:rPr sz="160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1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j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-10" dirty="0">
                <a:solidFill>
                  <a:srgbClr val="FFC000"/>
                </a:solidFill>
                <a:cs typeface="Calibri"/>
              </a:rPr>
              <a:t>r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a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r</a:t>
            </a:r>
            <a:r>
              <a:rPr sz="1600" b="1" spc="10" dirty="0">
                <a:solidFill>
                  <a:srgbClr val="FFC000"/>
                </a:solidFill>
                <a:cs typeface="Calibri"/>
              </a:rPr>
              <a:t>q</a:t>
            </a:r>
            <a:r>
              <a:rPr sz="1600" b="1" spc="-10" dirty="0">
                <a:solidFill>
                  <a:srgbClr val="FFC000"/>
                </a:solidFill>
                <a:cs typeface="Calibri"/>
              </a:rPr>
              <a:t>u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ía</a:t>
            </a:r>
            <a:r>
              <a:rPr sz="1600" b="1" spc="155" dirty="0">
                <a:solidFill>
                  <a:srgbClr val="FFC000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es</a:t>
            </a:r>
            <a:r>
              <a:rPr sz="1600" spc="1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lis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1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as</a:t>
            </a:r>
            <a:r>
              <a:rPr sz="1600" spc="1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q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cu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lan</a:t>
            </a:r>
            <a:r>
              <a:rPr sz="1600" spc="1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1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1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lo e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em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 </a:t>
            </a:r>
            <a:r>
              <a:rPr sz="1600" spc="-1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 </a:t>
            </a:r>
            <a:r>
              <a:rPr sz="1600" spc="-1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 </a:t>
            </a:r>
            <a:r>
              <a:rPr sz="1600" spc="-1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nf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me </a:t>
            </a:r>
            <a:r>
              <a:rPr sz="1600" spc="-1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-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 </a:t>
            </a:r>
            <a:r>
              <a:rPr sz="1600" spc="-1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din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á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ca </a:t>
            </a:r>
            <a:r>
              <a:rPr sz="1600" spc="-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 </a:t>
            </a:r>
            <a:r>
              <a:rPr sz="1600" spc="-1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-1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ower </a:t>
            </a:r>
            <a:r>
              <a:rPr sz="1600" spc="-1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Vi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w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 </a:t>
            </a:r>
            <a:r>
              <a:rPr sz="1600" spc="-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j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qu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ía </a:t>
            </a:r>
            <a:r>
              <a:rPr sz="1600" spc="-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ece </a:t>
            </a:r>
            <a:r>
              <a:rPr sz="1600" spc="-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mo </a:t>
            </a:r>
            <a:r>
              <a:rPr sz="1600" spc="-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 </a:t>
            </a:r>
            <a:r>
              <a:rPr sz="1600" spc="-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lo </a:t>
            </a:r>
            <a:r>
              <a:rPr sz="1600" spc="-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j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eto </a:t>
            </a:r>
            <a:r>
              <a:rPr sz="1600" spc="-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en </a:t>
            </a:r>
            <a:r>
              <a:rPr sz="1600" spc="-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</a:t>
            </a:r>
            <a:r>
              <a:rPr sz="1600" spc="-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lis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</a:t>
            </a:r>
            <a:r>
              <a:rPr sz="1600" spc="-7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-7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 </a:t>
            </a:r>
            <a:r>
              <a:rPr sz="1600" spc="-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Las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j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er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q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ías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ci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itan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se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ecc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ó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el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pla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z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ento</a:t>
            </a:r>
            <a:r>
              <a:rPr sz="1600" spc="8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as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comu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nes</a:t>
            </a:r>
            <a:r>
              <a:rPr sz="1600" spc="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ear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in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mes</a:t>
            </a:r>
            <a:r>
              <a:rPr sz="1600" spc="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las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din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á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ca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  <a:p>
            <a:pPr marL="285750" indent="-285750">
              <a:lnSpc>
                <a:spcPts val="600"/>
              </a:lnSpc>
              <a:spcBef>
                <a:spcPts val="3"/>
              </a:spcBef>
              <a:buFont typeface="Wingdings" panose="05000000000000000000" pitchFamily="2" charset="2"/>
              <a:buChar char="v"/>
            </a:pPr>
            <a:endParaRPr sz="1600" dirty="0"/>
          </a:p>
          <a:p>
            <a:pPr marL="330200" marR="13970" indent="-317500" algn="just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sz="1600" dirty="0" err="1">
                <a:solidFill>
                  <a:srgbClr val="C5DAEB"/>
                </a:solidFill>
                <a:cs typeface="Calibri"/>
              </a:rPr>
              <a:t>En</a:t>
            </a:r>
            <a:r>
              <a:rPr sz="1600" spc="8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j</a:t>
            </a:r>
            <a:r>
              <a:rPr sz="1600" b="1" spc="-10" dirty="0">
                <a:solidFill>
                  <a:srgbClr val="FFC000"/>
                </a:solidFill>
                <a:cs typeface="Calibri"/>
              </a:rPr>
              <a:t>er</a:t>
            </a:r>
            <a:r>
              <a:rPr sz="1600" b="1" spc="-20" dirty="0">
                <a:solidFill>
                  <a:srgbClr val="FFC000"/>
                </a:solidFill>
                <a:cs typeface="Calibri"/>
              </a:rPr>
              <a:t>ar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q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u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ía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be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cam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del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mas</a:t>
            </a:r>
            <a:r>
              <a:rPr sz="1600" spc="1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gr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al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mas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pe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q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ñ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(Cat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g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-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eg</a:t>
            </a:r>
            <a:r>
              <a:rPr sz="1600" spc="-2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)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j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emp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: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amilia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amili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a,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ñ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mes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544" y="110109"/>
            <a:ext cx="1477235" cy="1185827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una jerarquía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F49B866E-E37A-436D-BEB7-5D24E9DC13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7629" y="1843277"/>
            <a:ext cx="2724150" cy="2762250"/>
          </a:xfrm>
          <a:prstGeom prst="rect">
            <a:avLst/>
          </a:prstGeom>
        </p:spPr>
      </p:pic>
      <p:sp>
        <p:nvSpPr>
          <p:cNvPr id="31" name="object 15">
            <a:extLst>
              <a:ext uri="{FF2B5EF4-FFF2-40B4-BE49-F238E27FC236}">
                <a16:creationId xmlns:a16="http://schemas.microsoft.com/office/drawing/2014/main" id="{F2364D12-9A7B-4E8C-8E89-2BC4E19E238B}"/>
              </a:ext>
            </a:extLst>
          </p:cNvPr>
          <p:cNvSpPr txBox="1"/>
          <p:nvPr/>
        </p:nvSpPr>
        <p:spPr>
          <a:xfrm>
            <a:off x="2596996" y="2202867"/>
            <a:ext cx="3422804" cy="124930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Crea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la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j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er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ar</a:t>
            </a:r>
            <a:r>
              <a:rPr lang="es-MX" dirty="0">
                <a:solidFill>
                  <a:srgbClr val="C5DAEB"/>
                </a:solidFill>
                <a:cs typeface="Calibri"/>
              </a:rPr>
              <a:t>q</a:t>
            </a:r>
            <a:r>
              <a:rPr lang="es-MX" spc="-15" dirty="0">
                <a:solidFill>
                  <a:srgbClr val="C5DAEB"/>
                </a:solidFill>
                <a:cs typeface="Calibri"/>
              </a:rPr>
              <a:t>u</a:t>
            </a:r>
            <a:r>
              <a:rPr lang="es-MX" dirty="0">
                <a:solidFill>
                  <a:srgbClr val="C5DAEB"/>
                </a:solidFill>
                <a:cs typeface="Calibri"/>
              </a:rPr>
              <a:t>ía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lang="es-MX" spc="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lang="es-MX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ñ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lang="es-MX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Fac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u</a:t>
            </a:r>
            <a:r>
              <a:rPr lang="es-MX" b="1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lang="es-MX" b="1" spc="2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c</a:t>
            </a:r>
            <a:r>
              <a:rPr lang="es-MX" spc="-15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dirty="0">
                <a:solidFill>
                  <a:srgbClr val="C5DAEB"/>
                </a:solidFill>
                <a:cs typeface="Calibri"/>
              </a:rPr>
              <a:t>n</a:t>
            </a:r>
            <a:r>
              <a:rPr lang="es-MX" spc="5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M</a:t>
            </a:r>
            <a:r>
              <a:rPr lang="es-MX" b="1" spc="-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e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sFact</a:t>
            </a:r>
            <a:r>
              <a:rPr lang="es-MX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u</a:t>
            </a:r>
            <a:r>
              <a:rPr lang="es-MX" b="1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lang="es-MX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5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pc="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nómbrala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10" dirty="0" err="1">
                <a:solidFill>
                  <a:srgbClr val="FFC000"/>
                </a:solidFill>
                <a:cs typeface="Calibri"/>
              </a:rPr>
              <a:t>A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ñoM</a:t>
            </a:r>
            <a:r>
              <a:rPr lang="es-MX" b="1" spc="-10" dirty="0" err="1">
                <a:solidFill>
                  <a:srgbClr val="FFC000"/>
                </a:solidFill>
                <a:cs typeface="Calibri"/>
              </a:rPr>
              <a:t>es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305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290951"/>
            <a:ext cx="3261362" cy="647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G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ráficos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20409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306658" y="-84890"/>
            <a:ext cx="5519928" cy="1245670"/>
          </a:xfrm>
          <a:prstGeom prst="rect">
            <a:avLst/>
          </a:prstGeom>
        </p:spPr>
        <p:txBody>
          <a:bodyPr vert="horz" wrap="square" lIns="0" tIns="36802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alizar</a:t>
            </a:r>
            <a:r>
              <a:rPr sz="4000" spc="-5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Gráfi</a:t>
            </a:r>
            <a:r>
              <a:rPr sz="4000" spc="10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os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32518" y="1160780"/>
            <a:ext cx="6354282" cy="7497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tabLst>
                <a:tab pos="328613" algn="l"/>
                <a:tab pos="1619250" algn="l"/>
              </a:tabLst>
            </a:pP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cl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el 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menú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1800" b="1" spc="0" dirty="0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sz="1800" b="1" spc="-10" dirty="0" err="1">
                <a:solidFill>
                  <a:srgbClr val="FFC000"/>
                </a:solidFill>
                <a:latin typeface="Calibri"/>
                <a:cs typeface="Calibri"/>
              </a:rPr>
              <a:t>n</a:t>
            </a:r>
            <a:r>
              <a:rPr sz="1800" b="1" spc="0" dirty="0" err="1">
                <a:solidFill>
                  <a:srgbClr val="FFC000"/>
                </a:solidFill>
                <a:latin typeface="Calibri"/>
                <a:cs typeface="Calibri"/>
              </a:rPr>
              <a:t>icio</a:t>
            </a:r>
            <a:r>
              <a:rPr lang="es-MX" sz="1800" spc="0" dirty="0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selecc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Ta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b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la</a:t>
            </a:r>
            <a:r>
              <a:rPr sz="1800" b="1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ámica</a:t>
            </a:r>
            <a:r>
              <a:rPr sz="18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esc</a:t>
            </a:r>
            <a:r>
              <a:rPr sz="1800" spc="-15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lang="es-MX" sz="1800" spc="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ó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sz="1800" spc="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gr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ico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din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co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deseas</a:t>
            </a:r>
            <a:r>
              <a:rPr lang="es-MX" sz="1800" spc="-1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53634" y="1958324"/>
            <a:ext cx="5085080" cy="2961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598418" y="1418561"/>
            <a:ext cx="6012181" cy="27533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Realiza dos gráficos verticales: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b="1" dirty="0">
                <a:solidFill>
                  <a:srgbClr val="FFFF00"/>
                </a:solidFill>
                <a:cs typeface="Calibri"/>
              </a:rPr>
              <a:t>Gráfico 1.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Mediante un gráfico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columnas 3D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muestre:</a:t>
            </a:r>
          </a:p>
          <a:p>
            <a:pPr marL="8128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Promedio del importe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de la Factura x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El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total de descuento$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x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469900" lvl="1" algn="just"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Agregue diseño, título, etiquetas de datos, título en los ejes.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b="1" dirty="0">
                <a:solidFill>
                  <a:srgbClr val="FFFF00"/>
                </a:solidFill>
                <a:cs typeface="Calibri"/>
              </a:rPr>
              <a:t>Gráfico 2.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Mediante un gráfico de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barras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muestre los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5 clientes que más compraron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que por color se pueda distinguir cuánto compraron por cada forma de pago. </a:t>
            </a:r>
          </a:p>
          <a:p>
            <a:pPr marL="12700" algn="just"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       Agregue diseño, título, etiquetas de datos y títulos en los ejes.</a:t>
            </a:r>
            <a:endParaRPr sz="16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960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C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1959863"/>
            <a:ext cx="5110991" cy="1462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Depurar y preparar el archivo fuente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8BDC8CF2-FE9D-48CF-B994-D16521A80833}"/>
              </a:ext>
            </a:extLst>
          </p:cNvPr>
          <p:cNvSpPr txBox="1"/>
          <p:nvPr/>
        </p:nvSpPr>
        <p:spPr>
          <a:xfrm>
            <a:off x="1609875" y="1820020"/>
            <a:ext cx="2474862" cy="2162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Tabla dinámica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 la cantidad de gráficos que se realizaran. </a:t>
            </a:r>
          </a:p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Selecciona: </a:t>
            </a:r>
          </a:p>
          <a:p>
            <a:pPr marL="298450" indent="-28575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1600" b="1" dirty="0">
                <a:solidFill>
                  <a:srgbClr val="FFC000"/>
                </a:solidFill>
                <a:cs typeface="Calibri"/>
              </a:rPr>
              <a:t>Dos gráficos (verticales)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298450" indent="-28575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Nueva hoja de cálculo.</a:t>
            </a:r>
            <a:endParaRPr sz="160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DBEFBF27-8D8A-434E-BCE2-76FAAFD99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2425" y="1269459"/>
            <a:ext cx="3621734" cy="35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40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4418" y="63378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1201614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29027" y="1898141"/>
            <a:ext cx="6094350" cy="17404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Mediante un gráfico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columnas 3D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muestre:</a:t>
            </a:r>
          </a:p>
          <a:p>
            <a:pPr marL="3556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Promedio del importe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de la Factura x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El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total de descuento$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x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Agregue diseño, título, etiquetas de datos, título en los ejes. </a:t>
            </a:r>
          </a:p>
        </p:txBody>
      </p:sp>
    </p:spTree>
    <p:extLst>
      <p:ext uri="{BB962C8B-B14F-4D97-AF65-F5344CB8AC3E}">
        <p14:creationId xmlns:p14="http://schemas.microsoft.com/office/powerpoint/2010/main" val="38679181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50619" y="1342483"/>
            <a:ext cx="7068821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Realiza lo siguiente en el primer gráfico:</a:t>
            </a:r>
          </a:p>
          <a:p>
            <a:pPr marL="3556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un gráfico en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Columnas 3D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Seleccionar el Gráfico 1.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Insertar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seleccionar un gráfico en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Columnas 3D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Columnas 3D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98F934B-7C94-4A04-94BA-CD0F1BDA8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235" y="2752089"/>
            <a:ext cx="60674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11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5262" y="1898715"/>
            <a:ext cx="2737285" cy="25865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2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el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Total de Importe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x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tipo de cliente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 el campo </a:t>
            </a:r>
            <a:r>
              <a:rPr lang="es-MX"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TipoCliente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de la tabla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Clientes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 el campo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Importe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spc="-10" dirty="0" err="1">
                <a:solidFill>
                  <a:srgbClr val="C5DAEB"/>
                </a:solidFill>
                <a:cs typeface="Calibri"/>
              </a:rPr>
              <a:t>FacturasProductos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30543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873264"/>
            <a:ext cx="5781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Promedio del importe x tipo de cliente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A7701E0-97E5-4867-97D6-813A32FB5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0754" y="1803347"/>
            <a:ext cx="5825591" cy="320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183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1180" y="1737529"/>
            <a:ext cx="4159942" cy="25297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3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el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Promedio del Importe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x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tipo de cliente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Cambiar la operación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Suma de Importe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por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Promedio de Importe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Da clic con el botón derecho en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Suma de Importe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y seleccione  del menú contextual la opción de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Configuración de campo de valor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3084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8762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Promedio del importe x tipo de cliente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D7C2D494-18C5-4131-9742-0B7F2A82F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9241" y="1799898"/>
            <a:ext cx="3973138" cy="262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433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59789" y="2162018"/>
            <a:ext cx="3639821" cy="146510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Cambie la operación de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Suma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por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Promedio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 clic en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Promedio del importe x tipo de cliente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36EC0CC-0E4D-49B0-9D78-1DD2E09CE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1191" y="1110460"/>
            <a:ext cx="38671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467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00200" y="1450746"/>
            <a:ext cx="6403664" cy="4001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el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Promedio del Importe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x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tipo de cliente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Promedio del importe x tipo de cliente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5AE1BB29-9F9A-4AED-B0C2-9E6A5B173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1895475"/>
            <a:ext cx="60483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702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00200" y="1337539"/>
            <a:ext cx="6924040" cy="7545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4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también el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Total de Descuento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x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tipo de cliente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el campo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Descuento$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spc="-10" dirty="0" err="1">
                <a:solidFill>
                  <a:srgbClr val="C5DAEB"/>
                </a:solidFill>
                <a:cs typeface="Calibri"/>
              </a:rPr>
              <a:t>FacturasProductos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Total de Descuento$ x tipo de cliente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006619C-F9F3-4911-9395-3BB4734F5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16" y="2252605"/>
            <a:ext cx="8999987" cy="281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492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44725" y="1176320"/>
            <a:ext cx="7068821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5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un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701178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Seleccionar un estilo de diseño predefinido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DBA22ED3-DF9F-4506-B21D-01D024AD1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1606284"/>
            <a:ext cx="5819775" cy="339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74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0404" y="1010788"/>
            <a:ext cx="7871355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6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Seccione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Título del gráfico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(Encima del gráfico).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Coloque como título: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Promedio de importe vs Descuento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-190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548778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Colocar un título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9F0AADD4-0CCC-47F5-9E89-EAC32D6DC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898" y="2035014"/>
            <a:ext cx="6057902" cy="283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9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83637" y="18388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562" y="194915"/>
            <a:ext cx="1477235" cy="1185827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623819" y="586216"/>
            <a:ext cx="4058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Depur</a:t>
            </a:r>
            <a:r>
              <a:rPr lang="es-MX" sz="2000" b="1" spc="10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 y pr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e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par</a:t>
            </a:r>
            <a:r>
              <a:rPr lang="es-MX" sz="2000" b="1" spc="5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4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el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ar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c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hivo fuente</a:t>
            </a:r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88F13C04-174F-4CEC-833D-F4675B9FC984}"/>
              </a:ext>
            </a:extLst>
          </p:cNvPr>
          <p:cNvSpPr txBox="1"/>
          <p:nvPr/>
        </p:nvSpPr>
        <p:spPr>
          <a:xfrm>
            <a:off x="2652395" y="1542211"/>
            <a:ext cx="6070982" cy="64937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Descarga el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25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v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:</a:t>
            </a:r>
            <a:r>
              <a:rPr sz="16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at</a:t>
            </a:r>
            <a:r>
              <a:rPr sz="1600" b="1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sOr</a:t>
            </a:r>
            <a:r>
              <a:rPr sz="1600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pe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ic</a:t>
            </a:r>
            <a:r>
              <a:rPr sz="1600" b="1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s</a:t>
            </a:r>
            <a:r>
              <a:rPr lang="es-MX"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.xls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guárdalo con el nombre de </a:t>
            </a:r>
            <a:r>
              <a:rPr lang="es-MX"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DatosOrtopedicos_Matricula.xls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z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lo si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g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uiente:</a:t>
            </a:r>
            <a:endParaRPr sz="1600" dirty="0">
              <a:cs typeface="Calibri"/>
            </a:endParaRPr>
          </a:p>
        </p:txBody>
      </p:sp>
      <p:sp>
        <p:nvSpPr>
          <p:cNvPr id="37" name="object 16">
            <a:extLst>
              <a:ext uri="{FF2B5EF4-FFF2-40B4-BE49-F238E27FC236}">
                <a16:creationId xmlns:a16="http://schemas.microsoft.com/office/drawing/2014/main" id="{294CE51D-0826-4486-A032-98961D4AFC79}"/>
              </a:ext>
            </a:extLst>
          </p:cNvPr>
          <p:cNvSpPr txBox="1"/>
          <p:nvPr/>
        </p:nvSpPr>
        <p:spPr>
          <a:xfrm>
            <a:off x="2652395" y="2263052"/>
            <a:ext cx="5983385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Crea cuatro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nuevas 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h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j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-5" dirty="0">
                <a:solidFill>
                  <a:srgbClr val="C5DAEB"/>
                </a:solidFill>
                <a:cs typeface="Calibri"/>
              </a:rPr>
              <a:t>: </a:t>
            </a:r>
            <a:r>
              <a:rPr lang="es-MX" sz="1600" b="1" spc="-5" dirty="0">
                <a:solidFill>
                  <a:srgbClr val="FFC000"/>
                </a:solidFill>
                <a:cs typeface="Calibri"/>
              </a:rPr>
              <a:t>Clientes</a:t>
            </a:r>
            <a:r>
              <a:rPr lang="es-MX" sz="1600" spc="-5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spc="-5" dirty="0">
                <a:solidFill>
                  <a:srgbClr val="FFC000"/>
                </a:solidFill>
                <a:cs typeface="Calibri"/>
              </a:rPr>
              <a:t>Productos</a:t>
            </a:r>
            <a:r>
              <a:rPr lang="es-MX" sz="1600" spc="-5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spc="-5" dirty="0">
                <a:solidFill>
                  <a:srgbClr val="FFC000"/>
                </a:solidFill>
                <a:cs typeface="Calibri"/>
              </a:rPr>
              <a:t>Facturas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5" dirty="0" err="1">
                <a:solidFill>
                  <a:srgbClr val="FFC000"/>
                </a:solidFill>
                <a:cs typeface="Calibri"/>
              </a:rPr>
              <a:t>Facturas_Productos</a:t>
            </a:r>
            <a:r>
              <a:rPr lang="es-MX" sz="1600" spc="-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/>
              <a:tabLst>
                <a:tab pos="354965" algn="l"/>
              </a:tabLst>
            </a:pPr>
            <a:endParaRPr lang="es-MX" sz="1600" spc="-5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/>
              <a:tabLst>
                <a:tab pos="354965" algn="l"/>
              </a:tabLst>
            </a:pPr>
            <a:endParaRPr lang="es-MX" spc="-5" dirty="0">
              <a:solidFill>
                <a:srgbClr val="C5DAEB"/>
              </a:solidFill>
              <a:cs typeface="Calibri"/>
            </a:endParaRPr>
          </a:p>
          <a:p>
            <a:pPr marL="355600" marR="215265" indent="-342900">
              <a:lnSpc>
                <a:spcPct val="100000"/>
              </a:lnSpc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endParaRPr dirty="0">
              <a:cs typeface="Calibri"/>
            </a:endParaRP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5693C8BA-F39D-42D7-A6BB-5846DB55B2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1181" y="2938526"/>
            <a:ext cx="5700069" cy="68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657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95124" y="1263358"/>
            <a:ext cx="7871355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Coloque como título: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Promedio de importe vs Descuento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560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723840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Colocar un título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B16C30A-51E5-4855-A39E-5EF0D2563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0259" y="1760126"/>
            <a:ext cx="6258463" cy="283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741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0404" y="1010788"/>
            <a:ext cx="7871355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7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Seccione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Título del eje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&gt;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Horizontal primario.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Coloque como título: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Tipo de cliente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-190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548778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Colocar un título al eje horizontal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94891CE-DB6F-4B07-A6C4-DB48D4446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4679" y="2115395"/>
            <a:ext cx="6085701" cy="283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442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8600" y="1282643"/>
            <a:ext cx="7871355" cy="4001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Coloque como título: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Tipo de cliente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560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723840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Colocar un título al eje horizontal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7E37A3BA-1E20-44B8-8311-60DB6511E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4794" y="1771650"/>
            <a:ext cx="6290541" cy="282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958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0404" y="1230498"/>
            <a:ext cx="7871355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8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Seccione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Título del eje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&gt; Vertical primario.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Coloque como título: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Importe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798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647640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Colocar un título al eje vertical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0069F73-F047-432F-A3EE-BC8F669E8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2381250"/>
            <a:ext cx="58578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971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0404" y="1230498"/>
            <a:ext cx="7871355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9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Etiquetas de datos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&gt; Más opciones de la etiqueta de datos…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únicamente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Valor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de la sección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Opciones de etiqueta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  <a:endParaRPr lang="es-MX" sz="1600" b="1" spc="-10" dirty="0">
              <a:solidFill>
                <a:srgbClr val="FFC000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798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647640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Colocar etiquetas a los datos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6A3B43D-296C-41D1-A3A1-A4B4B4152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922" y="2260004"/>
            <a:ext cx="7805421" cy="281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464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3846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952440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Colocar etiquetas a los datos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23478B8-B099-4F30-ADCF-DA47A7954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910" y="1690507"/>
            <a:ext cx="67627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099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95600" y="36220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845516" y="93003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41701" y="1835710"/>
            <a:ext cx="5340604" cy="18705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Mediante un gráfico de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barras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muestre los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5 clientes que más compraron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que por color se pueda distinguir cuánto compraron por cada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forma de pago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2984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Agregue diseño, título, etiquetas de datos y títulos en los ejes.</a:t>
            </a:r>
            <a:endParaRPr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84113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50619" y="1200150"/>
            <a:ext cx="7068821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Realiza lo siguiente en el segundo gráfico:</a:t>
            </a:r>
          </a:p>
          <a:p>
            <a:pPr marL="3556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un gráfico en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Barras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Seleccionar el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Gráfico 2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Insertar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Gráficos recomendados &gt;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Barras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Barras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3F9B093-DE1C-43DC-9CB1-8A3924941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076" y="2615471"/>
            <a:ext cx="54673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27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45661" y="1209179"/>
            <a:ext cx="7387556" cy="13625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2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el importe de los clientes por forma de pago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  <a:endParaRPr lang="es-MX" sz="1600" spc="-10" dirty="0">
              <a:solidFill>
                <a:srgbClr val="C5DAEB"/>
              </a:solidFill>
              <a:cs typeface="Calibri"/>
            </a:endParaRP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el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Nombre del cliente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de la tabla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Clientes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la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Forma de pago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Facturas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el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Importe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spc="-10" dirty="0" err="1">
                <a:solidFill>
                  <a:srgbClr val="C5DAEB"/>
                </a:solidFill>
                <a:cs typeface="Calibri"/>
              </a:rPr>
              <a:t>FacturasProductos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s-MX" sz="1600" spc="-1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571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624978"/>
            <a:ext cx="58255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Importe de los clientes por forma de pago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323C5C8-C2BB-4C51-85A0-BD73586E2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374" y="2623465"/>
            <a:ext cx="6407785" cy="234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343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47609" y="1059238"/>
            <a:ext cx="7947660" cy="6653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3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la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Forma de pago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como Leyenda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Arrastre el campo de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Forma de pago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del cuadrante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Ejes (categorías)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al cuadrante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Leyenda (serie)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.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De esta forma se configura por color la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Forma de pago.</a:t>
            </a:r>
            <a:endParaRPr lang="es-MX" sz="1600" spc="-1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571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624978"/>
            <a:ext cx="58255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Configura por color la Forma de pago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DD32031-135B-49AE-96F3-C6F33ED62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702" y="2115198"/>
            <a:ext cx="7253216" cy="295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5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CF9BC8CF-41D3-4546-8B1B-EC14496D8799}"/>
              </a:ext>
            </a:extLst>
          </p:cNvPr>
          <p:cNvSpPr txBox="1"/>
          <p:nvPr/>
        </p:nvSpPr>
        <p:spPr>
          <a:xfrm>
            <a:off x="685800" y="1860527"/>
            <a:ext cx="7500621" cy="23558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1800"/>
              </a:spcAft>
              <a:buClr>
                <a:srgbClr val="18BAD4"/>
              </a:buClr>
              <a:buSzPct val="77777"/>
              <a:buFont typeface="+mj-lt"/>
              <a:buAutoNum type="arabicPeriod" startAt="2"/>
              <a:tabLst>
                <a:tab pos="354965" algn="l"/>
              </a:tabLst>
            </a:pPr>
            <a:r>
              <a:rPr sz="1600" spc="-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tir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d</a:t>
            </a:r>
            <a:r>
              <a:rPr sz="1600" b="1" spc="-10" dirty="0" err="1">
                <a:solidFill>
                  <a:srgbClr val="FFC000"/>
                </a:solidFill>
                <a:cs typeface="Calibri"/>
              </a:rPr>
              <a:t>a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t</a:t>
            </a:r>
            <a:r>
              <a:rPr sz="1600" b="1" spc="-15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sC</a:t>
            </a:r>
            <a:r>
              <a:rPr sz="1600" b="1" spc="-15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mpl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t</a:t>
            </a:r>
            <a:r>
              <a:rPr sz="1600" b="1" spc="-15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s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50" dirty="0">
                <a:solidFill>
                  <a:srgbClr val="C5DAEB"/>
                </a:solidFill>
                <a:cs typeface="Calibri"/>
              </a:rPr>
              <a:t>copia las siguientes columnas a cada hoja:</a:t>
            </a:r>
            <a:endParaRPr lang="es-MX" sz="1600" spc="5" dirty="0">
              <a:solidFill>
                <a:srgbClr val="C5DAEB"/>
              </a:solidFill>
              <a:cs typeface="Calibri"/>
            </a:endParaRPr>
          </a:p>
          <a:p>
            <a:pPr marL="812800" marR="12700" lvl="1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l</a:t>
            </a:r>
            <a:r>
              <a:rPr sz="1600" b="1" spc="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i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entes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: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>
                <a:solidFill>
                  <a:srgbClr val="C5DAEB"/>
                </a:solidFill>
                <a:cs typeface="Calibri"/>
              </a:rPr>
              <a:t>I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Nombre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RFC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FrecuenciaxMes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</a:t>
            </a:r>
            <a:r>
              <a:rPr sz="1600" dirty="0">
                <a:solidFill>
                  <a:srgbClr val="C5DAEB"/>
                </a:solidFill>
                <a:cs typeface="Calibri"/>
              </a:rPr>
              <a:t> Tipo Cliente. </a:t>
            </a: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812800" marR="12700" lvl="1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600" b="1" spc="-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P</a:t>
            </a:r>
            <a:r>
              <a:rPr sz="1600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sz="1600" b="1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u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ct</a:t>
            </a:r>
            <a:r>
              <a:rPr sz="1600" b="1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s</a:t>
            </a:r>
            <a:r>
              <a:rPr lang="es-MX" sz="1600" spc="0" dirty="0">
                <a:solidFill>
                  <a:srgbClr val="D5E6F1"/>
                </a:solidFill>
                <a:cs typeface="Calibri"/>
              </a:rPr>
              <a:t>:</a:t>
            </a:r>
            <a:r>
              <a:rPr sz="1600" spc="25" dirty="0">
                <a:solidFill>
                  <a:srgbClr val="D5E6F1"/>
                </a:solidFill>
                <a:cs typeface="Calibri"/>
              </a:rPr>
              <a:t>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DProducto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Nombre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roducto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Existencia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Disponibilidad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Precio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Talla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Marca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Unidades</a:t>
            </a:r>
            <a:r>
              <a:rPr sz="1600" dirty="0">
                <a:solidFill>
                  <a:srgbClr val="C5DAEB"/>
                </a:solidFill>
                <a:cs typeface="Calibri"/>
              </a:rPr>
              <a:t>. </a:t>
            </a: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812800" marR="12700" lvl="1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sz="16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lang="es-MX"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</a:t>
            </a:r>
            <a:r>
              <a:rPr lang="es-MX" sz="1600" spc="0" dirty="0">
                <a:solidFill>
                  <a:srgbClr val="D5E6F1"/>
                </a:solidFill>
                <a:cs typeface="Calibri"/>
              </a:rPr>
              <a:t>:</a:t>
            </a:r>
            <a:r>
              <a:rPr sz="1600" spc="25" dirty="0">
                <a:solidFill>
                  <a:srgbClr val="D5E6F1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NumFact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TipoCompra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IDCliente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FechaFactura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Estatus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</a:t>
            </a:r>
            <a:r>
              <a:rPr sz="1600" dirty="0">
                <a:solidFill>
                  <a:srgbClr val="C5DAEB"/>
                </a:solidFill>
                <a:cs typeface="Calibri"/>
              </a:rPr>
              <a:t> Forma de Pago. </a:t>
            </a: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812800" marR="12700" lvl="1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</a:t>
            </a:r>
            <a:r>
              <a:rPr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</a:t>
            </a:r>
            <a:r>
              <a:rPr sz="16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1600" b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lang="es-MX" sz="1600" b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s_</a:t>
            </a:r>
            <a:r>
              <a:rPr sz="1600" b="1" spc="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P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1600" b="1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du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sz="1600" b="1" spc="-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lang="es-MX"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</a:t>
            </a:r>
            <a:r>
              <a:rPr lang="es-MX" sz="1600" spc="0" dirty="0">
                <a:solidFill>
                  <a:srgbClr val="D5E6F1"/>
                </a:solidFill>
                <a:cs typeface="Calibri"/>
              </a:rPr>
              <a:t>:</a:t>
            </a:r>
            <a:r>
              <a:rPr sz="1600" b="1" spc="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NumFact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IDProducto</a:t>
            </a:r>
            <a:r>
              <a:rPr sz="1600" dirty="0">
                <a:solidFill>
                  <a:srgbClr val="C5DAEB"/>
                </a:solidFill>
                <a:cs typeface="Calibri"/>
              </a:rPr>
              <a:t>, Cantidad, Precio y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Descuento</a:t>
            </a:r>
            <a:r>
              <a:rPr sz="160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2CAF1D5F-FC4C-4E9E-90E9-0ABF2C4A5D5B}"/>
              </a:ext>
            </a:extLst>
          </p:cNvPr>
          <p:cNvSpPr txBox="1"/>
          <p:nvPr/>
        </p:nvSpPr>
        <p:spPr>
          <a:xfrm>
            <a:off x="2315256" y="3873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FD92263F-2CB9-40D0-A084-146780DF19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BF26473A-A76A-4884-A01E-708E01242C90}"/>
              </a:ext>
            </a:extLst>
          </p:cNvPr>
          <p:cNvSpPr/>
          <p:nvPr/>
        </p:nvSpPr>
        <p:spPr>
          <a:xfrm>
            <a:off x="2255438" y="955178"/>
            <a:ext cx="4058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Depur</a:t>
            </a:r>
            <a:r>
              <a:rPr lang="es-MX" sz="2000" b="1" spc="10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 y pr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e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par</a:t>
            </a:r>
            <a:r>
              <a:rPr lang="es-MX" sz="2000" b="1" spc="5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4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el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ar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c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hivo fuente</a:t>
            </a:r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A34F3EA1-BB80-495E-9BF1-4EDFD590C184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50390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39704" y="1215526"/>
            <a:ext cx="5781466" cy="19453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4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los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cinco clientes que más compraron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47618" y="79863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497534" y="647691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Mostrar los 5 clientes que más compraron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1D8F5A0-0CC0-4790-81CC-4DC0D3653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877" y="1843811"/>
            <a:ext cx="4320733" cy="316633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A103C7D-3F80-49AF-B310-287BBE7C5F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07" y="3450590"/>
            <a:ext cx="4610100" cy="1123950"/>
          </a:xfrm>
          <a:prstGeom prst="rect">
            <a:avLst/>
          </a:prstGeom>
        </p:spPr>
      </p:pic>
      <p:sp>
        <p:nvSpPr>
          <p:cNvPr id="26" name="object 15">
            <a:extLst>
              <a:ext uri="{FF2B5EF4-FFF2-40B4-BE49-F238E27FC236}">
                <a16:creationId xmlns:a16="http://schemas.microsoft.com/office/drawing/2014/main" id="{F1C86ADD-16B1-4944-9269-7FE0E1A78DC5}"/>
              </a:ext>
            </a:extLst>
          </p:cNvPr>
          <p:cNvSpPr txBox="1"/>
          <p:nvPr/>
        </p:nvSpPr>
        <p:spPr>
          <a:xfrm>
            <a:off x="624443" y="1604943"/>
            <a:ext cx="4198824" cy="161831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 clic en el botón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Nombre Cliente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de la opción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Filtros de valor &gt; Diez mejores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En la ventana que aparece modificar a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5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 clic en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72940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412284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362200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Mostrar los 5 clientes que más compraron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C207B77-ADA9-4744-BCC9-42D1A7E7E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3487" y="1540650"/>
            <a:ext cx="6456430" cy="288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224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47618" y="79863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497534" y="647691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Cambiar el tipo de gráfico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6F7370C-9776-45A4-B36C-28677DE6B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3714" y="2853754"/>
            <a:ext cx="5657850" cy="1438275"/>
          </a:xfrm>
          <a:prstGeom prst="rect">
            <a:avLst/>
          </a:prstGeom>
        </p:spPr>
      </p:pic>
      <p:sp>
        <p:nvSpPr>
          <p:cNvPr id="27" name="object 15">
            <a:extLst>
              <a:ext uri="{FF2B5EF4-FFF2-40B4-BE49-F238E27FC236}">
                <a16:creationId xmlns:a16="http://schemas.microsoft.com/office/drawing/2014/main" id="{E318354B-98CA-46F8-832F-16D6C5F01744}"/>
              </a:ext>
            </a:extLst>
          </p:cNvPr>
          <p:cNvSpPr txBox="1"/>
          <p:nvPr/>
        </p:nvSpPr>
        <p:spPr>
          <a:xfrm>
            <a:off x="1694179" y="1331109"/>
            <a:ext cx="7068821" cy="12876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5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Cambie a un gráfico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Barras 3D 100% apilada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Seleccionar el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Gráfico 2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Cambiar tipo de gráfico.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Seleccionar el gráfico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Barras &gt; Barras 3D 100% apilada.</a:t>
            </a:r>
            <a:endParaRPr lang="es-MX" sz="1600" spc="-1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12676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47618" y="79863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497534" y="647691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Cambiar el tipo de gráfico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E318354B-98CA-46F8-832F-16D6C5F01744}"/>
              </a:ext>
            </a:extLst>
          </p:cNvPr>
          <p:cNvSpPr txBox="1"/>
          <p:nvPr/>
        </p:nvSpPr>
        <p:spPr>
          <a:xfrm>
            <a:off x="1694179" y="1331109"/>
            <a:ext cx="6946902" cy="3846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5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Cambie a un gráfico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Barras 3D 100% apilada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para que las tres formas de pago queden apiladas en cada barra.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082B1384-9390-4367-99E6-E29B33132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4859" y="2113282"/>
            <a:ext cx="58293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412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5800" y="1176320"/>
            <a:ext cx="7068821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6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un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701178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Seleccionar un estilo de diseño predefinido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22A4BEF-36EF-44C9-A63A-1D7400098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5970" y="1543720"/>
            <a:ext cx="6267565" cy="357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819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0404" y="1159237"/>
            <a:ext cx="7871355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7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Seccione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Título del gráfico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&gt; Encima del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Coloque como título: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LOS 5 CLIENTES QUE MÁS COMPRARON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-190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548778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Colocar un título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207175B-6233-4FB3-BF3C-82EDCFA28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782" y="2266950"/>
            <a:ext cx="58102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067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61016" y="1199075"/>
            <a:ext cx="7871355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8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Seccione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Título del eje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&gt;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chemeClr val="accent5">
                    <a:lumMod val="40000"/>
                    <a:lumOff val="60000"/>
                  </a:schemeClr>
                </a:solidFill>
                <a:cs typeface="Calibri"/>
              </a:rPr>
              <a:t>Horizontal primario.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Coloque como título: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IMPORTE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560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723840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Colocar un título al eje horizontal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389BB7B-E8EA-470E-BF22-9746950AD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2282824"/>
            <a:ext cx="58197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1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0404" y="1230498"/>
            <a:ext cx="7871355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9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Seccione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Título del eje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&gt; Horizontal primario.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Coloque como título: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CLIENTES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798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647640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Colocar un título al eje vertical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CFEFFB4-A4ED-43D9-BD58-0F2FBADA8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5588" y="2295947"/>
            <a:ext cx="6155344" cy="265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1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1733550"/>
            <a:ext cx="5253230" cy="16786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Realizar 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gráficos con segmentación de datos y escala de tiempo</a:t>
            </a:r>
          </a:p>
          <a:p>
            <a:pPr marL="12700">
              <a:lnSpc>
                <a:spcPct val="100000"/>
              </a:lnSpc>
            </a:pP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80997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38400" y="128641"/>
            <a:ext cx="5120640" cy="1245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Agr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ga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 segm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ntación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 de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 datos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 y </a:t>
            </a:r>
            <a:r>
              <a:rPr sz="4000" spc="5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scala</a:t>
            </a:r>
            <a:r>
              <a:rPr sz="4000" spc="-3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tie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m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po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9039" y="1629409"/>
            <a:ext cx="7655561" cy="17348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065" marR="193040" algn="just">
              <a:lnSpc>
                <a:spcPct val="100099"/>
              </a:lnSpc>
              <a:tabLst>
                <a:tab pos="330200" algn="l"/>
              </a:tabLst>
            </a:pPr>
            <a:r>
              <a:rPr lang="es-MX" sz="180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se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g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men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c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sz="1800" b="1" spc="-15" dirty="0">
                <a:solidFill>
                  <a:srgbClr val="FFC000"/>
                </a:solidFill>
                <a:latin typeface="Calibri"/>
                <a:cs typeface="Calibri"/>
              </a:rPr>
              <a:t>ó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n</a:t>
            </a:r>
            <a:r>
              <a:rPr sz="1800" b="1" spc="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18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sz="1800" b="1" spc="-15" dirty="0">
                <a:solidFill>
                  <a:srgbClr val="FFC000"/>
                </a:solidFill>
                <a:latin typeface="Calibri"/>
                <a:cs typeface="Calibri"/>
              </a:rPr>
              <a:t>o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s</a:t>
            </a:r>
            <a:r>
              <a:rPr sz="1800" b="1" spc="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y 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s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c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la</a:t>
            </a:r>
            <a:r>
              <a:rPr sz="18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18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tiempo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ti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z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an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ilt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 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gr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ic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alg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ú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to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ten</a:t>
            </a:r>
            <a:r>
              <a:rPr sz="1800" spc="-25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an</a:t>
            </a:r>
            <a:r>
              <a:rPr sz="1800" spc="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mún</a:t>
            </a:r>
            <a:r>
              <a:rPr sz="1800" spc="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 algo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eda a</a:t>
            </a:r>
            <a:r>
              <a:rPr sz="1800" spc="-25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marL="171450" indent="-171450" algn="just">
              <a:lnSpc>
                <a:spcPts val="600"/>
              </a:lnSpc>
              <a:spcBef>
                <a:spcPts val="1"/>
              </a:spcBef>
              <a:buFont typeface="Wingdings" panose="05000000000000000000" pitchFamily="2" charset="2"/>
              <a:buChar char="v"/>
            </a:pPr>
            <a:endParaRPr sz="600" dirty="0"/>
          </a:p>
          <a:p>
            <a:pPr marL="330200" marR="12700" indent="-318135" algn="just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30200" algn="l"/>
              </a:tabLst>
            </a:pP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ecc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na el 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gr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ico</a:t>
            </a:r>
            <a:r>
              <a:rPr sz="1800" spc="6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des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 q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ede</a:t>
            </a:r>
            <a:r>
              <a:rPr sz="1800" spc="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li</a:t>
            </a:r>
            <a:r>
              <a:rPr sz="1800" spc="-20" dirty="0" err="1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1800" spc="2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 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il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1800" spc="-20" dirty="0" err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lang="es-MX" sz="1800" spc="-1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</a:p>
          <a:p>
            <a:pPr marL="330200" marR="12700" indent="-318135" algn="just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30200" algn="l"/>
              </a:tabLst>
            </a:pPr>
            <a:r>
              <a:rPr lang="es-MX" sz="1800" spc="-10" dirty="0">
                <a:solidFill>
                  <a:srgbClr val="C5DAEB"/>
                </a:solidFill>
                <a:latin typeface="Calibri"/>
                <a:cs typeface="Calibri"/>
              </a:rPr>
              <a:t>Se da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c en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el menú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ál</a:t>
            </a:r>
            <a:r>
              <a:rPr sz="1800"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sis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de</a:t>
            </a:r>
            <a:r>
              <a:rPr sz="1800" b="1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gr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á</a:t>
            </a:r>
            <a:r>
              <a:rPr sz="18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ico</a:t>
            </a:r>
            <a:r>
              <a:rPr sz="1800" b="1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din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á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co </a:t>
            </a:r>
            <a:r>
              <a:rPr sz="1800" b="1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y dent</a:t>
            </a:r>
            <a:r>
              <a:rPr sz="1800" spc="-2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del </a:t>
            </a:r>
            <a:r>
              <a:rPr sz="1800" spc="-25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7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il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ecc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la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 o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ci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ó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spc="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1800" b="1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men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18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ó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sz="1800" b="1" spc="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1800" b="1" spc="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1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</a:t>
            </a:r>
            <a:r>
              <a:rPr sz="1800" b="1" spc="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1800" b="1" spc="-1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1800" b="1" spc="-15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sz="1800" b="1" spc="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lang="es-MX" b="1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1800" spc="0" dirty="0">
                <a:solidFill>
                  <a:srgbClr val="C5DAEB"/>
                </a:solidFill>
                <a:latin typeface="Calibri"/>
                <a:cs typeface="Calibri"/>
              </a:rPr>
              <a:t>o </a:t>
            </a:r>
            <a:r>
              <a:rPr lang="es-MX"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Insertar escala de tiempo</a:t>
            </a:r>
            <a:r>
              <a:rPr lang="es-MX" sz="18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57400" y="3459479"/>
            <a:ext cx="5562600" cy="1496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69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2CAF1D5F-FC4C-4E9E-90E9-0ABF2C4A5D5B}"/>
              </a:ext>
            </a:extLst>
          </p:cNvPr>
          <p:cNvSpPr txBox="1"/>
          <p:nvPr/>
        </p:nvSpPr>
        <p:spPr>
          <a:xfrm>
            <a:off x="2315256" y="2857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FD92263F-2CB9-40D0-A084-146780DF19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BF26473A-A76A-4884-A01E-708E01242C90}"/>
              </a:ext>
            </a:extLst>
          </p:cNvPr>
          <p:cNvSpPr/>
          <p:nvPr/>
        </p:nvSpPr>
        <p:spPr>
          <a:xfrm>
            <a:off x="2209800" y="853578"/>
            <a:ext cx="5068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Ordenar ascendentemente por el campo llave</a:t>
            </a:r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2E686DB0-048E-4EA1-AAB4-9A140130FC8D}"/>
              </a:ext>
            </a:extLst>
          </p:cNvPr>
          <p:cNvSpPr txBox="1"/>
          <p:nvPr/>
        </p:nvSpPr>
        <p:spPr>
          <a:xfrm>
            <a:off x="496096" y="1547236"/>
            <a:ext cx="8114504" cy="8559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+mj-lt"/>
              <a:buAutoNum type="arabicPeriod" startAt="3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En las nuevas hojas: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IDCliente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)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IDProducto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)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Facturas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NumFact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)</a:t>
            </a:r>
            <a:r>
              <a:rPr lang="es-MX" sz="1600" spc="-2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ordena en forma ascendente por el campo llave (campo que está entre paréntesis). </a:t>
            </a:r>
          </a:p>
          <a:p>
            <a:pPr marL="12700" marR="12700" algn="just">
              <a:spcAft>
                <a:spcPts val="6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        Por ejemplo, en la hoja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ordenar por 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IDCliente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 de menor a mayor: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3"/>
              <a:tabLst>
                <a:tab pos="354965" algn="l"/>
              </a:tabLst>
            </a:pPr>
            <a:endParaRPr lang="es-MX" spc="-20" dirty="0">
              <a:solidFill>
                <a:srgbClr val="C5DAEB"/>
              </a:solidFill>
              <a:cs typeface="Calibri"/>
            </a:endParaRPr>
          </a:p>
          <a:p>
            <a:pPr marL="355600" marR="215265" indent="-342900">
              <a:lnSpc>
                <a:spcPct val="100000"/>
              </a:lnSpc>
              <a:buClr>
                <a:srgbClr val="18BAD4"/>
              </a:buClr>
              <a:buSzPct val="77777"/>
              <a:buFont typeface="Calibri"/>
              <a:buAutoNum type="arabicPeriod" startAt="3"/>
              <a:tabLst>
                <a:tab pos="354965" algn="l"/>
              </a:tabLst>
            </a:pPr>
            <a:endParaRPr sz="1600" dirty="0">
              <a:cs typeface="Calibri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0A2D48D4-B076-4453-B94C-67841B07F2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1861" y="2524125"/>
            <a:ext cx="4838700" cy="2486025"/>
          </a:xfrm>
          <a:prstGeom prst="rect">
            <a:avLst/>
          </a:prstGeom>
        </p:spPr>
      </p:pic>
      <p:sp>
        <p:nvSpPr>
          <p:cNvPr id="24" name="object 25">
            <a:extLst>
              <a:ext uri="{FF2B5EF4-FFF2-40B4-BE49-F238E27FC236}">
                <a16:creationId xmlns:a16="http://schemas.microsoft.com/office/drawing/2014/main" id="{E5DAF7D9-2484-4D7A-8C60-A4F12E5A24BE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0085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26818" y="613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660" y="3446526"/>
            <a:ext cx="1456540" cy="1169215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676734" y="1181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 segmentación de datos y escala de tiempo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747770" y="2105088"/>
            <a:ext cx="6091429" cy="9317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Selecciona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Gráfico1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que se desea quede ligado al filtro.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Agrega un segmento de datos por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Agrega la escala de tiempo por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FechaFactura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 </a:t>
            </a:r>
            <a:endParaRPr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17455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06458" y="696734"/>
            <a:ext cx="5689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 segmentación de datos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5813971E-EAA5-4538-9983-BA9F956B5742}"/>
              </a:ext>
            </a:extLst>
          </p:cNvPr>
          <p:cNvSpPr txBox="1"/>
          <p:nvPr/>
        </p:nvSpPr>
        <p:spPr>
          <a:xfrm>
            <a:off x="1105697" y="1255110"/>
            <a:ext cx="4533104" cy="15452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Agrega un segmento de datos por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Analizar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 la opción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Insertar Segmentación de datos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 el campo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 clic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B750DEE-F378-4FB1-ADBC-D531EDF51F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8589" y="1192411"/>
            <a:ext cx="3181350" cy="22479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F8ACC7D-B376-42A7-8CB7-2BB6E33C3B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6842" y="2509118"/>
            <a:ext cx="1849442" cy="256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654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189693" y="26416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139609" y="831988"/>
            <a:ext cx="5689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 segmentación de datos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5813971E-EAA5-4538-9983-BA9F956B5742}"/>
              </a:ext>
            </a:extLst>
          </p:cNvPr>
          <p:cNvSpPr txBox="1"/>
          <p:nvPr/>
        </p:nvSpPr>
        <p:spPr>
          <a:xfrm>
            <a:off x="975974" y="1492285"/>
            <a:ext cx="5066503" cy="321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Agrega un segmento de datos por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B21BB47-FCE3-4D22-A86E-B53D8A7D29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974" y="1973230"/>
            <a:ext cx="8040835" cy="280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269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36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06458" y="495240"/>
            <a:ext cx="56141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 escala de tiempo</a:t>
            </a: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5813971E-EAA5-4538-9983-BA9F956B5742}"/>
              </a:ext>
            </a:extLst>
          </p:cNvPr>
          <p:cNvSpPr txBox="1"/>
          <p:nvPr/>
        </p:nvSpPr>
        <p:spPr>
          <a:xfrm>
            <a:off x="969189" y="1320507"/>
            <a:ext cx="4239326" cy="15239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 startAt="3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Agrega la escala de tiempo por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Fecha Factura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Analizar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 la opción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Insertar escala de tiempo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 el campo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Fecha Factura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7556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 clic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86453F4-F4E9-430C-B7CB-60A402EF7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9934" y="1329267"/>
            <a:ext cx="3171825" cy="241935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5019E08-479B-467C-852E-DE2EBBCC37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3571" y="2591064"/>
            <a:ext cx="2081834" cy="239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295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3084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06458" y="800040"/>
            <a:ext cx="56141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 escala de tiempo</a:t>
            </a: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5813971E-EAA5-4538-9983-BA9F956B5742}"/>
              </a:ext>
            </a:extLst>
          </p:cNvPr>
          <p:cNvSpPr txBox="1"/>
          <p:nvPr/>
        </p:nvSpPr>
        <p:spPr>
          <a:xfrm>
            <a:off x="1752600" y="1511790"/>
            <a:ext cx="4212411" cy="4001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 startAt="3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Agrega la escala de tiempo por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Fecha Factura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  <a:endParaRPr sz="160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9E7488B-3B20-492C-B061-53ECDCD69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2" y="2287353"/>
            <a:ext cx="9033846" cy="279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410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53414" y="1866900"/>
            <a:ext cx="5253230" cy="16786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Vincular 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la segmentación de datos en dos gráficos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00112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21864" y="248375"/>
            <a:ext cx="6444615" cy="885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sz="2800" spc="-10" dirty="0">
                <a:solidFill>
                  <a:srgbClr val="18BAD4"/>
                </a:solidFill>
                <a:latin typeface="Calibri"/>
                <a:cs typeface="Calibri"/>
              </a:rPr>
              <a:t>V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incular</a:t>
            </a:r>
            <a:r>
              <a:rPr sz="28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la</a:t>
            </a:r>
            <a:r>
              <a:rPr sz="2800" spc="-2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r>
              <a:rPr sz="2800" spc="5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gme</a:t>
            </a:r>
            <a:r>
              <a:rPr sz="2800" spc="15" dirty="0">
                <a:solidFill>
                  <a:srgbClr val="18BAD4"/>
                </a:solidFill>
                <a:latin typeface="Calibri"/>
                <a:cs typeface="Calibri"/>
              </a:rPr>
              <a:t>n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tac</a:t>
            </a:r>
            <a:r>
              <a:rPr sz="2800" spc="-10" dirty="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ón</a:t>
            </a:r>
            <a:r>
              <a:rPr sz="2800" spc="-3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ca</a:t>
            </a:r>
            <a:r>
              <a:rPr sz="2800" spc="-10" dirty="0">
                <a:solidFill>
                  <a:srgbClr val="18BAD4"/>
                </a:solidFill>
                <a:latin typeface="Calibri"/>
                <a:cs typeface="Calibri"/>
              </a:rPr>
              <a:t>l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sz="2800" spc="-2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28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tiem</a:t>
            </a:r>
            <a:r>
              <a:rPr sz="2800" spc="10" dirty="0">
                <a:solidFill>
                  <a:srgbClr val="18BAD4"/>
                </a:solidFill>
                <a:latin typeface="Calibri"/>
                <a:cs typeface="Calibri"/>
              </a:rPr>
              <a:t>p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o a más</a:t>
            </a:r>
            <a:r>
              <a:rPr sz="28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28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un</a:t>
            </a:r>
            <a:r>
              <a:rPr sz="28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g</a:t>
            </a:r>
            <a:r>
              <a:rPr sz="2800" spc="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áfico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9021" y="1468121"/>
            <a:ext cx="7389179" cy="798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12700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 err="1">
                <a:solidFill>
                  <a:srgbClr val="C5DAEB"/>
                </a:solidFill>
                <a:cs typeface="Calibri"/>
              </a:rPr>
              <a:t>Seleccionar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la </a:t>
            </a:r>
            <a:r>
              <a:rPr sz="1600" b="1" spc="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segmentación</a:t>
            </a:r>
            <a:r>
              <a:rPr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de </a:t>
            </a:r>
            <a:r>
              <a:rPr sz="1600" b="1" spc="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de </a:t>
            </a:r>
            <a:r>
              <a:rPr sz="1600" b="1" spc="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escala</a:t>
            </a:r>
            <a:r>
              <a:rPr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de tiempo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que desees vincular.</a:t>
            </a:r>
          </a:p>
          <a:p>
            <a:pPr marL="342900" indent="-342900">
              <a:lnSpc>
                <a:spcPts val="6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</a:tabLst>
            </a:pPr>
            <a:endParaRPr sz="1600" dirty="0"/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lic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10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ex</a:t>
            </a:r>
            <a:r>
              <a:rPr sz="1600" b="1" spc="-25" dirty="0" err="1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-2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es</a:t>
            </a:r>
            <a:r>
              <a:rPr sz="1600" b="1" spc="135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d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110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-20" dirty="0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f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orm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s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sel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los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g</a:t>
            </a:r>
            <a:r>
              <a:rPr sz="1600" spc="-3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á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os</a:t>
            </a:r>
            <a:r>
              <a:rPr sz="1600" spc="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os</a:t>
            </a:r>
            <a:r>
              <a:rPr sz="1600" spc="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que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ecesit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mos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vincularl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r>
              <a:rPr lang="es-MX" sz="1600" dirty="0">
                <a:cs typeface="Calibri"/>
              </a:rPr>
              <a:t> </a:t>
            </a:r>
            <a:endParaRPr sz="1600" dirty="0"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57244" y="2147105"/>
            <a:ext cx="4607064" cy="29252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76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2AB73BB6-EAD0-4E51-A472-B83C18F48EE4}"/>
              </a:ext>
            </a:extLst>
          </p:cNvPr>
          <p:cNvSpPr txBox="1"/>
          <p:nvPr/>
        </p:nvSpPr>
        <p:spPr>
          <a:xfrm>
            <a:off x="1049811" y="2558520"/>
            <a:ext cx="3217390" cy="19759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900" indent="-342900">
              <a:lnSpc>
                <a:spcPts val="600"/>
              </a:lnSpc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endParaRPr sz="1600" dirty="0"/>
          </a:p>
          <a:p>
            <a:pPr marL="12065" marR="12700" algn="just">
              <a:lnSpc>
                <a:spcPct val="100099"/>
              </a:lnSpc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dirty="0">
                <a:solidFill>
                  <a:srgbClr val="C5DAEB"/>
                </a:solidFill>
                <a:cs typeface="Calibri"/>
              </a:rPr>
              <a:t>La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ven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aja</a:t>
            </a:r>
            <a:r>
              <a:rPr sz="1600" spc="1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vi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lar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1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1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mas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un</a:t>
            </a:r>
            <a:r>
              <a:rPr lang="es-MX"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grá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es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q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iem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el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il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ro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  </a:t>
            </a:r>
            <a:r>
              <a:rPr sz="1600" spc="-1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segm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ac</a:t>
            </a:r>
            <a:r>
              <a:rPr sz="1600" spc="-25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ón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os</a:t>
            </a:r>
            <a:r>
              <a:rPr sz="1600" spc="-1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escala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2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ie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p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35" dirty="0" err="1">
                <a:solidFill>
                  <a:srgbClr val="C5DAEB"/>
                </a:solidFill>
                <a:cs typeface="Calibri"/>
              </a:rPr>
              <a:t>v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2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le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j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ar</a:t>
            </a:r>
            <a:r>
              <a:rPr sz="1600" spc="20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los 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 </a:t>
            </a:r>
            <a:r>
              <a:rPr sz="1600" spc="-2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en</a:t>
            </a:r>
            <a:r>
              <a:rPr sz="1600" spc="-20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os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os o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 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d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d</a:t>
            </a:r>
            <a:r>
              <a:rPr sz="1600" spc="-2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de</a:t>
            </a:r>
            <a:r>
              <a:rPr lang="es-MX" sz="1600" spc="-5" dirty="0">
                <a:solidFill>
                  <a:srgbClr val="C5DAEB"/>
                </a:solidFill>
                <a:cs typeface="Calibri"/>
              </a:rPr>
              <a:t> gráficos que tengas seleccionados.</a:t>
            </a:r>
            <a:endParaRPr sz="1600" dirty="0"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26818" y="514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590" y="3569814"/>
            <a:ext cx="1456540" cy="1169215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676734" y="1082178"/>
            <a:ext cx="5781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Vincular la segmentación de datos en dos gráficos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E1FDC58F-3155-4379-B749-A968B9B11D60}"/>
              </a:ext>
            </a:extLst>
          </p:cNvPr>
          <p:cNvSpPr txBox="1"/>
          <p:nvPr/>
        </p:nvSpPr>
        <p:spPr>
          <a:xfrm>
            <a:off x="2781637" y="1718385"/>
            <a:ext cx="5781467" cy="1789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12700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 err="1">
                <a:solidFill>
                  <a:srgbClr val="C5DAEB"/>
                </a:solidFill>
                <a:cs typeface="Calibri"/>
              </a:rPr>
              <a:t>Seleccionar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la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segmentación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de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datos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de </a:t>
            </a:r>
            <a:r>
              <a:rPr lang="es-MX" sz="1600" b="1" spc="5" dirty="0" err="1">
                <a:solidFill>
                  <a:srgbClr val="FFC000"/>
                </a:solidFill>
                <a:cs typeface="Calibri"/>
              </a:rPr>
              <a:t>TipoCliente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42900" indent="-342900">
              <a:lnSpc>
                <a:spcPts val="6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</a:tabLst>
            </a:pPr>
            <a:endParaRPr sz="1600" dirty="0"/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lic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10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ex</a:t>
            </a:r>
            <a:r>
              <a:rPr sz="1600" b="1" spc="-25" dirty="0" err="1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-2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es</a:t>
            </a:r>
            <a:r>
              <a:rPr sz="1600" b="1" spc="135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d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110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-20" dirty="0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f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orm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s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sel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12700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Seleccionar la segmentación de datos de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Fecha Factura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42900" indent="-342900">
              <a:lnSpc>
                <a:spcPts val="6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</a:tabLst>
            </a:pPr>
            <a:endParaRPr lang="es-MX" sz="1600" dirty="0"/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ar</a:t>
            </a:r>
            <a:r>
              <a:rPr lang="es-MX"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lic</a:t>
            </a:r>
            <a:r>
              <a:rPr lang="es-MX"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er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h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o</a:t>
            </a:r>
            <a:r>
              <a:rPr lang="es-MX" sz="1600" b="1" spc="10" dirty="0">
                <a:solidFill>
                  <a:srgbClr val="FFC000"/>
                </a:solidFill>
                <a:cs typeface="Calibri"/>
              </a:rPr>
              <a:t>n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ex</a:t>
            </a:r>
            <a:r>
              <a:rPr lang="es-MX" sz="1600" b="1" spc="-25" dirty="0">
                <a:solidFill>
                  <a:srgbClr val="FFC000"/>
                </a:solidFill>
                <a:cs typeface="Calibri"/>
              </a:rPr>
              <a:t>i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o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n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es</a:t>
            </a:r>
            <a:r>
              <a:rPr lang="es-MX" sz="1600" b="1" spc="135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d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e</a:t>
            </a:r>
            <a:r>
              <a:rPr lang="es-MX" sz="1600" b="1" spc="11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i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n</a:t>
            </a:r>
            <a:r>
              <a:rPr lang="es-MX" sz="1600" b="1" spc="-15" dirty="0">
                <a:solidFill>
                  <a:srgbClr val="FFC000"/>
                </a:solidFill>
                <a:cs typeface="Calibri"/>
              </a:rPr>
              <a:t>f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orm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e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s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sel</a:t>
            </a:r>
            <a:r>
              <a:rPr lang="es-MX" sz="1600" spc="-5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cc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io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n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am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</a:t>
            </a:r>
            <a:endParaRPr lang="es-MX" sz="1600" dirty="0">
              <a:cs typeface="Calibri"/>
            </a:endParaRPr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endParaRPr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03949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106979" y="345023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56895" y="912851"/>
            <a:ext cx="5689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Vincular la segmentación de datos en dos gráficos</a:t>
            </a: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16082057-3FFB-4964-9FD2-0E21E7575751}"/>
              </a:ext>
            </a:extLst>
          </p:cNvPr>
          <p:cNvSpPr txBox="1"/>
          <p:nvPr/>
        </p:nvSpPr>
        <p:spPr>
          <a:xfrm>
            <a:off x="400679" y="1703705"/>
            <a:ext cx="4399921" cy="13912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12700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 err="1">
                <a:solidFill>
                  <a:srgbClr val="C5DAEB"/>
                </a:solidFill>
                <a:cs typeface="Calibri"/>
              </a:rPr>
              <a:t>Seleccionar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la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segmentación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de </a:t>
            </a:r>
            <a:r>
              <a:rPr lang="es-MX" sz="1600" b="1" spc="5" dirty="0" err="1">
                <a:solidFill>
                  <a:srgbClr val="FFC000"/>
                </a:solidFill>
                <a:cs typeface="Calibri"/>
              </a:rPr>
              <a:t>TipoCliente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42900" indent="-342900">
              <a:lnSpc>
                <a:spcPts val="6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</a:tabLst>
            </a:pPr>
            <a:endParaRPr sz="1600" dirty="0"/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lic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y del menú contextual seleccionar: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10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ex</a:t>
            </a:r>
            <a:r>
              <a:rPr sz="1600" b="1" spc="-25" dirty="0" err="1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-2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es</a:t>
            </a:r>
            <a:r>
              <a:rPr sz="1600" b="1" spc="135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d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110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-20" dirty="0" err="1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-15" dirty="0" err="1">
                <a:solidFill>
                  <a:srgbClr val="FFC000"/>
                </a:solidFill>
                <a:cs typeface="Calibri"/>
              </a:rPr>
              <a:t>f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orm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s</a:t>
            </a:r>
            <a:r>
              <a:rPr lang="es-MX" sz="1600" b="1" spc="0" dirty="0">
                <a:solidFill>
                  <a:srgbClr val="FFC000"/>
                </a:solidFill>
                <a:cs typeface="Calibri"/>
              </a:rPr>
              <a:t>…</a:t>
            </a:r>
            <a:endParaRPr lang="es-MX" sz="1600" spc="-10" dirty="0">
              <a:solidFill>
                <a:srgbClr val="C5DAEB"/>
              </a:solidFill>
              <a:cs typeface="Calibri"/>
            </a:endParaRPr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l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 </a:t>
            </a:r>
            <a:r>
              <a:rPr lang="es-MX" sz="1600" b="1" spc="60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C99F293-4910-4B18-997D-F8205811D2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9171" y="1776094"/>
            <a:ext cx="3695700" cy="28098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BA8B7F6-AC81-4E15-B46D-CA9FE128D4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082" y="3130549"/>
            <a:ext cx="38195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743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145583" y="-190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95499" y="548778"/>
            <a:ext cx="5689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Vincular la segmentación de datos en dos gráficos</a:t>
            </a: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16082057-3FFB-4964-9FD2-0E21E7575751}"/>
              </a:ext>
            </a:extLst>
          </p:cNvPr>
          <p:cNvSpPr txBox="1"/>
          <p:nvPr/>
        </p:nvSpPr>
        <p:spPr>
          <a:xfrm>
            <a:off x="1279617" y="1082358"/>
            <a:ext cx="7286251" cy="10319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12700" indent="-342900" algn="just">
              <a:buFont typeface="+mj-lt"/>
              <a:buAutoNum type="arabicPeriod" startAt="5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 err="1">
                <a:solidFill>
                  <a:srgbClr val="C5DAEB"/>
                </a:solidFill>
                <a:cs typeface="Calibri"/>
              </a:rPr>
              <a:t>Seleccionar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la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segmentación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de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Fecha Factura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42900" indent="-342900">
              <a:lnSpc>
                <a:spcPts val="600"/>
              </a:lnSpc>
              <a:buFont typeface="+mj-lt"/>
              <a:buAutoNum type="arabicPeriod" startAt="5"/>
              <a:tabLst>
                <a:tab pos="330200" algn="l"/>
                <a:tab pos="1106488" algn="l"/>
                <a:tab pos="1438275" algn="l"/>
              </a:tabLst>
            </a:pPr>
            <a:endParaRPr sz="1600" dirty="0"/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 startAt="5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lic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y del menú contextual seleccionar: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10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ex</a:t>
            </a:r>
            <a:r>
              <a:rPr sz="1600" b="1" spc="-25" dirty="0" err="1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-2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es</a:t>
            </a:r>
            <a:r>
              <a:rPr sz="1600" b="1" spc="135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d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110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-20" dirty="0" err="1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-15" dirty="0" err="1">
                <a:solidFill>
                  <a:srgbClr val="FFC000"/>
                </a:solidFill>
                <a:cs typeface="Calibri"/>
              </a:rPr>
              <a:t>f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orm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s</a:t>
            </a:r>
            <a:r>
              <a:rPr lang="es-MX" sz="1600" b="1" spc="0" dirty="0">
                <a:solidFill>
                  <a:srgbClr val="FFC000"/>
                </a:solidFill>
                <a:cs typeface="Calibri"/>
              </a:rPr>
              <a:t>…</a:t>
            </a:r>
            <a:endParaRPr lang="es-MX" sz="1600" spc="-10" dirty="0">
              <a:solidFill>
                <a:srgbClr val="C5DAEB"/>
              </a:solidFill>
              <a:cs typeface="Calibri"/>
            </a:endParaRPr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 startAt="5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l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 startAt="5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 </a:t>
            </a:r>
            <a:r>
              <a:rPr lang="es-MX" sz="1600" b="1" spc="60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7365CCC-8BED-468F-9A8A-D8CB89E26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8480" y="2217364"/>
            <a:ext cx="6671995" cy="281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0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16">
            <a:extLst>
              <a:ext uri="{FF2B5EF4-FFF2-40B4-BE49-F238E27FC236}">
                <a16:creationId xmlns:a16="http://schemas.microsoft.com/office/drawing/2014/main" id="{ACB556FE-F66E-41A2-BF1D-423FAAB3EEDB}"/>
              </a:ext>
            </a:extLst>
          </p:cNvPr>
          <p:cNvSpPr txBox="1"/>
          <p:nvPr/>
        </p:nvSpPr>
        <p:spPr>
          <a:xfrm>
            <a:off x="1025525" y="1346673"/>
            <a:ext cx="7650479" cy="1556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En las hojas: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IDCliente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)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IDProducto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)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NumFact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)</a:t>
            </a:r>
            <a:r>
              <a:rPr lang="es-MX" sz="1600" spc="-2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quita los valores repetidos tomando como base el campo llave (campo en común que une a las diferentes hojas). </a:t>
            </a:r>
          </a:p>
          <a:p>
            <a:pPr marL="469900" marR="12700" lvl="1" algn="just">
              <a:spcAft>
                <a:spcPts val="6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Por ejemplo, en la hoja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el campo llave es 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IDCliente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sz="1600" b="1" spc="-20" dirty="0" err="1">
                <a:solidFill>
                  <a:schemeClr val="bg1"/>
                </a:solidFill>
                <a:cs typeface="Calibri"/>
              </a:rPr>
              <a:t>IDCliente</a:t>
            </a:r>
            <a:r>
              <a:rPr lang="es-MX" sz="1600" b="1" spc="-20" dirty="0">
                <a:solidFill>
                  <a:schemeClr val="bg1"/>
                </a:solidFill>
                <a:cs typeface="Calibri"/>
              </a:rPr>
              <a:t> 1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está repetido seis veces,  sólo déjalo una vez y así cada cliente, como se muestra en la imagen.</a:t>
            </a:r>
            <a:endParaRPr sz="1600" dirty="0">
              <a:cs typeface="Calibri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164EFF84-86F7-4393-8DEC-303856F80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788504"/>
            <a:ext cx="3767138" cy="2221646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4291B5F9-8FF3-47B8-927B-D43235CB1D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6246" y="2810982"/>
            <a:ext cx="4748211" cy="2192876"/>
          </a:xfrm>
          <a:prstGeom prst="rect">
            <a:avLst/>
          </a:prstGeom>
        </p:spPr>
      </p:pic>
      <p:sp>
        <p:nvSpPr>
          <p:cNvPr id="19" name="object 24">
            <a:extLst>
              <a:ext uri="{FF2B5EF4-FFF2-40B4-BE49-F238E27FC236}">
                <a16:creationId xmlns:a16="http://schemas.microsoft.com/office/drawing/2014/main" id="{3FC96BA6-D00E-481F-ACB8-F0E4FF0383CF}"/>
              </a:ext>
            </a:extLst>
          </p:cNvPr>
          <p:cNvSpPr txBox="1"/>
          <p:nvPr/>
        </p:nvSpPr>
        <p:spPr>
          <a:xfrm>
            <a:off x="2424999" y="1333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6D66760-6356-4698-9690-767CCF5732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5" y="57150"/>
            <a:ext cx="1477235" cy="1185827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ECC15D67-01A0-4B9D-ABDD-C8EF5C56B089}"/>
              </a:ext>
            </a:extLst>
          </p:cNvPr>
          <p:cNvSpPr/>
          <p:nvPr/>
        </p:nvSpPr>
        <p:spPr>
          <a:xfrm>
            <a:off x="2365181" y="701178"/>
            <a:ext cx="29215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Quitar valores duplicados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5D9BACE2-E792-4807-92B6-6097805437F4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31295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DD839F93-BADD-495A-B94E-929D466C6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722" y="1063381"/>
            <a:ext cx="6861757" cy="4012526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145583" y="-190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95499" y="548778"/>
            <a:ext cx="5689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Aplicar filtro: Tipo Cliente y Fecha Factura</a:t>
            </a: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16082057-3FFB-4964-9FD2-0E21E7575751}"/>
              </a:ext>
            </a:extLst>
          </p:cNvPr>
          <p:cNvSpPr txBox="1"/>
          <p:nvPr/>
        </p:nvSpPr>
        <p:spPr>
          <a:xfrm>
            <a:off x="5857239" y="3446113"/>
            <a:ext cx="2225042" cy="8319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wrap="square" lIns="0" tIns="0" rIns="0" bIns="0" rtlCol="0">
            <a:noAutofit/>
          </a:bodyPr>
          <a:lstStyle/>
          <a:p>
            <a:pPr marL="12065" marR="12700" algn="just"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chemeClr val="bg1"/>
                </a:solidFill>
                <a:cs typeface="Calibri"/>
              </a:rPr>
              <a:t>Ejemplo:  </a:t>
            </a:r>
          </a:p>
          <a:p>
            <a:pPr marL="297815" marR="12700" indent="-285750" algn="just">
              <a:buFont typeface="Arial" panose="020B0604020202020204" pitchFamily="34" charset="0"/>
              <a:buChar char="•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chemeClr val="bg1"/>
                </a:solidFill>
                <a:cs typeface="Calibri"/>
              </a:rPr>
              <a:t>Tipo Cliente: </a:t>
            </a:r>
            <a:r>
              <a:rPr lang="es-MX" sz="1600" b="1" spc="5" dirty="0">
                <a:solidFill>
                  <a:schemeClr val="bg1"/>
                </a:solidFill>
                <a:cs typeface="Calibri"/>
              </a:rPr>
              <a:t>Mediano</a:t>
            </a:r>
          </a:p>
          <a:p>
            <a:pPr marL="354965" marR="12700" indent="-342900" algn="just">
              <a:buFont typeface="Arial" panose="020B0604020202020204" pitchFamily="34" charset="0"/>
              <a:buChar char="•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chemeClr val="bg1"/>
                </a:solidFill>
                <a:cs typeface="Calibri"/>
              </a:rPr>
              <a:t>Fecha Factura: </a:t>
            </a:r>
            <a:r>
              <a:rPr lang="es-MX" sz="1600" b="1" spc="5" dirty="0">
                <a:solidFill>
                  <a:schemeClr val="bg1"/>
                </a:solidFill>
                <a:cs typeface="Calibri"/>
              </a:rPr>
              <a:t>Marzo</a:t>
            </a:r>
          </a:p>
        </p:txBody>
      </p:sp>
    </p:spTree>
    <p:extLst>
      <p:ext uri="{BB962C8B-B14F-4D97-AF65-F5344CB8AC3E}">
        <p14:creationId xmlns:p14="http://schemas.microsoft.com/office/powerpoint/2010/main" val="19901209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06458" y="696734"/>
            <a:ext cx="5689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 escala de tiempo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3" name="object 15">
            <a:extLst>
              <a:ext uri="{FF2B5EF4-FFF2-40B4-BE49-F238E27FC236}">
                <a16:creationId xmlns:a16="http://schemas.microsoft.com/office/drawing/2014/main" id="{860B5B98-C9E4-4671-93DB-2628CFF2B010}"/>
              </a:ext>
            </a:extLst>
          </p:cNvPr>
          <p:cNvSpPr txBox="1"/>
          <p:nvPr/>
        </p:nvSpPr>
        <p:spPr>
          <a:xfrm>
            <a:off x="960771" y="2187437"/>
            <a:ext cx="1706229" cy="1222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Si seleccionas </a:t>
            </a:r>
            <a:r>
              <a:rPr lang="es-MX" sz="1400" b="1" dirty="0">
                <a:solidFill>
                  <a:srgbClr val="FFC000"/>
                </a:solidFill>
                <a:cs typeface="Calibri"/>
              </a:rPr>
              <a:t>ENE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solamente aparecerá información de las facturas del mes de Enero.</a:t>
            </a:r>
            <a:endParaRPr sz="140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1130CD3-2266-4C0A-9435-43E87B2FC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8869" y="1272770"/>
            <a:ext cx="6197810" cy="364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052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6E5A229-DFA3-46B2-8D3A-D01A1EBEB4A5}"/>
              </a:ext>
            </a:extLst>
          </p:cNvPr>
          <p:cNvSpPr/>
          <p:nvPr/>
        </p:nvSpPr>
        <p:spPr>
          <a:xfrm>
            <a:off x="1967506" y="693459"/>
            <a:ext cx="5781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Vincular la segmentación de datos en dos gráficos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27220DE-8311-4648-80AE-EF4230DDA6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615" y="1636295"/>
            <a:ext cx="8127993" cy="3398047"/>
          </a:xfrm>
          <a:prstGeom prst="rect">
            <a:avLst/>
          </a:prstGeom>
        </p:spPr>
      </p:pic>
      <p:sp>
        <p:nvSpPr>
          <p:cNvPr id="23" name="object 15">
            <a:extLst>
              <a:ext uri="{FF2B5EF4-FFF2-40B4-BE49-F238E27FC236}">
                <a16:creationId xmlns:a16="http://schemas.microsoft.com/office/drawing/2014/main" id="{E6EAFFF4-471E-4DEC-BF65-17DFF9B033CB}"/>
              </a:ext>
            </a:extLst>
          </p:cNvPr>
          <p:cNvSpPr txBox="1"/>
          <p:nvPr/>
        </p:nvSpPr>
        <p:spPr>
          <a:xfrm>
            <a:off x="1175066" y="1259364"/>
            <a:ext cx="7826693" cy="3769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12700" indent="-342900" algn="just">
              <a:lnSpc>
                <a:spcPct val="100000"/>
              </a:lnSpc>
              <a:buFont typeface="+mj-lt"/>
              <a:buAutoNum type="arabicPeriod" startAt="2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lic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10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ex</a:t>
            </a:r>
            <a:r>
              <a:rPr sz="1600" b="1" spc="-25" dirty="0" err="1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-2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es</a:t>
            </a:r>
            <a:r>
              <a:rPr sz="1600" b="1" spc="135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d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110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-20" dirty="0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f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orm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s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sel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Gráfico2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9619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16">
            <a:extLst>
              <a:ext uri="{FF2B5EF4-FFF2-40B4-BE49-F238E27FC236}">
                <a16:creationId xmlns:a16="http://schemas.microsoft.com/office/drawing/2014/main" id="{ACB556FE-F66E-41A2-BF1D-423FAAB3EEDB}"/>
              </a:ext>
            </a:extLst>
          </p:cNvPr>
          <p:cNvSpPr txBox="1"/>
          <p:nvPr/>
        </p:nvSpPr>
        <p:spPr>
          <a:xfrm>
            <a:off x="1882138" y="1300389"/>
            <a:ext cx="6758943" cy="10415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Ejemplo: Quitar duplicados de la hoja de Clientes</a:t>
            </a:r>
          </a:p>
          <a:p>
            <a:pPr marL="355600" marR="12700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Selecciona toda la información de la hoja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</a:p>
          <a:p>
            <a:pPr marL="355600" marR="12700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Selecciona del menú de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la opción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Quitar duplicados</a:t>
            </a:r>
            <a:endParaRPr sz="1600" dirty="0">
              <a:cs typeface="Calibri"/>
            </a:endParaRPr>
          </a:p>
        </p:txBody>
      </p:sp>
      <p:sp>
        <p:nvSpPr>
          <p:cNvPr id="19" name="object 24">
            <a:extLst>
              <a:ext uri="{FF2B5EF4-FFF2-40B4-BE49-F238E27FC236}">
                <a16:creationId xmlns:a16="http://schemas.microsoft.com/office/drawing/2014/main" id="{3FC96BA6-D00E-481F-ACB8-F0E4FF0383CF}"/>
              </a:ext>
            </a:extLst>
          </p:cNvPr>
          <p:cNvSpPr txBox="1"/>
          <p:nvPr/>
        </p:nvSpPr>
        <p:spPr>
          <a:xfrm>
            <a:off x="2424999" y="1333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6D66760-6356-4698-9690-767CCF5732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5" y="57150"/>
            <a:ext cx="1477235" cy="1185827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ECC15D67-01A0-4B9D-ABDD-C8EF5C56B089}"/>
              </a:ext>
            </a:extLst>
          </p:cNvPr>
          <p:cNvSpPr/>
          <p:nvPr/>
        </p:nvSpPr>
        <p:spPr>
          <a:xfrm>
            <a:off x="2365181" y="701178"/>
            <a:ext cx="29215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Quitar valores duplicados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5D9BACE2-E792-4807-92B6-6097805437F4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759BD344-F0ED-4082-9EBD-8EEF47867E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571750"/>
            <a:ext cx="9144000" cy="259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0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E6F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1851</TotalTime>
  <Words>3610</Words>
  <Application>Microsoft Office PowerPoint</Application>
  <PresentationFormat>Presentación en pantalla (16:9)</PresentationFormat>
  <Paragraphs>650</Paragraphs>
  <Slides>82</Slides>
  <Notes>69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82</vt:i4>
      </vt:variant>
    </vt:vector>
  </HeadingPairs>
  <TitlesOfParts>
    <vt:vector size="86" baseType="lpstr">
      <vt:lpstr>Arial</vt:lpstr>
      <vt:lpstr>Calibri</vt:lpstr>
      <vt:lpstr>Wingdings</vt:lpstr>
      <vt:lpstr>Office Theme</vt:lpstr>
      <vt:lpstr>Presentación de PowerPoint</vt:lpstr>
      <vt:lpstr>¿Que es un cuadro de mando?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Crear una jerarquía</vt:lpstr>
      <vt:lpstr>Presentación de PowerPoint</vt:lpstr>
      <vt:lpstr>Presentación de PowerPoint</vt:lpstr>
      <vt:lpstr>Realizar Gráficos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1.11 Manejo de Bases de datos con Power Pivot</dc:title>
  <dc:creator>CPU</dc:creator>
  <cp:lastModifiedBy>Lizethe Pérez Fuertes</cp:lastModifiedBy>
  <cp:revision>146</cp:revision>
  <dcterms:created xsi:type="dcterms:W3CDTF">2019-07-19T16:48:02Z</dcterms:created>
  <dcterms:modified xsi:type="dcterms:W3CDTF">2019-12-02T20:43:24Z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2019-07-12T00:00:00Z</vt:filetime>
  </property>
  <property fmtid="{D5CDD505-2E9C-101B-9397-08002B2CF9AE}" pid="3" name="LastSaved">
    <vt:filetime>2019-07-19T00:00:00Z</vt:filetime>
  </property>
</Properties>
</file>