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2" r:id="rId3"/>
    <p:sldId id="441" r:id="rId4"/>
    <p:sldId id="442" r:id="rId5"/>
    <p:sldId id="274" r:id="rId6"/>
    <p:sldId id="299" r:id="rId7"/>
    <p:sldId id="300" r:id="rId8"/>
    <p:sldId id="272" r:id="rId9"/>
    <p:sldId id="341" r:id="rId10"/>
    <p:sldId id="443" r:id="rId11"/>
    <p:sldId id="444" r:id="rId12"/>
    <p:sldId id="445" r:id="rId13"/>
    <p:sldId id="446" r:id="rId14"/>
    <p:sldId id="344" r:id="rId15"/>
    <p:sldId id="447" r:id="rId16"/>
    <p:sldId id="275" r:id="rId17"/>
    <p:sldId id="301" r:id="rId18"/>
    <p:sldId id="348" r:id="rId19"/>
    <p:sldId id="351" r:id="rId20"/>
    <p:sldId id="352" r:id="rId21"/>
    <p:sldId id="353" r:id="rId22"/>
    <p:sldId id="285" r:id="rId23"/>
    <p:sldId id="358" r:id="rId24"/>
    <p:sldId id="449" r:id="rId25"/>
    <p:sldId id="448" r:id="rId26"/>
    <p:sldId id="450" r:id="rId27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3738" autoAdjust="0"/>
  </p:normalViewPr>
  <p:slideViewPr>
    <p:cSldViewPr>
      <p:cViewPr varScale="1">
        <p:scale>
          <a:sx n="85" d="100"/>
          <a:sy n="85" d="100"/>
        </p:scale>
        <p:origin x="81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0289-3443-4E5C-835E-E6989190AD75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540D-E26B-447E-A4DB-E9AD30C80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3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51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91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44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55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879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46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813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54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701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595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41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6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321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971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46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181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4916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229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97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962150"/>
            <a:ext cx="76200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MX" sz="3600" spc="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ituación problema 2</a:t>
            </a:r>
            <a:endParaRPr lang="es-MX" sz="3600" spc="10" dirty="0">
              <a:solidFill>
                <a:srgbClr val="18BAD4"/>
              </a:solidFill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lang="es-MX" sz="2800" dirty="0">
                <a:solidFill>
                  <a:schemeClr val="bg1"/>
                </a:solidFill>
                <a:cs typeface="Calibri"/>
              </a:rPr>
              <a:t>Importar datos, depúralos y conviértelos en información de valor</a:t>
            </a:r>
          </a:p>
          <a:p>
            <a:pPr marL="12700" marR="12700" algn="ctr">
              <a:lnSpc>
                <a:spcPct val="100000"/>
              </a:lnSpc>
            </a:pP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9BE83482-4F7A-418C-8017-42890B3E0EF5}"/>
              </a:ext>
            </a:extLst>
          </p:cNvPr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0601" y="1356855"/>
            <a:ext cx="6669779" cy="33573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FAMILIA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PRESENTACIÓN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COMPETIDOR DIRECTO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NOMBRE_PRODUCTO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hoja ce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Productos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NOM_COMERCIO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hoja de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Comercios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CIUDAD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hoja de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Ciudades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Por ejemplo: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FAMILIA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en el SKU.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s-MX" sz="22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3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9175" y="1468120"/>
            <a:ext cx="7061205" cy="33799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Calcular el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IMPORTE_TOTAL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CANTIDAD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y el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IMPORTE_UNITARIO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con las funciones DIA()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DAY()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MES()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MONTH()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AÑO()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YEAR()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los siguientes datos a partir de la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FECHA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: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DIA_SEMANA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(día de la semana con letra,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</a:t>
            </a:r>
            <a:r>
              <a:rPr lang="es-MX" sz="17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dddd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(aplica a la columna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general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antes de aplicar la función DIA)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MES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AÑO</a:t>
            </a:r>
            <a:endParaRPr lang="es-MX" sz="17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1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9175" y="1468120"/>
            <a:ext cx="7061205" cy="33799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Calcular el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IMPORTE_TOTAL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CANTIDAD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y el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IMPORTE_UNITARIO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con las funciones DIA()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DAY()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MES()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MONTH()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AÑO()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YEAR()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los siguientes datos a partir de la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FECHA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: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DIA_SEMANA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(día de la semana con letra,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</a:t>
            </a:r>
            <a:r>
              <a:rPr lang="es-MX" sz="17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dddd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(aplica a la columna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general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antes de aplicar la función DIA)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MES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AÑO</a:t>
            </a:r>
            <a:endParaRPr lang="es-MX" sz="17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2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9175" y="1468120"/>
            <a:ext cx="7061205" cy="33799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Calcular el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IMPORTE_TOTAL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CANTIDAD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y el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IMPORTE_UNITARIO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con las funciones DIA()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DAY()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MES()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MONTH()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AÑO()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YEAR()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los siguientes datos a partir de la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FECHA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: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DIA_SEMANA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(día de la semana con letra,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</a:t>
            </a:r>
            <a:r>
              <a:rPr lang="es-MX" sz="17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dddd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(aplica a la columna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general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antes de aplicar la función DIA)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MES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AÑO</a:t>
            </a:r>
            <a:endParaRPr lang="es-MX" sz="17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2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4922" y="1572229"/>
            <a:ext cx="6673991" cy="2913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las hojas: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nombra el rango de datos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 cada una de las tablas creadas, para que esto facilite la importación al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298450" marR="12700" indent="-28575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los datos de cada tabla y en la sección de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Cuadro de nombres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nombra cada tabla con los mismos nombres pero en mayúsculas: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4" y="37081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44492" y="961753"/>
            <a:ext cx="3155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Nombrar el rango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81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0454" y="2028948"/>
            <a:ext cx="6019815" cy="11858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archivo como: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ventasCocaCola_Matricula.xls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Cerrar el 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archivo.</a:t>
            </a:r>
            <a:endParaRPr sz="2000"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989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Guardar archivo y cerrarlo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44DDD91C-91C2-4EC0-B276-23581F74251F}"/>
              </a:ext>
            </a:extLst>
          </p:cNvPr>
          <p:cNvSpPr txBox="1"/>
          <p:nvPr/>
        </p:nvSpPr>
        <p:spPr>
          <a:xfrm>
            <a:off x="2303765" y="5968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34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62150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Activar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Power </a:t>
            </a:r>
            <a:r>
              <a:rPr lang="es-MX" sz="3600" dirty="0" err="1">
                <a:solidFill>
                  <a:srgbClr val="FFC000"/>
                </a:solidFill>
                <a:cs typeface="Calibri"/>
              </a:rPr>
              <a:t>Pivot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 y conectar el origen de datos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52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824323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 y conectar el origen de datos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62860" y="1552635"/>
            <a:ext cx="6540502" cy="2543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u</a:t>
            </a:r>
            <a:r>
              <a:rPr spc="0" dirty="0">
                <a:solidFill>
                  <a:srgbClr val="C5DAEB"/>
                </a:solidFill>
                <a:cs typeface="Calibri"/>
              </a:rPr>
              <a:t>n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c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0" dirty="0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nu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5" dirty="0">
                <a:solidFill>
                  <a:srgbClr val="C5DAEB"/>
                </a:solidFill>
                <a:cs typeface="Calibri"/>
              </a:rPr>
              <a:t>v</a:t>
            </a:r>
            <a:r>
              <a:rPr spc="0" dirty="0">
                <a:solidFill>
                  <a:srgbClr val="C5DAEB"/>
                </a:solidFill>
                <a:cs typeface="Calibri"/>
              </a:rPr>
              <a:t>o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que llamarás</a:t>
            </a:r>
            <a:r>
              <a:rPr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situacion2_matrícula.xls,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eal</a:t>
            </a:r>
            <a:r>
              <a:rPr spc="5" dirty="0">
                <a:solidFill>
                  <a:srgbClr val="C5DAEB"/>
                </a:solidFill>
                <a:cs typeface="Calibri"/>
              </a:rPr>
              <a:t>iz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pc="-10" dirty="0">
                <a:solidFill>
                  <a:srgbClr val="C5DAEB"/>
                </a:solidFill>
                <a:cs typeface="Calibri"/>
              </a:rPr>
              <a:t>gu</a:t>
            </a:r>
            <a:r>
              <a:rPr spc="0" dirty="0">
                <a:solidFill>
                  <a:srgbClr val="C5DAEB"/>
                </a:solidFill>
                <a:cs typeface="Calibri"/>
              </a:rPr>
              <a:t>ien</a:t>
            </a:r>
            <a:r>
              <a:rPr spc="-10" dirty="0">
                <a:solidFill>
                  <a:srgbClr val="C5DAEB"/>
                </a:solidFill>
                <a:cs typeface="Calibri"/>
              </a:rPr>
              <a:t>t</a:t>
            </a:r>
            <a:r>
              <a:rPr spc="0" dirty="0">
                <a:solidFill>
                  <a:srgbClr val="C5DAEB"/>
                </a:solidFill>
                <a:cs typeface="Calibri"/>
              </a:rPr>
              <a:t>e:</a:t>
            </a:r>
            <a:endParaRPr dirty="0"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Activar Power </a:t>
            </a:r>
            <a:r>
              <a:rPr lang="es-MX" spc="-1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  <a:endParaRPr lang="es-MX" spc="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I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ta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 las 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5" dirty="0">
                <a:solidFill>
                  <a:srgbClr val="C5DAEB"/>
                </a:solidFill>
                <a:cs typeface="Calibri"/>
              </a:rPr>
              <a:t>j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0" dirty="0">
                <a:solidFill>
                  <a:srgbClr val="C5DAEB"/>
                </a:solidFill>
                <a:cs typeface="Calibri"/>
              </a:rPr>
              <a:t>s</a:t>
            </a:r>
            <a:r>
              <a:rPr spc="-5" dirty="0">
                <a:solidFill>
                  <a:srgbClr val="C5DAEB"/>
                </a:solidFill>
                <a:cs typeface="Calibri"/>
              </a:rPr>
              <a:t>: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B15C54FF-92F2-496F-BF8B-B78F0B679AD7}"/>
              </a:ext>
            </a:extLst>
          </p:cNvPr>
          <p:cNvSpPr txBox="1"/>
          <p:nvPr/>
        </p:nvSpPr>
        <p:spPr>
          <a:xfrm>
            <a:off x="2620741" y="2349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31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3765" y="1964317"/>
            <a:ext cx="6019815" cy="25035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Archivo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Opciones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 COM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dar clic en Ir.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 los complementos disponibles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Microsoft Office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PowerPivot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Excel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dejar los otros complementos que aparecen seleccionados 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Aceptar.</a:t>
            </a: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este momento ya está disponible el menú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61EF27C6-5A19-4297-B346-1EA5A9ABC8BB}"/>
              </a:ext>
            </a:extLst>
          </p:cNvPr>
          <p:cNvSpPr txBox="1"/>
          <p:nvPr/>
        </p:nvSpPr>
        <p:spPr>
          <a:xfrm>
            <a:off x="2303765" y="5968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56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1219200" y="1486321"/>
            <a:ext cx="7696200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De otros orígenes.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2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Archivo de Excel.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3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el Archivo de Excel: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ventasCocaCola_matrícula.xls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Usar primera fila como encabezados de columna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334D75DD-4F31-48AF-9607-3984F9C46A7F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0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29723"/>
            <a:ext cx="8267700" cy="37868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Un pequeño empresario tiene varias tiendas de conveniencia, actualmente las administra con el apoyo de Microsoft Excel,  sin embargo, se percata de su crecimiento y necesidad de crear una base de datos para finalmente extraer información de valor para el apoyo en la toma de decisiones y seguir creciendo.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Para el empresario es importante poder importar una base de datos depurada y formateada apoyándose con fórmulas y funciones de Excel, de tal forma que se cuente con un proceso eficiente para encontrar respuesta a las siguientes preguntas: </a:t>
            </a:r>
          </a:p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Arca Continental apoyará a sus diez mejores clientes pintando sus fachadas para que tengan una mejor presentación ante sus clientes, para ello necesita identificar: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mejores Ventas en orden descendente?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mayor cantidad de piezas vendidas?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      ¿Son los mismos comercios en los gráficos anteriores ?</a:t>
            </a:r>
          </a:p>
        </p:txBody>
      </p:sp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</p:spTree>
    <p:extLst>
      <p:ext uri="{BB962C8B-B14F-4D97-AF65-F5344CB8AC3E}">
        <p14:creationId xmlns:p14="http://schemas.microsoft.com/office/powerpoint/2010/main" val="378512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908277" y="1689449"/>
            <a:ext cx="4077064" cy="2321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muestra la ventana con las hojas del archivo de Excel, ahí encontramos las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tablas y rangos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que tiene el archivo. Activar solo los rangos: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Finalizar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43037A23-11DB-435D-B702-13E99A8E9E59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62F7C5A-82FF-41C5-9662-D354E795B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349" y="1177219"/>
            <a:ext cx="3879259" cy="3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961016" y="1632865"/>
            <a:ext cx="7702924" cy="12159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se completa la importación de las tablas: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Cerrar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E98CE69-50A7-4B2C-9B5B-1C9CAE144E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0378" y="2374265"/>
            <a:ext cx="3455222" cy="24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4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90951"/>
            <a:ext cx="6233162" cy="647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ráficos y campos calculados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04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733404" y="1472269"/>
            <a:ext cx="6012181" cy="28102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gráficos para resolver las siguientes interrogantes:</a:t>
            </a:r>
          </a:p>
          <a:p>
            <a:pPr lvl="0" algn="just"/>
            <a:r>
              <a:rPr lang="es-MX" dirty="0">
                <a:solidFill>
                  <a:srgbClr val="C5DAEB"/>
                </a:solidFill>
                <a:cs typeface="Calibri"/>
              </a:rPr>
              <a:t>Arca Continental apoyará a sus diez mejores clientes pintando sus fachadas para que tengan una mejor presentación ante sus clientes, para ello necesita identificar: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mejores Ventas en orden descendente? (Columna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mayor cantidad de piezas vendidas? (Barras agrupada 3D)</a:t>
            </a:r>
          </a:p>
        </p:txBody>
      </p:sp>
    </p:spTree>
    <p:extLst>
      <p:ext uri="{BB962C8B-B14F-4D97-AF65-F5344CB8AC3E}">
        <p14:creationId xmlns:p14="http://schemas.microsoft.com/office/powerpoint/2010/main" val="3969608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36544" y="1266697"/>
            <a:ext cx="6012181" cy="3343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los siguientes gráficos para resolver las siguientes interrogantes:</a:t>
            </a:r>
          </a:p>
          <a:p>
            <a:pPr lvl="0" algn="just"/>
            <a:r>
              <a:rPr lang="es-MX" sz="1400" dirty="0">
                <a:solidFill>
                  <a:srgbClr val="C5DAEB"/>
                </a:solidFill>
                <a:cs typeface="Calibri"/>
              </a:rPr>
              <a:t>También les obsequiará un refrigerador a estos 10 comercios. Cada comercio necesita identificar los diez productos que colocará en estos refrigeradores, la elección está alineada a las Ventas. Apóyate con los segmentos de datos necesarios para la elección de las Marcas y configura las conexiones de informe según se requiera.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Cinco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Coca Cola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5 nombres de producto con sus presentaciones que serán los elegidos. (Columna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Tres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Ciel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3 nombres de producto con sus presentaciones que serán los elegidos. 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Dos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Jumex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2 nombres de producto con sus presentaciones que serán los elegidos. (Columnas agrupadas)</a:t>
            </a: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E0C7B53C-863C-4037-BDCC-CFAEDF6E3CC0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879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campos calculados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92792" y="1655064"/>
            <a:ext cx="5444550" cy="25054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campos calculados: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Crea un campo calculado Bono 3% que será el 3% de los importes vendidos.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Crea un campo calculado para obtener las utilidades que resultan del 30% de los importes vendidos. </a:t>
            </a: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6488EED1-DEBE-485C-97CC-5AAC9825A5FB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20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98419" y="1514375"/>
            <a:ext cx="6012181" cy="2581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gráficos para resolver las siguientes interrogantes: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productos que generan más utilidades? Muestra los valores en el gráfico. Gráfico de columnas 3D Agrupado.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el bono más alto? Muestra los valores en el gráfico. Gráfico de barras 3D Agrupado.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CD3D4CB9-311A-4FAD-8C58-20C84DB9780E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0394C3B-B6E6-468D-A926-2E75F7B85D0A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</p:spTree>
    <p:extLst>
      <p:ext uri="{BB962C8B-B14F-4D97-AF65-F5344CB8AC3E}">
        <p14:creationId xmlns:p14="http://schemas.microsoft.com/office/powerpoint/2010/main" val="250208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417CAEC-EAD9-4AC6-965A-95015A7F7E3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352550"/>
            <a:ext cx="7696200" cy="34735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También les obsequiará un refrigerador a estos 10 comercios. Cada comercio necesita identificar los 10 productos que colocará en estos refrigeradores, la elección está alineada a las Ventas.  Apóyate con los segmentos de datos necesarios para la elección de las Marcas y configura las conexiones de informe según se requiera.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Cinco productos deberán ser marca Coca Cola, identifica los 5 nombres de producto con sus presentaciones que serán los elegidos.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Tres productos deberán ser marca Ciel, identifica los 3 nombres de producto con sus presentaciones que serán los elegidos. (Gráfico circular)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Dos productos deberán ser marca Jumex, identifica los 2 nombres de producto con sus presentaciones que serán los elegidos. (Gráfico barras)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9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2045AB-7635-42E2-88F3-803906781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85414"/>
            <a:ext cx="8216361" cy="3786885"/>
          </a:xfrm>
        </p:spPr>
        <p:txBody>
          <a:bodyPr>
            <a:noAutofit/>
          </a:bodyPr>
          <a:lstStyle/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3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Arca Continental además les dará un bono del 3% de sus importes vendidos para remodelación de las tiendas de conveniencia.  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Bono 3% que será el 3%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para obtener las utilidades que resultan del 30%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productos que generan más utilidades? Muestra los valores en el gráfico. Gráfico de columnas 3D Agrupado.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comercios con el bono más alto? Muestra los valores en el gráfico. Gráfico de barras 3D Agrupado.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Interpreta las respuestas encontradas y haz una propuesta de una estrategia de ventas en base a tu análisis de los datos.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Gracias a las recomendaciones de tus clientes, el pequeño empresario te contrata como consultor, te entrega sus datos en Excel, especificaciones que te ayudarán a depurarlos y formatearlos para generarle su base de datos partiendo de las preguntas que necesita responderse.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4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C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59863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Depurar y preparar el archivo fuente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2146" y="526203"/>
            <a:ext cx="436445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561508"/>
            <a:ext cx="1614784" cy="129624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67000" y="1195929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88F13C04-174F-4CEC-833D-F4675B9FC984}"/>
              </a:ext>
            </a:extLst>
          </p:cNvPr>
          <p:cNvSpPr txBox="1"/>
          <p:nvPr/>
        </p:nvSpPr>
        <p:spPr>
          <a:xfrm>
            <a:off x="2747770" y="2122678"/>
            <a:ext cx="5405630" cy="10076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Descarga el 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2000" spc="-2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spc="-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20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20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.xls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guárdalo con el nombre de 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ventasCoca_Matricula.xls.</a:t>
            </a:r>
            <a:endParaRPr sz="2000" dirty="0"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6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09800" y="853578"/>
            <a:ext cx="5068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1113316" y="1821516"/>
            <a:ext cx="6367506" cy="2468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Ordena en forma ascendente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(de menor a mayor) por el campo llave (campo que está entre paréntesis),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00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232212"/>
            <a:ext cx="430450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800040"/>
            <a:ext cx="2921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12C3092C-9E13-4D08-8D22-6F78103AF08B}"/>
              </a:ext>
            </a:extLst>
          </p:cNvPr>
          <p:cNvSpPr txBox="1"/>
          <p:nvPr/>
        </p:nvSpPr>
        <p:spPr>
          <a:xfrm>
            <a:off x="1252100" y="1468120"/>
            <a:ext cx="6726039" cy="31964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Quita los valores repetidos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tomando como base el campo llave (campo que está entre paréntesis) de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una celda de la tabla.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hacer uso de la opción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Quitar duplicados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2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4803" y="1575386"/>
            <a:ext cx="6014394" cy="291025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de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rgbClr val="FFC000"/>
                </a:solidFill>
                <a:cs typeface="Arial" pitchFamily="34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dirty="0">
              <a:solidFill>
                <a:srgbClr val="FFC000"/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PRESENTACION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NOMBRE_GRUPO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de sus hojas de datos correspondientes.</a:t>
            </a: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Por ejemplo: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Marcas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 la CVE_MARCA.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18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</TotalTime>
  <Words>1958</Words>
  <Application>Microsoft Office PowerPoint</Application>
  <PresentationFormat>Presentación en pantalla (16:9)</PresentationFormat>
  <Paragraphs>275</Paragraphs>
  <Slides>26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Manejo de Bases de datos con Power Pivot</dc:title>
  <dc:creator>CPU</dc:creator>
  <cp:lastModifiedBy>Lizethe Pérez Fuertes</cp:lastModifiedBy>
  <cp:revision>172</cp:revision>
  <dcterms:created xsi:type="dcterms:W3CDTF">2019-07-19T16:48:02Z</dcterms:created>
  <dcterms:modified xsi:type="dcterms:W3CDTF">2019-12-02T20:43:28Z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