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3" r:id="rId2"/>
    <p:sldId id="259" r:id="rId3"/>
    <p:sldId id="261" r:id="rId4"/>
    <p:sldId id="269" r:id="rId5"/>
    <p:sldId id="270" r:id="rId6"/>
    <p:sldId id="271" r:id="rId7"/>
    <p:sldId id="291" r:id="rId8"/>
    <p:sldId id="263" r:id="rId9"/>
    <p:sldId id="284" r:id="rId10"/>
    <p:sldId id="285" r:id="rId11"/>
    <p:sldId id="286" r:id="rId12"/>
    <p:sldId id="289" r:id="rId13"/>
    <p:sldId id="290" r:id="rId14"/>
    <p:sldId id="287" r:id="rId15"/>
    <p:sldId id="288" r:id="rId16"/>
    <p:sldId id="282" r:id="rId1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89" autoAdjust="0"/>
  </p:normalViewPr>
  <p:slideViewPr>
    <p:cSldViewPr>
      <p:cViewPr varScale="1">
        <p:scale>
          <a:sx n="89" d="100"/>
          <a:sy n="89" d="100"/>
        </p:scale>
        <p:origin x="216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7BC42-2F9C-4966-894F-B6FA6F3C1DB8}" type="datetimeFigureOut">
              <a:rPr lang="es-MX" smtClean="0"/>
              <a:t>18/04/2022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32190-7968-4437-BE88-4F1E072F1C8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417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606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18/04/2022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53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18/04/2022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326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18/04/2022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578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984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18/04/2022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713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18/04/2022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141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18/04/2022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952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18/04/2022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989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18/04/2022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796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18/04/2022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362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18/04/2022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310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18/04/2022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802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16A6E-E1CA-4694-BCEE-11D49EEFA04C}" type="datetimeFigureOut">
              <a:rPr lang="es-MX" smtClean="0"/>
              <a:t>18/04/2022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357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Strings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o cadenas de texto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4 Imagen">
            <a:extLst>
              <a:ext uri="{FF2B5EF4-FFF2-40B4-BE49-F238E27FC236}">
                <a16:creationId xmlns:a16="http://schemas.microsoft.com/office/drawing/2014/main" id="{153CD5EF-328A-4C7F-8A98-BADF5951B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720" y="3270122"/>
            <a:ext cx="2397424" cy="25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282450"/>
              </p:ext>
            </p:extLst>
          </p:nvPr>
        </p:nvGraphicFramePr>
        <p:xfrm>
          <a:off x="395536" y="1196752"/>
          <a:ext cx="8064896" cy="51125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366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460787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597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8214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contenido de la cadena original con todos los caracteres en mayúscula.</a:t>
                      </a:r>
                    </a:p>
                  </a:txBody>
                  <a:tcPr marL="68580" marR="68580" marT="0" marB="0" anchor="ctr" anchorCtr="1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upper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 = "Hola Mundo"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cadena2=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51564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contenido de la cadena original con todos los caracteres en minúscula.</a:t>
                      </a:r>
                    </a:p>
                  </a:txBody>
                  <a:tcPr marL="68580" marR="68580" marT="0" marB="0" anchor="ctr" anchorCtr="1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cadena2=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15156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contenido de la cadena original con la primera letra en mayúscula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capitalize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cadena3=cadena2.capitalize()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(cadena3)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752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3284" y="25052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199858"/>
              </p:ext>
            </p:extLst>
          </p:nvPr>
        </p:nvGraphicFramePr>
        <p:xfrm>
          <a:off x="395536" y="1340768"/>
          <a:ext cx="8496945" cy="5184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348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774654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1486982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451827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3148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Función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229178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lista de valores en un objeto lista dividiendo el contenido de la cadena con la que se emplea el método basándose en la aparición del </a:t>
                      </a:r>
                      <a:r>
                        <a:rPr lang="es-MX" sz="16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se indica como parámetro.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(carácter con base al que separa la cadena)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Hola;como;estas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cadena.split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(';')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(lista)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['Hola', 'como', 'estas']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25779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Obtiene el </a:t>
                      </a:r>
                      <a:r>
                        <a:rPr lang="es-MX" sz="16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desde la posición inicial hasta la posición final-1, separados por :.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sólo se indica el número de posición, se obtiene una letra en esa posición en la cadena.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]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palabra = "Roberto buen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sub_Palabra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palabra[0:5]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sub_Palabra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 Rober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 = palabra[0]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(letra)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R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65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Operaciones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9170EA9-3CF7-42C2-BB25-E85207509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060730"/>
              </p:ext>
            </p:extLst>
          </p:nvPr>
        </p:nvGraphicFramePr>
        <p:xfrm>
          <a:off x="167794" y="1196752"/>
          <a:ext cx="8808411" cy="4824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475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987399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4836253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51730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Sintaxis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4307231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los N primeros caracteres de la cadena.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 N está antes de los : , entonces imprime desde el </a:t>
                      </a:r>
                      <a:r>
                        <a:rPr lang="es-MX" sz="160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N al último.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 N es negativo, toma desde el último carácter el valor de N caracteres</a:t>
                      </a: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[:N]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cadena = "Hola mundo"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(cadena[:3])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3 caracteres de la cadena.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</a:t>
                      </a:r>
                      <a:endParaRPr lang="es-MX" sz="16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(cadena[3:])</a:t>
                      </a:r>
                      <a:endParaRPr lang="es-MX" sz="16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desde la posición 3 y hasta el último </a:t>
                      </a:r>
                      <a:r>
                        <a:rPr lang="es-MX" sz="1600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mundo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(cadena[-2:])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o toma 2 antes del último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</a:t>
                      </a:r>
                      <a:endParaRPr lang="es-MX" sz="16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673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Operaciones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9170EA9-3CF7-42C2-BB25-E85207509359}"/>
              </a:ext>
            </a:extLst>
          </p:cNvPr>
          <p:cNvGraphicFramePr>
            <a:graphicFrameLocks noGrp="1"/>
          </p:cNvGraphicFramePr>
          <p:nvPr/>
        </p:nvGraphicFramePr>
        <p:xfrm>
          <a:off x="767636" y="1052737"/>
          <a:ext cx="7836812" cy="52287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552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351665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3829618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437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Sintaxis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2992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Concatenar cadenas</a:t>
                      </a:r>
                      <a:endParaRPr lang="es-MX" sz="16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+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cadena1 = 'Hola'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'Mundo'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todo = cadena1 + cadena2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(todo)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Imprime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HolaMundo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1428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Repite el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número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de veces indicado por el multiplicador el contenido de la cadena</a:t>
                      </a:r>
                      <a:endParaRPr lang="es-MX" sz="16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*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("Hola" * 3)</a:t>
                      </a:r>
                      <a:r>
                        <a:rPr lang="es-MX" sz="1600" b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HolaHolaHola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22827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Verifica si un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carácter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u otra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 completa 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es parte de la cadena indicada 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True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o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False</a:t>
                      </a:r>
                      <a:endParaRPr lang="es-MX" sz="16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"Hola Mundo"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('u' in cadena2)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True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"Hola Mundo"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("Mundo" in cadena2)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True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334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454027"/>
              </p:ext>
            </p:extLst>
          </p:nvPr>
        </p:nvGraphicFramePr>
        <p:xfrm>
          <a:off x="703104" y="1262887"/>
          <a:ext cx="7998440" cy="4332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805419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384709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1432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5828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Verifica si los caracteres en la cadena son mayúsculas, regresa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"ABC"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464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Verifica si los caracteres en la cadena son minúsculas, regresa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63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62630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844169"/>
              </p:ext>
            </p:extLst>
          </p:nvPr>
        </p:nvGraphicFramePr>
        <p:xfrm>
          <a:off x="572780" y="1340768"/>
          <a:ext cx="7998440" cy="506499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805419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384709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914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23867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 la cadena consta solo de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no está en blanco.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23867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 la cadena consta solo de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números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no está en blanco.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"mundial_2018"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941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84784"/>
            <a:ext cx="7416824" cy="47244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cadena de texto o string es un arreglo, en el cual todos sus elementos son de tipo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cadena de texto puede se inicializada asignándole un literal.</a:t>
            </a:r>
          </a:p>
          <a:p>
            <a:pPr marL="400050" lvl="1" indent="0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s-ES_tradnl" sz="21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s-ES_tradnl" sz="21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= "</a:t>
            </a:r>
            <a:r>
              <a:rPr lang="es-ES_tradnl" sz="21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abcd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"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ejemplo inicializa el string </a:t>
            </a:r>
            <a:r>
              <a:rPr lang="es-ES_tradnl" sz="21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elementos (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cadena[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cadena[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). 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212976"/>
            <a:ext cx="152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1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207" y="1671638"/>
            <a:ext cx="7141645" cy="1221481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endParaRPr lang="es-ES_tradnl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24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abcd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"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172" name="Group 415"/>
          <p:cNvGrpSpPr>
            <a:grpSpLocks/>
          </p:cNvGrpSpPr>
          <p:nvPr/>
        </p:nvGrpSpPr>
        <p:grpSpPr bwMode="auto">
          <a:xfrm>
            <a:off x="1293812" y="3429000"/>
            <a:ext cx="3278188" cy="942975"/>
            <a:chOff x="1147" y="3294"/>
            <a:chExt cx="2065" cy="594"/>
          </a:xfrm>
        </p:grpSpPr>
        <p:sp>
          <p:nvSpPr>
            <p:cNvPr id="7173" name="Rectangle 374"/>
            <p:cNvSpPr>
              <a:spLocks noChangeArrowheads="1"/>
            </p:cNvSpPr>
            <p:nvPr/>
          </p:nvSpPr>
          <p:spPr bwMode="auto">
            <a:xfrm>
              <a:off x="2060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a</a:t>
              </a:r>
              <a:endParaRPr lang="es-ES" dirty="0"/>
            </a:p>
          </p:txBody>
        </p:sp>
        <p:sp>
          <p:nvSpPr>
            <p:cNvPr id="7174" name="Rectangle 375"/>
            <p:cNvSpPr>
              <a:spLocks noChangeArrowheads="1"/>
            </p:cNvSpPr>
            <p:nvPr/>
          </p:nvSpPr>
          <p:spPr bwMode="auto">
            <a:xfrm>
              <a:off x="2348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b</a:t>
              </a:r>
              <a:endParaRPr lang="es-ES" dirty="0"/>
            </a:p>
          </p:txBody>
        </p:sp>
        <p:sp>
          <p:nvSpPr>
            <p:cNvPr id="7175" name="Rectangle 376"/>
            <p:cNvSpPr>
              <a:spLocks noChangeArrowheads="1"/>
            </p:cNvSpPr>
            <p:nvPr/>
          </p:nvSpPr>
          <p:spPr bwMode="auto">
            <a:xfrm>
              <a:off x="2636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c</a:t>
              </a:r>
              <a:endParaRPr lang="es-ES" dirty="0"/>
            </a:p>
          </p:txBody>
        </p:sp>
        <p:sp>
          <p:nvSpPr>
            <p:cNvPr id="7176" name="Rectangle 377"/>
            <p:cNvSpPr>
              <a:spLocks noChangeArrowheads="1"/>
            </p:cNvSpPr>
            <p:nvPr/>
          </p:nvSpPr>
          <p:spPr bwMode="auto">
            <a:xfrm>
              <a:off x="2924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d</a:t>
              </a:r>
              <a:endParaRPr lang="es-ES" dirty="0"/>
            </a:p>
          </p:txBody>
        </p:sp>
        <p:sp>
          <p:nvSpPr>
            <p:cNvPr id="7183" name="Rectangle 384"/>
            <p:cNvSpPr>
              <a:spLocks noChangeArrowheads="1"/>
            </p:cNvSpPr>
            <p:nvPr/>
          </p:nvSpPr>
          <p:spPr bwMode="auto">
            <a:xfrm>
              <a:off x="206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7184" name="Rectangle 385"/>
            <p:cNvSpPr>
              <a:spLocks noChangeArrowheads="1"/>
            </p:cNvSpPr>
            <p:nvPr/>
          </p:nvSpPr>
          <p:spPr bwMode="auto">
            <a:xfrm>
              <a:off x="234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7185" name="Rectangle 386"/>
            <p:cNvSpPr>
              <a:spLocks noChangeArrowheads="1"/>
            </p:cNvSpPr>
            <p:nvPr/>
          </p:nvSpPr>
          <p:spPr bwMode="auto">
            <a:xfrm>
              <a:off x="26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7186" name="Rectangle 387"/>
            <p:cNvSpPr>
              <a:spLocks noChangeArrowheads="1"/>
            </p:cNvSpPr>
            <p:nvPr/>
          </p:nvSpPr>
          <p:spPr bwMode="auto">
            <a:xfrm>
              <a:off x="29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7193" name="Text Box 394"/>
            <p:cNvSpPr txBox="1">
              <a:spLocks noChangeArrowheads="1"/>
            </p:cNvSpPr>
            <p:nvPr/>
          </p:nvSpPr>
          <p:spPr bwMode="auto">
            <a:xfrm>
              <a:off x="1147" y="3294"/>
              <a:ext cx="8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cadena</a:t>
              </a:r>
              <a:endParaRPr lang="es-ES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27" y="2376104"/>
            <a:ext cx="2676066" cy="182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5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048" y="1259632"/>
            <a:ext cx="7560840" cy="522994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compañera de una cadena de caracteres es el ciclo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La mayoría de los problemas de cadena de caracteres son codificados con esta estructura: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 = "HOLA A TODOS"</a:t>
            </a:r>
          </a:p>
          <a:p>
            <a:pPr lvl="4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(cadena)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lvl="4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	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cadena[i]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='')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el código del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ejecutará mientras no se llegue al fin de la cadena de caracteres.</a:t>
            </a:r>
          </a:p>
        </p:txBody>
      </p:sp>
      <p:sp>
        <p:nvSpPr>
          <p:cNvPr id="474117" name="Rectangle 5"/>
          <p:cNvSpPr>
            <a:spLocks noGrp="1" noChangeArrowheads="1"/>
          </p:cNvSpPr>
          <p:nvPr>
            <p:ph type="title"/>
          </p:nvPr>
        </p:nvSpPr>
        <p:spPr>
          <a:xfrm>
            <a:off x="832048" y="116632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</p:spTree>
    <p:extLst>
      <p:ext uri="{BB962C8B-B14F-4D97-AF65-F5344CB8AC3E}">
        <p14:creationId xmlns:p14="http://schemas.microsoft.com/office/powerpoint/2010/main" val="360578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838513" y="1556792"/>
            <a:ext cx="7468227" cy="155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 la función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imprime_caracteres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(cadena)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una cadena de caracteres e imprime los caracteres almacenados en la cadena.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6427" y="6558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6CC8926E-A742-4361-94E7-56EF6C4E7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57" y="3437928"/>
            <a:ext cx="317311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4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255332"/>
            <a:ext cx="7740650" cy="792163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Función: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imprime_caracteres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32289" y="3117708"/>
            <a:ext cx="34918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79819363-3D2A-4E66-9784-3BBD8D9B4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1484784"/>
            <a:ext cx="7056784" cy="390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imprime_caracteres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(cadena)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cont</a:t>
            </a:r>
            <a:r>
              <a:rPr lang="es-ES_tradnl" sz="2000" dirty="0">
                <a:latin typeface="Arial" pitchFamily="34" charset="0"/>
              </a:rPr>
              <a:t> = 0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for</a:t>
            </a:r>
            <a:r>
              <a:rPr lang="es-ES_tradnl" sz="2000" dirty="0">
                <a:latin typeface="Arial" pitchFamily="34" charset="0"/>
              </a:rPr>
              <a:t> i in </a:t>
            </a:r>
            <a:r>
              <a:rPr lang="es-ES_tradnl" sz="2000" dirty="0" err="1">
                <a:latin typeface="Arial" pitchFamily="34" charset="0"/>
              </a:rPr>
              <a:t>range</a:t>
            </a:r>
            <a:r>
              <a:rPr lang="es-ES_tradnl" sz="2000" dirty="0">
                <a:latin typeface="Arial" pitchFamily="34" charset="0"/>
              </a:rPr>
              <a:t>(0, </a:t>
            </a:r>
            <a:r>
              <a:rPr lang="es-ES_tradnl" sz="2000" dirty="0" err="1">
                <a:latin typeface="Arial" pitchFamily="34" charset="0"/>
              </a:rPr>
              <a:t>len</a:t>
            </a:r>
            <a:r>
              <a:rPr lang="es-ES_tradnl" sz="2000" dirty="0">
                <a:latin typeface="Arial" pitchFamily="34" charset="0"/>
              </a:rPr>
              <a:t>(cadena)):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   </a:t>
            </a:r>
            <a:r>
              <a:rPr lang="es-ES_tradnl" sz="2000" dirty="0" err="1">
                <a:latin typeface="Arial" pitchFamily="34" charset="0"/>
              </a:rPr>
              <a:t>print</a:t>
            </a:r>
            <a:r>
              <a:rPr lang="es-ES_tradnl" sz="2000" dirty="0">
                <a:latin typeface="Arial" pitchFamily="34" charset="0"/>
              </a:rPr>
              <a:t>("%c" % cadena[i], </a:t>
            </a:r>
            <a:r>
              <a:rPr lang="es-ES_tradnl" sz="2000" dirty="0" err="1">
                <a:latin typeface="Arial" pitchFamily="34" charset="0"/>
              </a:rPr>
              <a:t>end</a:t>
            </a:r>
            <a:r>
              <a:rPr lang="es-ES_tradnl" sz="2000" dirty="0">
                <a:latin typeface="Arial" pitchFamily="34" charset="0"/>
              </a:rPr>
              <a:t>="")</a:t>
            </a: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 lvl="1"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frase = </a:t>
            </a:r>
            <a:r>
              <a:rPr lang="es-ES_tradnl" sz="2000" dirty="0" err="1">
                <a:latin typeface="Arial" pitchFamily="34" charset="0"/>
              </a:rPr>
              <a:t>str</a:t>
            </a:r>
            <a:r>
              <a:rPr lang="es-ES_tradnl" sz="2000" dirty="0">
                <a:latin typeface="Arial" pitchFamily="34" charset="0"/>
              </a:rPr>
              <a:t>(input("Introduce una frase: "))</a:t>
            </a:r>
          </a:p>
          <a:p>
            <a:pPr lvl="1">
              <a:lnSpc>
                <a:spcPts val="3000"/>
              </a:lnSpc>
            </a:pP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imprime_caracteres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(frase)</a:t>
            </a: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466747AE-757D-4226-A2C5-479D5A15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133" y="1700808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7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703729" y="1390444"/>
            <a:ext cx="7468227" cy="206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 la función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cuantas_repeticiones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(cadena,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22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recibe una cadena de caracteres y un carácter. La función deberá regresar el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número veces que se repite el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en la cadena.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059635-4959-42CD-B174-24A9AED5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27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96A175D-0EA6-4ECC-A609-A48993698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3645024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3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3284" y="-2738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47120"/>
              </p:ext>
            </p:extLst>
          </p:nvPr>
        </p:nvGraphicFramePr>
        <p:xfrm>
          <a:off x="98630" y="1196752"/>
          <a:ext cx="8946740" cy="5402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337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279311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1529430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624620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915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Función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0143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Regresa el número de caracteres que tiene la cadena.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len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</a:t>
                      </a:r>
                      <a:endParaRPr lang="es-MX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 = "Hola"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len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</a:rPr>
                        <a:t>Imprime 4</a:t>
                      </a:r>
                      <a:endParaRPr lang="es-MX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3667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Devuelve el índice de la primera posición del </a:t>
                      </a:r>
                      <a:r>
                        <a:rPr lang="es-MX" sz="1600" b="0" dirty="0" err="1">
                          <a:effectLst/>
                          <a:latin typeface="+mn-lt"/>
                        </a:rPr>
                        <a:t>caracter</a:t>
                      </a:r>
                      <a:r>
                        <a:rPr lang="es-MX" sz="1600" b="0" dirty="0">
                          <a:effectLst/>
                          <a:latin typeface="+mn-lt"/>
                        </a:rPr>
                        <a:t> buscado. Si no lo encuentra devuelve -1.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cadena.find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caracter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buscado)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pos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= 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cadena.find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('a')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pos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</a:rPr>
                        <a:t> Imprime 3</a:t>
                      </a:r>
                      <a:endParaRPr lang="es-MX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2730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El  contenido de la cadena original no se reemplaza, pero el </a:t>
                      </a:r>
                      <a:r>
                        <a:rPr lang="es-MX" sz="1600" b="1" dirty="0" err="1">
                          <a:effectLst/>
                          <a:latin typeface="+mn-lt"/>
                        </a:rPr>
                        <a:t>replace</a:t>
                      </a:r>
                      <a:r>
                        <a:rPr lang="es-MX" sz="1600" b="0" dirty="0">
                          <a:effectLst/>
                          <a:latin typeface="+mn-lt"/>
                        </a:rPr>
                        <a:t> regresará otra cadena con el reemplazo.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cadena.replace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old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substring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, new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substring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)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cadena2 = "geeks 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geeks"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cadena3 =cadena2.replace ("geeks", "Geeks")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(cadena2)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(cadena3)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Imprime: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</a:rPr>
                        <a:t>geeks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geeks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Geeks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Geeks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799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2738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09071"/>
              </p:ext>
            </p:extLst>
          </p:nvPr>
        </p:nvGraphicFramePr>
        <p:xfrm>
          <a:off x="869157" y="1268760"/>
          <a:ext cx="7721101" cy="5122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0973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562650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627478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759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934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Regresa una cadena que contiene la cadena original pero sin los espacios en blanco que están a la derecha </a:t>
                      </a:r>
                      <a:r>
                        <a:rPr lang="es-MX" sz="1600" b="0">
                          <a:effectLst/>
                          <a:latin typeface="+mn-lt"/>
                        </a:rPr>
                        <a:t>y a la izquierda.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cadena.strip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()</a:t>
                      </a:r>
                      <a:endParaRPr lang="es-MX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cadena="    Hola mundo   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cadena.strip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())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Imprime: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   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Hola mundo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effectLst/>
                          <a:latin typeface="+mn-lt"/>
                        </a:rPr>
                        <a:t>Hola mundo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2937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Igual a </a:t>
                      </a:r>
                      <a:r>
                        <a:rPr lang="es-MX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strip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pero solo elimina los espacios a la izquierda.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lstrip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  <a:tr h="16180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Igual a </a:t>
                      </a:r>
                      <a:r>
                        <a:rPr lang="es-MX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strip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pero solo elimina los espacios a la derecha.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rstrip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55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813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3845</TotalTime>
  <Words>1206</Words>
  <Application>Microsoft Office PowerPoint</Application>
  <PresentationFormat>Presentación en pantalla (4:3)</PresentationFormat>
  <Paragraphs>232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Dom Casual</vt:lpstr>
      <vt:lpstr>Wingdings</vt:lpstr>
      <vt:lpstr>Tema de Office</vt:lpstr>
      <vt:lpstr>Presentación de PowerPoint</vt:lpstr>
      <vt:lpstr>Strings o cadenas de texto</vt:lpstr>
      <vt:lpstr>Strings o cadenas de texto</vt:lpstr>
      <vt:lpstr>Strings o cadenas de texto</vt:lpstr>
      <vt:lpstr>Presentación de PowerPoint</vt:lpstr>
      <vt:lpstr>Función: imprime_caracteres</vt:lpstr>
      <vt:lpstr>Presentación de PowerPoint</vt:lpstr>
      <vt:lpstr>Funciones y métodos</vt:lpstr>
      <vt:lpstr>Funciones y métodos</vt:lpstr>
      <vt:lpstr>Funciones y métodos</vt:lpstr>
      <vt:lpstr>Funciones y métodos</vt:lpstr>
      <vt:lpstr>Operaciones</vt:lpstr>
      <vt:lpstr>Operaciones</vt:lpstr>
      <vt:lpstr>Funciones y métodos</vt:lpstr>
      <vt:lpstr>Funciones y métodos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73</cp:revision>
  <dcterms:created xsi:type="dcterms:W3CDTF">2013-07-08T20:17:54Z</dcterms:created>
  <dcterms:modified xsi:type="dcterms:W3CDTF">2022-04-18T19:52:02Z</dcterms:modified>
</cp:coreProperties>
</file>