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jpeg"/>
  <Override PartName="/ppt/notesSlides/notesSlide5.xml" ContentType="application/vnd.openxmlformats-officedocument.presentationml.notesSlide+xml"/>
  <Override PartName="/ppt/media/image13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2" r:id="rId3"/>
    <p:sldId id="303" r:id="rId4"/>
    <p:sldId id="301" r:id="rId5"/>
    <p:sldId id="319" r:id="rId6"/>
    <p:sldId id="304" r:id="rId7"/>
    <p:sldId id="305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20" r:id="rId21"/>
    <p:sldId id="321" r:id="rId22"/>
    <p:sldId id="322" r:id="rId23"/>
    <p:sldId id="310" r:id="rId24"/>
    <p:sldId id="263" r:id="rId25"/>
    <p:sldId id="308" r:id="rId26"/>
    <p:sldId id="309" r:id="rId27"/>
    <p:sldId id="306" r:id="rId28"/>
    <p:sldId id="360" r:id="rId29"/>
    <p:sldId id="311" r:id="rId30"/>
    <p:sldId id="313" r:id="rId31"/>
    <p:sldId id="315" r:id="rId32"/>
    <p:sldId id="317" r:id="rId33"/>
    <p:sldId id="325" r:id="rId34"/>
    <p:sldId id="324" r:id="rId35"/>
    <p:sldId id="346" r:id="rId36"/>
    <p:sldId id="347" r:id="rId37"/>
    <p:sldId id="348" r:id="rId38"/>
    <p:sldId id="350" r:id="rId39"/>
    <p:sldId id="357" r:id="rId40"/>
    <p:sldId id="359" r:id="rId41"/>
    <p:sldId id="358" r:id="rId42"/>
    <p:sldId id="257" r:id="rId4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C7ED-7A19-4B44-A884-C4FB3E30B7DD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F813-A37C-4152-A923-2FB389E54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77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79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03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F813-A37C-4152-A923-2FB389E54D1B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72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F813-A37C-4152-A923-2FB389E54D1B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77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9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88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7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22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2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366" y="1275207"/>
            <a:ext cx="8523267" cy="33662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libre.org/consultar/python/lecciones/python-while.html" TargetMode="External"/><Relationship Id="rId5" Type="http://schemas.openxmlformats.org/officeDocument/2006/relationships/hyperlink" Target="https://www.w3resource.com/python/python-while-loop.php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FD88BA5D-24E9-456E-B3AE-A86B4497DBD2}"/>
              </a:ext>
            </a:extLst>
          </p:cNvPr>
          <p:cNvSpPr txBox="1"/>
          <p:nvPr/>
        </p:nvSpPr>
        <p:spPr>
          <a:xfrm>
            <a:off x="1442655" y="2140629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4800" spc="-20" dirty="0" err="1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 err="1">
                <a:solidFill>
                  <a:srgbClr val="18BAD4"/>
                </a:solidFill>
                <a:latin typeface="Calibri"/>
                <a:cs typeface="Calibri"/>
              </a:rPr>
              <a:t>uctura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800" spc="30" dirty="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</a:p>
          <a:p>
            <a:pPr marL="12700" algn="ctr">
              <a:lnSpc>
                <a:spcPct val="100000"/>
              </a:lnSpc>
            </a:pPr>
            <a:r>
              <a:rPr lang="es-MX" sz="2800" spc="-15" dirty="0" err="1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7">
            <a:extLst>
              <a:ext uri="{FF2B5EF4-FFF2-40B4-BE49-F238E27FC236}">
                <a16:creationId xmlns:a16="http://schemas.microsoft.com/office/drawing/2014/main" id="{B86FDC06-C6F0-4A94-AACC-026FF7E83745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1F017647-1A6E-444D-91D4-2D62827C4DFA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4">
            <a:extLst>
              <a:ext uri="{FF2B5EF4-FFF2-40B4-BE49-F238E27FC236}">
                <a16:creationId xmlns:a16="http://schemas.microsoft.com/office/drawing/2014/main" id="{AAE9D7A0-5740-46C9-8B6C-A352D34B8E95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42D237D6-9A14-4FEA-B942-5C95B7FFC34D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03C5C0EC-0B31-42F5-8FD1-4EDA46B1F66C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7" name="object 30">
            <a:extLst>
              <a:ext uri="{FF2B5EF4-FFF2-40B4-BE49-F238E27FC236}">
                <a16:creationId xmlns:a16="http://schemas.microsoft.com/office/drawing/2014/main" id="{B98D4CCF-12C1-4E26-845B-AEA2B7772F2F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8" name="object 31">
            <a:extLst>
              <a:ext uri="{FF2B5EF4-FFF2-40B4-BE49-F238E27FC236}">
                <a16:creationId xmlns:a16="http://schemas.microsoft.com/office/drawing/2014/main" id="{0038B65D-8342-4913-8761-2E6B1D53DC5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9" name="object 32">
            <a:extLst>
              <a:ext uri="{FF2B5EF4-FFF2-40B4-BE49-F238E27FC236}">
                <a16:creationId xmlns:a16="http://schemas.microsoft.com/office/drawing/2014/main" id="{4DEA0B9D-6E82-41B4-AF3B-9AA3D2944F16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42AE2DCB-38C5-48EA-A1DA-291D21221CAD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4890EFA0-324D-423E-AE90-BA15B872B858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A04AD09B-38B8-47D1-B27A-D0AA9B2360C0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9C67142F-01F5-4C99-AF48-FD59126D4EB0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280B2408-7B7D-4CBA-8428-40BB9A1F2B29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280561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7">
            <a:extLst>
              <a:ext uri="{FF2B5EF4-FFF2-40B4-BE49-F238E27FC236}">
                <a16:creationId xmlns:a16="http://schemas.microsoft.com/office/drawing/2014/main" id="{D4CF412D-3516-43B5-B5CD-C44C7D9E9ACF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079DE7B4-5DEC-441E-8F99-1B24C6954EE1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BE396986-11B3-4018-98D1-9470293C1B73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BD305196-894F-4469-84E3-1D88D18F6CCA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721161CD-C52E-4C50-B28C-27B487D4078B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4" name="object 30">
            <a:extLst>
              <a:ext uri="{FF2B5EF4-FFF2-40B4-BE49-F238E27FC236}">
                <a16:creationId xmlns:a16="http://schemas.microsoft.com/office/drawing/2014/main" id="{B81B8DA0-82B7-4E1C-8480-9914D7D0858E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A0EB73CB-818B-478A-82C7-E95EBE9B8D36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6" name="object 32">
            <a:extLst>
              <a:ext uri="{FF2B5EF4-FFF2-40B4-BE49-F238E27FC236}">
                <a16:creationId xmlns:a16="http://schemas.microsoft.com/office/drawing/2014/main" id="{306643FD-8217-4A06-8803-654B83137C11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7" name="object 7">
            <a:extLst>
              <a:ext uri="{FF2B5EF4-FFF2-40B4-BE49-F238E27FC236}">
                <a16:creationId xmlns:a16="http://schemas.microsoft.com/office/drawing/2014/main" id="{8B45B553-6772-4C7E-9359-8ADCBAEF6850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9E128EB1-DE5B-435B-B494-496EBE9D8F5D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D0D157F6-D903-4FEA-B725-02FF98C99187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FD850B4E-8505-4EEF-AF41-6DF4101EBF00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12022E57-0D42-46F1-AEC3-F52D883F6021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45769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EF24A59D-2FDD-4D42-A13A-062A6E9F8A8E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9C4BBB3B-D7DE-439E-B1AF-BDD4B87F5E11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62FD65B-ABF2-4FE1-87A2-0292BE97F6F6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358461FE-4DD4-4EF6-ABF6-CD89751964CF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E2DC6FB8-3786-40D5-8A3F-BD9A62099F18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4DE0F783-841B-4EBB-B24D-6619C6C33776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C768CCC-FA09-4350-98B6-27036AC49E03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C3FCE3A4-C461-4311-82C3-D941798DB9DA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4A5ABA87-1532-49A2-908B-328614D5E08B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0EAA74F-08C8-40A7-A0B7-927B7154E740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668F15B3-43EE-4E29-B262-EEC6912E154D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F97A8860-C93F-4176-AD19-48F9B267DF34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A00D2B3E-BFB9-4A0A-ADE5-1E8CE9062F97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1308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60437019-9F1B-479F-9557-E174AB348C27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FBB2AD57-8558-405F-8AF5-F4DF67C67309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2606B472-76BC-4210-ABBC-7552A53E6C1F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8E912EE9-60C8-40A6-855E-92D8B8DE606F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3989B301-E3D1-4E19-B1EF-946ED06F7966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CBF3FAD-3C41-43D5-9500-426946904CF7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32A2F895-6F5E-45C0-B985-A932F850EE8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FD967BF4-5ECF-4130-BEE9-6AFD3B2B1B51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8467EFDC-71AC-46B7-AE8B-122C05BEBF38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26FCDA5-C5EF-4045-972B-95F5C7AD995B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D913C582-4654-48B1-B397-F3B060A37763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A07EC37A-2BE1-4A94-9E43-693FC71CBCA2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6B74ECDF-AF4C-41F1-B11C-11984149A6AE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67833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F714657A-A719-4626-A090-1D00713DD5A2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8832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32E5D6AD-A39B-49D4-A616-41AFD88B55A5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D60B5E9C-5283-43A0-9EDF-BF81346AC87F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2CDF10CA-352C-42EB-9A9B-1B18B495A9A7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A8E6F6EF-16BE-4134-B2E7-00387CE80682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97C81F74-B2EE-411D-B40F-0777CEF7F77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FC77C2E9-41C7-43A5-876B-596DB4B5E187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8800675E-1A49-4645-82CD-47171D494C32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CC750553-8027-4ABC-97AA-6ABF9066CE22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6B7889B6-0C3B-4BF4-AEA2-B31C3D4CD15E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186AA050-B831-45C0-B27A-D261C8146516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2F9D661A-31D9-4CFC-8F81-2E34ED07E70B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213D64F4-627A-47DC-80FB-44CD83AFB344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63785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147CE5DE-7ED9-44A5-BAA1-348A04A5275D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1D5D8805-D2C9-49B9-949A-F48A6BAB2FE0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067D42D0-0AAB-4B96-903B-AA91094E91A1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33AFA9E0-CC64-4E10-87E2-76D71F87FFBC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527AB22B-AC00-4C8A-9DBE-32B778478456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0013A35-607D-43AA-87FB-63FAA3A74674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2363179E-FEBC-4295-90DA-0BA1199B1FD9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B410A9B7-6B79-4258-8CBE-3034BB26205B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D0181219-CB71-45A7-B50A-A28C6B5C7C5D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FFA9C8A-667D-4B42-91A7-C6A883694972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C3FCC0B-3721-414D-8B7D-4D5D1D84DDF3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392CE656-9322-4097-B1EF-853576C86853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6A4FFD89-7FF5-4A59-A640-EF9BF9863364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355851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3856FFF5-4570-44C5-9956-F23A977029B1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26E405B0-9E6B-4430-B376-844DD174F8F9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97D1583-5E78-4E26-A3AD-43A6D49A3B55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A06EBABC-3E1E-4312-A981-3A44BE499460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85BDC278-3BEA-470A-A327-A9A5F56A7DEE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97371192-4E72-409F-BDDE-D54C60415104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A629C92D-14B2-41E0-AE55-B92472F326BD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28B315C8-1D4B-4834-8C38-BB36438D5008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01979601-C5D9-4B49-822E-D78088A13722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CC95B0C8-65AE-493C-A281-5074E3679B90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4D721A47-361E-4279-BA0C-500FD4353598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7057FAC3-2CC4-4AD5-967F-C9194F8B2A2F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CB3A51A1-BEA3-457A-909F-BBB1E719DB2F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97043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66E70023-A2D5-46CA-B81F-A768A56D094D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57900" y="3771901"/>
            <a:ext cx="72235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3B8FED01-D5B0-408C-B7EA-3E95E1FAC50E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E7DACBA7-1889-404B-A8AE-17021CD20582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22DDE9E7-24CD-46AC-A13C-2D93EB683852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0904288B-3338-469C-BF2F-0A1417747C02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67368135-8AE6-4D17-BB6D-B94532C33ADC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D6A29F96-45D6-460D-A730-6AB2EBD6AB23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5EB56E52-E874-4E9B-B9BB-12DB315CF3B2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000C1247-21AD-4655-838F-DD8798FC4EE0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5A72080C-577F-438C-BBEC-9C342D365446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38F4494A-5FD9-4FD0-B029-126EBAD4CE0C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5D6AE4D3-58F3-4FE6-955E-8363648C72BB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06E20A13-B520-49F6-B39C-B8CBE965372B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75494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4E2B8EBB-AC6E-43CC-A91E-D8D9BDF07CD8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85999" y="3771901"/>
            <a:ext cx="42910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B47C1E06-7FD2-4180-ABDE-24DB72D648FC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9E0CE2F5-36E8-4D2A-94D7-E95EA9111B63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163C2CA8-764A-4A86-ACC7-2D850C3A1002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BADAD560-AB4E-4745-92FF-A51F25DF30A0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61F92571-4EAE-43CD-B0D2-1E58042CB11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9DAFA7BC-64C4-4ACD-AD4E-B3B186A68E2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EA5137F8-F417-4584-80E2-ABD2E6838E8D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2962840C-ACE7-4154-A97B-25C83B0F2E66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F4D3009-FCBE-4B4E-BFF1-F96E1DD2EBC1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613DBAFA-4EDC-4724-A6DD-12A94B9A4AC6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C034AF0E-C9D4-4B26-B8DE-1722CA6BE93E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2A0E0DCD-FEDD-4487-A6A1-AEB0B4D1A1B3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91627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7">
            <a:extLst>
              <a:ext uri="{FF2B5EF4-FFF2-40B4-BE49-F238E27FC236}">
                <a16:creationId xmlns:a16="http://schemas.microsoft.com/office/drawing/2014/main" id="{49B3AC0A-B8CD-4A7D-9B68-67791330FB51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57901" y="3771901"/>
            <a:ext cx="42910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46065" y="4200526"/>
            <a:ext cx="229304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F203F2CB-54D3-4E93-9E2F-C4CFC0AC6B8F}"/>
              </a:ext>
            </a:extLst>
          </p:cNvPr>
          <p:cNvSpPr txBox="1"/>
          <p:nvPr/>
        </p:nvSpPr>
        <p:spPr>
          <a:xfrm>
            <a:off x="3276361" y="2116980"/>
            <a:ext cx="100536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Sa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15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4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11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i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12B0AB7C-9C2E-4188-A8D6-EF9A8FC214B3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3E6BC2EA-95E5-43CD-B1E8-14A73BC6C546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2470A0CE-6BD8-4B8F-960C-EFB1D157E71C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B4F34871-07CD-4AA2-B103-F2221A8BD6C1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0">
            <a:extLst>
              <a:ext uri="{FF2B5EF4-FFF2-40B4-BE49-F238E27FC236}">
                <a16:creationId xmlns:a16="http://schemas.microsoft.com/office/drawing/2014/main" id="{484039DC-DD69-42FC-8A41-ED0FBC9FEDB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1" name="object 31">
            <a:extLst>
              <a:ext uri="{FF2B5EF4-FFF2-40B4-BE49-F238E27FC236}">
                <a16:creationId xmlns:a16="http://schemas.microsoft.com/office/drawing/2014/main" id="{F74661CA-5C14-47B9-82B7-0F09DCD202BD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469AB6E6-5C38-42D9-AF70-B1AB3BEC2264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AE8DEE37-22D1-4AE2-8C14-661706C311E1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650D32D9-12EE-4EE7-9C14-3AE3882408C2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51EDF2CD-8B35-4D3F-85A9-DD1133609ABC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83E70E1F-EFCE-4659-B899-4B39596C4689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96B965CD-0FA1-451C-A4FA-155E3DE55C5D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284133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419296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¿Qué es un ciclo?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1316" y="1432559"/>
            <a:ext cx="6246117" cy="2901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una estructura de control esencial que permite repetir una o varias veces la misma instrucción o bloque de instrucciones de forma automática.</a:t>
            </a:r>
          </a:p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El número de veces que el bloque de instrucciones se ejecutará se  puede especificar a través de una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lógica que indica si se ejecuta de nuevo o no.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10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38528" y="2046848"/>
            <a:ext cx="6108601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 = 5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&gt;= 5: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</a:t>
            </a: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print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(" Hola a todos ") 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636544" y="1395984"/>
            <a:ext cx="4754856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¿Qué hace el siguiente código?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923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48000" y="2382647"/>
            <a:ext cx="3503452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 =10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 0: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x = x - 1</a:t>
            </a: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598419" y="1329773"/>
            <a:ext cx="4754856" cy="8340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¿Cuántas veces se ejecutará este ciclo?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¿Cuál será el valor final de x?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15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48000" y="2382647"/>
            <a:ext cx="3352800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x=0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 0: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</a:t>
            </a: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print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(" Hasta luego ")</a:t>
            </a: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598419" y="1329773"/>
            <a:ext cx="4754856" cy="8340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¿Qué hace el siguiente código?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¿Por qué?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13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027355"/>
            <a:ext cx="5314315" cy="1133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era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ores</a:t>
            </a:r>
            <a:r>
              <a:rPr sz="36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sim</a:t>
            </a:r>
            <a:r>
              <a:rPr sz="36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</a:t>
            </a:r>
            <a:r>
              <a:rPr sz="3600" spc="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ic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dos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de ope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ac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ó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-asignación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15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952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6912" y="688535"/>
            <a:ext cx="6062521" cy="0"/>
          </a:xfrm>
          <a:custGeom>
            <a:avLst/>
            <a:gdLst/>
            <a:ahLst/>
            <a:cxnLst/>
            <a:rect l="l" t="t" r="r" b="b"/>
            <a:pathLst>
              <a:path w="6062521">
                <a:moveTo>
                  <a:pt x="0" y="0"/>
                </a:moveTo>
                <a:lnTo>
                  <a:pt x="6062521" y="0"/>
                </a:lnTo>
              </a:path>
            </a:pathLst>
          </a:custGeom>
          <a:ln w="13695">
            <a:solidFill>
              <a:srgbClr val="83AC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2037" y="164526"/>
            <a:ext cx="106489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10" dirty="0">
                <a:solidFill>
                  <a:srgbClr val="4F8093"/>
                </a:solidFill>
                <a:latin typeface="Arial"/>
                <a:cs typeface="Arial"/>
              </a:rPr>
              <a:t>Operador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4405" y="145476"/>
            <a:ext cx="995044" cy="32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Times New Roman"/>
                <a:cs typeface="Times New Roman"/>
              </a:rPr>
              <a:t>Ejemplo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2419" y="150035"/>
            <a:ext cx="2105660" cy="32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55" dirty="0">
                <a:solidFill>
                  <a:srgbClr val="4F8093"/>
                </a:solidFill>
                <a:latin typeface="Arial"/>
                <a:cs typeface="Arial"/>
              </a:rPr>
              <a:t>Es</a:t>
            </a:r>
            <a:r>
              <a:rPr sz="1900" spc="-365" dirty="0">
                <a:solidFill>
                  <a:srgbClr val="4F8093"/>
                </a:solidFill>
                <a:latin typeface="Arial"/>
                <a:cs typeface="Arial"/>
              </a:rPr>
              <a:t> </a:t>
            </a:r>
            <a:r>
              <a:rPr sz="2050" spc="155" dirty="0">
                <a:solidFill>
                  <a:srgbClr val="4F8093"/>
                </a:solidFill>
                <a:latin typeface="Times New Roman"/>
                <a:cs typeface="Times New Roman"/>
              </a:rPr>
              <a:t>lo</a:t>
            </a:r>
            <a:r>
              <a:rPr sz="2050" spc="-215" dirty="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sz="2050" spc="185" dirty="0">
                <a:solidFill>
                  <a:srgbClr val="4F8093"/>
                </a:solidFill>
                <a:latin typeface="Times New Roman"/>
                <a:cs typeface="Times New Roman"/>
              </a:rPr>
              <a:t>mismo</a:t>
            </a:r>
            <a:r>
              <a:rPr sz="2050" spc="-120" dirty="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sz="2050" spc="155" dirty="0">
                <a:solidFill>
                  <a:srgbClr val="4F8093"/>
                </a:solidFill>
                <a:latin typeface="Times New Roman"/>
                <a:cs typeface="Times New Roman"/>
              </a:rPr>
              <a:t>que_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13" y="893290"/>
            <a:ext cx="34163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35" dirty="0">
                <a:solidFill>
                  <a:srgbClr val="FD1313"/>
                </a:solidFill>
                <a:latin typeface="Arial"/>
                <a:cs typeface="Arial"/>
              </a:rPr>
              <a:t>+=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5707" y="888729"/>
            <a:ext cx="7994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5" dirty="0">
                <a:solidFill>
                  <a:srgbClr val="4F8093"/>
                </a:solidFill>
                <a:latin typeface="Arial"/>
                <a:cs typeface="Arial"/>
              </a:rPr>
              <a:t>y+=10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7628" y="888729"/>
            <a:ext cx="9391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5" dirty="0">
                <a:solidFill>
                  <a:srgbClr val="4F8093"/>
                </a:solidFill>
                <a:latin typeface="Arial"/>
                <a:cs typeface="Arial"/>
              </a:rPr>
              <a:t>y=y+10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6378" y="1489514"/>
            <a:ext cx="678219" cy="1199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90">
              <a:lnSpc>
                <a:spcPct val="100000"/>
              </a:lnSpc>
            </a:pPr>
            <a:r>
              <a:rPr sz="3100" spc="90" dirty="0">
                <a:solidFill>
                  <a:srgbClr val="FD1313"/>
                </a:solidFill>
                <a:latin typeface="Times New Roman"/>
                <a:cs typeface="Times New Roman"/>
              </a:rPr>
              <a:t>-</a:t>
            </a:r>
            <a:r>
              <a:rPr lang="es-MX" sz="3100" spc="90" dirty="0">
                <a:solidFill>
                  <a:srgbClr val="FD1313"/>
                </a:solidFill>
                <a:latin typeface="Times New Roman"/>
                <a:cs typeface="Times New Roman"/>
              </a:rPr>
              <a:t>=</a:t>
            </a:r>
            <a:endParaRPr sz="310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050" spc="-225" dirty="0">
                <a:solidFill>
                  <a:srgbClr val="FD1313"/>
                </a:solidFill>
                <a:latin typeface="Courier New"/>
                <a:cs typeface="Courier New"/>
              </a:rPr>
              <a:t>*</a:t>
            </a:r>
            <a:r>
              <a:rPr lang="es-MX" sz="2050" spc="-225" dirty="0">
                <a:solidFill>
                  <a:srgbClr val="FD1313"/>
                </a:solidFill>
                <a:latin typeface="Courier New"/>
                <a:cs typeface="Courier New"/>
              </a:rPr>
              <a:t>=</a:t>
            </a:r>
            <a:endParaRPr sz="4650" baseline="-806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9403" y="1600063"/>
            <a:ext cx="76962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20" dirty="0">
                <a:solidFill>
                  <a:srgbClr val="4F8093"/>
                </a:solidFill>
                <a:latin typeface="Arial"/>
                <a:cs typeface="Arial"/>
              </a:rPr>
              <a:t>y-=10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1400" y="1609185"/>
            <a:ext cx="1033143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50" spc="204" dirty="0">
                <a:solidFill>
                  <a:srgbClr val="4F8093"/>
                </a:solidFill>
                <a:latin typeface="Arial"/>
                <a:cs typeface="Arial"/>
              </a:rPr>
              <a:t>y=</a:t>
            </a:r>
            <a:r>
              <a:rPr sz="2050" spc="204" dirty="0">
                <a:solidFill>
                  <a:srgbClr val="4F8093"/>
                </a:solidFill>
                <a:latin typeface="Arial"/>
                <a:cs typeface="Arial"/>
              </a:rPr>
              <a:t>y-10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9403" y="2311400"/>
            <a:ext cx="7658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95" dirty="0">
                <a:solidFill>
                  <a:srgbClr val="4F8093"/>
                </a:solidFill>
                <a:latin typeface="Arial"/>
                <a:cs typeface="Arial"/>
              </a:rPr>
              <a:t>y*=10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6757" y="2320519"/>
            <a:ext cx="9010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y=y*10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5509" y="3054822"/>
            <a:ext cx="281940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i="1" spc="5" dirty="0">
                <a:solidFill>
                  <a:srgbClr val="FD1313"/>
                </a:solidFill>
                <a:latin typeface="Arial"/>
                <a:cs typeface="Arial"/>
              </a:rPr>
              <a:t>I=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7664" y="3077453"/>
            <a:ext cx="72707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y/=10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4740" y="3028950"/>
            <a:ext cx="86106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70" dirty="0">
                <a:solidFill>
                  <a:srgbClr val="4F8093"/>
                </a:solidFill>
                <a:latin typeface="Arial"/>
                <a:cs typeface="Arial"/>
              </a:rPr>
              <a:t>y=y/10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5045" y="3856544"/>
            <a:ext cx="35115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300" b="1" i="1" spc="-254" dirty="0">
                <a:solidFill>
                  <a:srgbClr val="FD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/ </a:t>
            </a:r>
            <a:r>
              <a:rPr sz="2300" i="1" spc="-254" dirty="0">
                <a:solidFill>
                  <a:srgbClr val="FD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2013" y="3889104"/>
            <a:ext cx="81280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y//=10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19368" y="3734070"/>
            <a:ext cx="9563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y=y//10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2466" y="4700756"/>
            <a:ext cx="43942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05" dirty="0">
                <a:solidFill>
                  <a:srgbClr val="FD1313"/>
                </a:solidFill>
                <a:latin typeface="Arial"/>
                <a:cs typeface="Arial"/>
              </a:rPr>
              <a:t>%=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2846" y="4541161"/>
            <a:ext cx="1033144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y=y%10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0926" y="4700756"/>
            <a:ext cx="8928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y%=10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1744217"/>
            <a:ext cx="6364605" cy="25930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¿Qué quiero repetir?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¿Cuántas veces deseo repetirlo?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¿Qué debe cambiar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200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cada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repetición</a:t>
            </a:r>
            <a:r>
              <a:rPr sz="2000" dirty="0">
                <a:solidFill>
                  <a:srgbClr val="C5DAEB"/>
                </a:solidFill>
                <a:cs typeface="Calibri"/>
              </a:rPr>
              <a:t>?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Q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ué</a:t>
            </a:r>
            <a:r>
              <a:rPr sz="2000" dirty="0">
                <a:solidFill>
                  <a:srgbClr val="C5DAEB"/>
                </a:solidFill>
                <a:cs typeface="Calibri"/>
              </a:rPr>
              <a:t> debo hacer para que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termine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el ciclo</a:t>
            </a:r>
            <a:r>
              <a:rPr sz="2000" dirty="0">
                <a:solidFill>
                  <a:srgbClr val="C5DAEB"/>
                </a:solidFill>
                <a:cs typeface="Calibri"/>
              </a:rPr>
              <a:t> y no quede como ciclo infinito?</a:t>
            </a: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E8D0617-A8CC-4DE0-AFD2-75D10D5FAB05}"/>
              </a:ext>
            </a:extLst>
          </p:cNvPr>
          <p:cNvSpPr txBox="1"/>
          <p:nvPr/>
        </p:nvSpPr>
        <p:spPr>
          <a:xfrm>
            <a:off x="2485643" y="262509"/>
            <a:ext cx="6614135" cy="1133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spc="-25" dirty="0">
                <a:solidFill>
                  <a:srgbClr val="18BAD4"/>
                </a:solidFill>
                <a:latin typeface="Calibri"/>
                <a:cs typeface="Calibri"/>
              </a:rPr>
              <a:t>Cuatro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preguntas que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nos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debemos</a:t>
            </a:r>
            <a:r>
              <a:rPr lang="es-MX"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hacer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antes de codificar un ciclo</a:t>
            </a:r>
          </a:p>
        </p:txBody>
      </p:sp>
    </p:spTree>
    <p:extLst>
      <p:ext uri="{BB962C8B-B14F-4D97-AF65-F5344CB8AC3E}">
        <p14:creationId xmlns:p14="http://schemas.microsoft.com/office/powerpoint/2010/main" val="229235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77176" y="291845"/>
            <a:ext cx="5870423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Contador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y Acum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lado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1804" y="1193291"/>
            <a:ext cx="6348857" cy="3679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Conta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ores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9563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5DAEB"/>
                </a:solidFill>
                <a:cs typeface="Calibri"/>
              </a:rPr>
              <a:t>Variables que incrementan/decrementan en un valor fijo</a:t>
            </a:r>
          </a:p>
          <a:p>
            <a:pPr marL="469900" lvl="1"/>
            <a:r>
              <a:rPr sz="2000" dirty="0">
                <a:solidFill>
                  <a:schemeClr val="bg1"/>
                </a:solidFill>
                <a:cs typeface="Calibri"/>
              </a:rPr>
              <a:t>cont=cont+1</a:t>
            </a:r>
          </a:p>
          <a:p>
            <a:pPr marL="469900" lvl="1"/>
            <a:r>
              <a:rPr sz="2000" dirty="0">
                <a:solidFill>
                  <a:schemeClr val="bg1"/>
                </a:solidFill>
                <a:cs typeface="Calibri"/>
              </a:rPr>
              <a:t>cont+=1</a:t>
            </a:r>
            <a:endParaRPr lang="es-MX" sz="2000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s-MX" sz="2000" b="1" dirty="0">
              <a:solidFill>
                <a:srgbClr val="C5DAEB"/>
              </a:solidFill>
              <a:latin typeface="Arial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Acum</a:t>
            </a:r>
            <a:r>
              <a:rPr sz="2000" b="1" spc="-10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2000" b="1" spc="0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ladores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12700"/>
            <a:r>
              <a:rPr sz="2000" dirty="0">
                <a:solidFill>
                  <a:srgbClr val="C5DAEB"/>
                </a:solidFill>
                <a:cs typeface="Calibri"/>
              </a:rPr>
              <a:t>Variables que incrementan/decrementan con valores diferentes:</a:t>
            </a:r>
          </a:p>
          <a:p>
            <a:pPr marL="469900" marR="2480310" lvl="1">
              <a:spcBef>
                <a:spcPts val="20"/>
              </a:spcBef>
            </a:pPr>
            <a:r>
              <a:rPr sz="2000" dirty="0">
                <a:solidFill>
                  <a:schemeClr val="bg1"/>
                </a:solidFill>
                <a:cs typeface="Calibri"/>
              </a:rPr>
              <a:t>acum=</a:t>
            </a:r>
            <a:r>
              <a:rPr sz="2000" dirty="0" err="1">
                <a:solidFill>
                  <a:schemeClr val="bg1"/>
                </a:solidFill>
                <a:cs typeface="Calibri"/>
              </a:rPr>
              <a:t>acum+x</a:t>
            </a:r>
            <a:r>
              <a:rPr sz="2000" dirty="0">
                <a:solidFill>
                  <a:schemeClr val="bg1"/>
                </a:solidFill>
                <a:cs typeface="Calibri"/>
              </a:rPr>
              <a:t> </a:t>
            </a:r>
            <a:endParaRPr lang="es-MX" sz="2000" dirty="0">
              <a:solidFill>
                <a:schemeClr val="bg1"/>
              </a:solidFill>
              <a:cs typeface="Calibri"/>
            </a:endParaRPr>
          </a:p>
          <a:p>
            <a:pPr marL="469900" marR="2480310" lvl="1">
              <a:spcBef>
                <a:spcPts val="20"/>
              </a:spcBef>
            </a:pPr>
            <a:r>
              <a:rPr sz="2000" dirty="0" err="1">
                <a:solidFill>
                  <a:schemeClr val="bg1"/>
                </a:solidFill>
                <a:cs typeface="Calibri"/>
              </a:rPr>
              <a:t>acum</a:t>
            </a:r>
            <a:r>
              <a:rPr sz="2000" dirty="0">
                <a:solidFill>
                  <a:schemeClr val="bg1"/>
                </a:solidFill>
                <a:cs typeface="Calibri"/>
              </a:rPr>
              <a:t>+=x</a:t>
            </a:r>
          </a:p>
        </p:txBody>
      </p:sp>
    </p:spTree>
    <p:extLst>
      <p:ext uri="{BB962C8B-B14F-4D97-AF65-F5344CB8AC3E}">
        <p14:creationId xmlns:p14="http://schemas.microsoft.com/office/powerpoint/2010/main" val="194746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335" y="1444553"/>
            <a:ext cx="6777229" cy="2519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 muchos casos 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lleva el control del ciclo a través de una variable que llamaremos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contador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que permite controlar el número de repeticiones.</a:t>
            </a:r>
          </a:p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Por ejemplo, si queremos repetir una determinada instrucción cinco veces, es necesario definir una variable que vaya contando en qué pasada del ciclo se encuentra.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5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38DF9C97-5F34-4BFE-8EBD-D5457B108819}"/>
              </a:ext>
            </a:extLst>
          </p:cNvPr>
          <p:cNvSpPr txBox="1"/>
          <p:nvPr/>
        </p:nvSpPr>
        <p:spPr>
          <a:xfrm>
            <a:off x="2939060" y="73740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348D695-A80F-44C2-8DF3-2DE6A223DD04}"/>
              </a:ext>
            </a:extLst>
          </p:cNvPr>
          <p:cNvSpPr/>
          <p:nvPr/>
        </p:nvSpPr>
        <p:spPr>
          <a:xfrm>
            <a:off x="2789188" y="1760010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1B3612C8-C885-4781-90C2-20B3B8B465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18749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32B0A441-3CBE-4F78-9FE5-7FC3C9CD08E6}"/>
              </a:ext>
            </a:extLst>
          </p:cNvPr>
          <p:cNvSpPr/>
          <p:nvPr/>
        </p:nvSpPr>
        <p:spPr>
          <a:xfrm>
            <a:off x="2783401" y="2945079"/>
            <a:ext cx="38786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en: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60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4158205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Imprima 5 veces “hola mundo”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la función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imprime5()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5233"/>
            <a:ext cx="2664864" cy="178917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4136" y="1776982"/>
            <a:ext cx="2199640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3600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A60D644-EE4B-4B9B-8E38-9DD6BC758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0"/>
            <a:ext cx="4038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4696692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Función y script principal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6E9C9BC-741B-4C15-9D97-42E92E477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2" y="1642420"/>
            <a:ext cx="4133850" cy="221456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56235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4158205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Imprima los números del 5 al 1.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la función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imprime5_1()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5233"/>
            <a:ext cx="2664864" cy="178917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4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1" y="266191"/>
            <a:ext cx="5359527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Función y script principal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AC899D-B8C9-4F17-8BDF-6BEAAABA2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591" y="1484891"/>
            <a:ext cx="3074005" cy="266953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539915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24300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133350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1632458"/>
            <a:ext cx="5910805" cy="8303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función recibe un número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mayor o igual a 1.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Calcular la suma de todos los números naturales desde el 1 hasta el número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074225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la función </a:t>
            </a:r>
            <a:r>
              <a:rPr lang="es-MX" sz="2000" b="1" spc="-20" dirty="0" err="1">
                <a:solidFill>
                  <a:srgbClr val="FFC000"/>
                </a:solidFill>
                <a:latin typeface="Calibri"/>
                <a:cs typeface="Calibri"/>
              </a:rPr>
              <a:t>acumulaNumeros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(n)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49" y="3473799"/>
            <a:ext cx="2125762" cy="142722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69DF4F5-3BBC-47FA-9662-24AB0CAB2C8D}"/>
              </a:ext>
            </a:extLst>
          </p:cNvPr>
          <p:cNvSpPr/>
          <p:nvPr/>
        </p:nvSpPr>
        <p:spPr>
          <a:xfrm>
            <a:off x="2910838" y="2618044"/>
            <a:ext cx="4572000" cy="54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000" b="1" dirty="0">
                <a:solidFill>
                  <a:schemeClr val="bg1"/>
                </a:solidFill>
              </a:rPr>
              <a:t>1 + 2 + 3 + 4 + ... + 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269A6372-D3C8-41A9-A7D3-2BF3E284861D}"/>
              </a:ext>
            </a:extLst>
          </p:cNvPr>
          <p:cNvSpPr txBox="1"/>
          <p:nvPr/>
        </p:nvSpPr>
        <p:spPr>
          <a:xfrm>
            <a:off x="3048001" y="3321510"/>
            <a:ext cx="2819400" cy="12128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Por ejemplo, si n = 3,  el resultado sería: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1 + 2 + 3  =  6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96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19" y="121412"/>
            <a:ext cx="4527448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Función y script principal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CCE619D-BD25-4D57-8967-5B033CE5D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2" y="1285493"/>
            <a:ext cx="5162550" cy="317182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80" y="3881872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234211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504950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089150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AAFCB65-DF48-428D-9512-4AC10FF8182F}"/>
              </a:ext>
            </a:extLst>
          </p:cNvPr>
          <p:cNvSpPr/>
          <p:nvPr/>
        </p:nvSpPr>
        <p:spPr>
          <a:xfrm>
            <a:off x="2783401" y="3274219"/>
            <a:ext cx="38786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en: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0002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tablaMultiplicar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la tabla de multiplicar de ese número. </a:t>
            </a:r>
          </a:p>
          <a:p>
            <a:pPr marL="355600" marR="1270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, pedir un número y mandar llamar la función.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060885" y="3252952"/>
            <a:ext cx="2362853" cy="751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929EFDB-5A86-475F-951E-FBCA380097B3}"/>
              </a:ext>
            </a:extLst>
          </p:cNvPr>
          <p:cNvSpPr/>
          <p:nvPr/>
        </p:nvSpPr>
        <p:spPr>
          <a:xfrm>
            <a:off x="967102" y="1986135"/>
            <a:ext cx="8187566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127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Por ejemplo: Si el número que da el usuario es 5, se deberá desplegar la tabla del 5: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1=5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2 = 10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3 = 15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4 =20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5 =25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6 = 30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7 =35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8 =40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9 =45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10 =50</a:t>
            </a:r>
            <a:endParaRPr lang="es-MX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089" y="911844"/>
            <a:ext cx="6756911" cy="23852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numerosAscendentes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enteros: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inicio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y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fin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La función deberá des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plegar los números en orden ascendente y de dos en dos, comenzando por el número de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inicio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 y terminando con el número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fin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 (sin pasarse del límite).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, pedir dos números (inicio y fin) y mandar llamar la función. Validar que los datos que te proporcione el usuario sean adecuados para resolver el problema, de lo contrario, manda un mensaje de error.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57400" y="4310066"/>
            <a:ext cx="4595038" cy="3190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9EC4C34-67BE-40A4-83D3-7CEF125C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686" y="3402304"/>
            <a:ext cx="5966461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  <a:cs typeface="Arial"/>
              </a:rPr>
              <a:t>Por ejemplo: si inicio es = 3 y fin = 20. Los números que se deben desplegar a pantalla son el 3 5 7 9 11 13 15 17 19. </a:t>
            </a:r>
            <a:endParaRPr lang="es-ES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2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1161287"/>
            <a:ext cx="6677407" cy="2324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9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1900" b="1" dirty="0">
              <a:solidFill>
                <a:schemeClr val="bg1"/>
              </a:solidFill>
            </a:endParaRPr>
          </a:p>
          <a:p>
            <a:pPr marL="12700" marR="12700" algn="just"/>
            <a:r>
              <a:rPr lang="es-MX" sz="1900" b="1" dirty="0">
                <a:solidFill>
                  <a:schemeClr val="bg1"/>
                </a:solidFill>
              </a:rPr>
              <a:t>1. Tabla de multiplicar</a:t>
            </a:r>
          </a:p>
          <a:p>
            <a:pPr marL="12700" marR="12700" algn="just"/>
            <a:r>
              <a:rPr lang="es-MX" sz="1900" b="1" dirty="0">
                <a:solidFill>
                  <a:schemeClr val="bg1"/>
                </a:solidFill>
              </a:rPr>
              <a:t>2. Escribe números ascendentemente</a:t>
            </a:r>
          </a:p>
          <a:p>
            <a:pPr marL="12700" marR="12700" algn="just"/>
            <a:r>
              <a:rPr lang="es-MX" sz="1900" b="1" dirty="0">
                <a:solidFill>
                  <a:schemeClr val="bg1"/>
                </a:solidFill>
              </a:rPr>
              <a:t>3. Salir</a:t>
            </a: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Pide una opción y </a:t>
            </a:r>
            <a:r>
              <a:rPr lang="es-MX" sz="1900" b="1" dirty="0">
                <a:solidFill>
                  <a:srgbClr val="FF0000"/>
                </a:solidFill>
                <a:cs typeface="Calibri"/>
              </a:rPr>
              <a:t>regresa el valor de la opción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. Si la opción es inválida regresar 0.</a:t>
            </a:r>
          </a:p>
          <a:p>
            <a:pPr marL="12700" marR="12700" algn="just"/>
            <a:endParaRPr lang="es-MX" sz="1900" dirty="0">
              <a:solidFill>
                <a:srgbClr val="C5DAEB"/>
              </a:solidFill>
              <a:cs typeface="Calibri"/>
            </a:endParaRP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787" y="4019577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29788" y="132390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801463"/>
            <a:ext cx="6677407" cy="45134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just"/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mande llamar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menu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y de acuerdo a la opción seleccionada por el usuario le dé la oportunidad de ejecutar cualquiera de las funciones que han sido construidas, haciendo uso del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r>
              <a:rPr lang="es-MX" dirty="0"/>
              <a:t> 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Utiliza  el ciclo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while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para que se cicle el programa hasta que el usuario introduzca la opción de salir (3). </a:t>
            </a:r>
          </a:p>
          <a:p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        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0   </a:t>
            </a:r>
          </a:p>
          <a:p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!= 3: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menu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1: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</a:t>
            </a:r>
          </a:p>
          <a:p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elif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2: </a:t>
            </a:r>
          </a:p>
          <a:p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elif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3: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      break</a:t>
            </a:r>
          </a:p>
          <a:p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else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("Opción inválida") 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25845" y="2963984"/>
            <a:ext cx="2696718" cy="9746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282" y="1271440"/>
            <a:ext cx="6577867" cy="837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nos permite repetir la ejecución de una secuencia de instrucciones. 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C8A63B-8666-4EC0-8C30-97CF517D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78" y="1804214"/>
            <a:ext cx="3558482" cy="2197469"/>
          </a:xfrm>
          <a:prstGeom prst="rect">
            <a:avLst/>
          </a:prstGeom>
        </p:spPr>
      </p:pic>
      <p:sp>
        <p:nvSpPr>
          <p:cNvPr id="18" name="object 15">
            <a:extLst>
              <a:ext uri="{FF2B5EF4-FFF2-40B4-BE49-F238E27FC236}">
                <a16:creationId xmlns:a16="http://schemas.microsoft.com/office/drawing/2014/main" id="{86DE1657-D601-4EA6-907F-741C31AA0D52}"/>
              </a:ext>
            </a:extLst>
          </p:cNvPr>
          <p:cNvSpPr txBox="1"/>
          <p:nvPr/>
        </p:nvSpPr>
        <p:spPr>
          <a:xfrm>
            <a:off x="1472282" y="2222908"/>
            <a:ext cx="3709319" cy="1890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repetición es controlada por la evaluación de una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mientras esta condición sea verdadera, entonces ejecuta las instrucciones.</a:t>
            </a: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29788" y="132390"/>
            <a:ext cx="6633212" cy="122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</a:t>
            </a:r>
            <a:r>
              <a:rPr lang="es-MX" sz="3600" dirty="0">
                <a:solidFill>
                  <a:srgbClr val="18BAD4"/>
                </a:solidFill>
                <a:cs typeface="Calibri"/>
              </a:rPr>
              <a:t>problema 1</a:t>
            </a:r>
            <a:br>
              <a:rPr lang="es-MX" sz="3600" dirty="0">
                <a:solidFill>
                  <a:srgbClr val="18BAD4"/>
                </a:solidFill>
                <a:cs typeface="Calibri"/>
              </a:rPr>
            </a:b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Función: Comprueba clave de acceso</a:t>
            </a:r>
            <a:b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40EEAD56-C327-4135-ACCD-76B94F488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4106" y="1221562"/>
            <a:ext cx="6301738" cy="3789548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Escribe la función </a:t>
            </a:r>
            <a:r>
              <a:rPr lang="es-MX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compruebaClave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s-MX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listaClaves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, que recibe la lista de claves permitidas (</a:t>
            </a:r>
            <a:r>
              <a:rPr lang="es-MX" sz="18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listaClaves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). La función debe pedirle al usuario su clave y mediante un ciclo </a:t>
            </a:r>
            <a:r>
              <a:rPr lang="es-MX" sz="18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debe comprobar que la clave esté dentro de la lista de claves permitidas, de lo contrario, imprimir 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"Intenta de nuevo, introduce tu clave de acceso"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, hasta que introduzca una clave válida. Al final de tu función, imprime 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Bienvenido 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cuando la clave sea correcta.</a:t>
            </a:r>
          </a:p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En el script principal, declara una lista de claves permitidas (</a:t>
            </a:r>
            <a:r>
              <a:rPr lang="es-MX" sz="18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listaClaves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) y manda llamar la función </a:t>
            </a:r>
            <a:r>
              <a:rPr lang="es-MX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compruebaClave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, que recibe como parámetro la lista de claves.</a:t>
            </a:r>
          </a:p>
          <a:p>
            <a:pPr marL="400050" lvl="1" indent="0" algn="just">
              <a:spcBef>
                <a:spcPct val="0"/>
              </a:spcBef>
              <a:buNone/>
            </a:pPr>
            <a:endParaRPr lang="es-MX" sz="18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6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85228" y="289742"/>
            <a:ext cx="6633212" cy="122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</a:t>
            </a:r>
            <a:r>
              <a:rPr lang="es-MX" sz="3600" dirty="0">
                <a:solidFill>
                  <a:srgbClr val="18BAD4"/>
                </a:solidFill>
                <a:cs typeface="Calibri"/>
              </a:rPr>
              <a:t>problema 1</a:t>
            </a:r>
            <a:br>
              <a:rPr lang="es-MX" sz="3600" dirty="0">
                <a:solidFill>
                  <a:srgbClr val="18BAD4"/>
                </a:solidFill>
                <a:cs typeface="Calibri"/>
              </a:rPr>
            </a:b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Función: Comprueba clave de acceso</a:t>
            </a:r>
            <a:b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85ECC69-5CDA-4ADC-86D8-62F797E35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5075" y="1467613"/>
            <a:ext cx="5453925" cy="485776"/>
          </a:xfrm>
        </p:spPr>
        <p:txBody>
          <a:bodyPr>
            <a:noAutofit/>
          </a:bodyPr>
          <a:lstStyle/>
          <a:p>
            <a:pPr marL="300038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Casos de prueba:</a:t>
            </a:r>
            <a:endParaRPr lang="es-MX" sz="1800" dirty="0">
              <a:solidFill>
                <a:schemeClr val="accent5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F860766-5799-48C4-B3F6-4FB2E940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788" y="2038350"/>
            <a:ext cx="2495550" cy="4857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B2036AB-CDA7-4AE6-8667-20F66E72F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88" y="2857310"/>
            <a:ext cx="5200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3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26957" y="903081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8573" y="1898504"/>
            <a:ext cx="8947403" cy="1894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tabLst>
                <a:tab pos="329565" algn="l"/>
              </a:tabLst>
            </a:pPr>
            <a:r>
              <a:rPr lang="es-MX" sz="1400" dirty="0">
                <a:solidFill>
                  <a:srgbClr val="18BAD4"/>
                </a:solidFill>
                <a:latin typeface="MS Gothic"/>
                <a:cs typeface="MS Gothic"/>
              </a:rPr>
              <a:t>◇</a:t>
            </a:r>
            <a:r>
              <a:rPr lang="es-MX" sz="1600" dirty="0">
                <a:solidFill>
                  <a:srgbClr val="18BAD4"/>
                </a:solidFill>
                <a:cs typeface="MS Gothic"/>
              </a:rPr>
              <a:t>	</a:t>
            </a:r>
            <a:r>
              <a:rPr lang="es-MX" sz="1600" dirty="0">
                <a:solidFill>
                  <a:srgbClr val="18BAD4"/>
                </a:solidFill>
                <a:cs typeface="MS Gothic"/>
                <a:hlinkClick r:id="rId5"/>
              </a:rPr>
              <a:t>https://www.w3resource.com/python/python-while-loop.</a:t>
            </a:r>
            <a:r>
              <a:rPr lang="es-MX" sz="1600" dirty="0">
                <a:solidFill>
                  <a:srgbClr val="18BAD4"/>
                </a:solidFill>
                <a:cs typeface="MS Gothic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spc="5" dirty="0" err="1">
                <a:solidFill>
                  <a:srgbClr val="C5DAEB"/>
                </a:solidFill>
                <a:cs typeface="Calibri"/>
              </a:rPr>
              <a:t>W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hile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loop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)</a:t>
            </a:r>
            <a:endParaRPr sz="1600" dirty="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sz="1600" dirty="0">
                <a:solidFill>
                  <a:srgbClr val="18BAD4"/>
                </a:solidFill>
                <a:cs typeface="MS Gothic"/>
              </a:rPr>
              <a:t>◇	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htt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6"/>
              </a:rPr>
              <a:t>p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: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6"/>
              </a:rPr>
              <a:t>/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/w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w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w.</a:t>
            </a:r>
            <a:r>
              <a:rPr sz="1600" u="heavy" spc="-15" dirty="0">
                <a:solidFill>
                  <a:srgbClr val="1154CC"/>
                </a:solidFill>
                <a:cs typeface="Calibri"/>
                <a:hlinkClick r:id="rId6"/>
              </a:rPr>
              <a:t>m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clibr</a:t>
            </a:r>
            <a:r>
              <a:rPr sz="1600" u="heavy" spc="-5" dirty="0">
                <a:solidFill>
                  <a:srgbClr val="1154CC"/>
                </a:solidFill>
                <a:cs typeface="Calibri"/>
                <a:hlinkClick r:id="rId6"/>
              </a:rPr>
              <a:t>e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.org/c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o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nsultar/p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thon/lecciones/p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th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o</a:t>
            </a:r>
            <a:r>
              <a:rPr sz="1600" u="heavy" spc="20" dirty="0">
                <a:solidFill>
                  <a:srgbClr val="1154CC"/>
                </a:solidFill>
                <a:cs typeface="Calibri"/>
                <a:hlinkClick r:id="rId6"/>
              </a:rPr>
              <a:t>n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-whi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l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e.html</a:t>
            </a:r>
            <a:r>
              <a:rPr sz="1600" spc="-5" dirty="0">
                <a:solidFill>
                  <a:srgbClr val="1154CC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(B</a:t>
            </a:r>
            <a:r>
              <a:rPr lang="es-MX" sz="1600" spc="0" dirty="0" err="1">
                <a:solidFill>
                  <a:srgbClr val="C5DAEB"/>
                </a:solidFill>
                <a:cs typeface="Calibri"/>
              </a:rPr>
              <a:t>u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hil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endParaRPr sz="1600" dirty="0"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282" y="1271440"/>
            <a:ext cx="7051449" cy="1297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Las instrucciones dentro del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se ejecutan en forma repetida, en secuencia de arriba a abajo, mientras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sea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.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C8A63B-8666-4EC0-8C30-97CF517D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81" y="2424087"/>
            <a:ext cx="3228975" cy="1993989"/>
          </a:xfrm>
          <a:prstGeom prst="rect">
            <a:avLst/>
          </a:prstGeom>
        </p:spPr>
      </p:pic>
      <p:sp>
        <p:nvSpPr>
          <p:cNvPr id="18" name="object 15">
            <a:extLst>
              <a:ext uri="{FF2B5EF4-FFF2-40B4-BE49-F238E27FC236}">
                <a16:creationId xmlns:a16="http://schemas.microsoft.com/office/drawing/2014/main" id="{86DE1657-D601-4EA6-907F-741C31AA0D52}"/>
              </a:ext>
            </a:extLst>
          </p:cNvPr>
          <p:cNvSpPr txBox="1"/>
          <p:nvPr/>
        </p:nvSpPr>
        <p:spPr>
          <a:xfrm>
            <a:off x="1472281" y="2596287"/>
            <a:ext cx="3709319" cy="1890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se evalúa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falsa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en la primera ocasión, las instrucciones dentro del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nunca se ejecutan.</a:t>
            </a:r>
          </a:p>
        </p:txBody>
      </p:sp>
    </p:spTree>
    <p:extLst>
      <p:ext uri="{BB962C8B-B14F-4D97-AF65-F5344CB8AC3E}">
        <p14:creationId xmlns:p14="http://schemas.microsoft.com/office/powerpoint/2010/main" val="158631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361" y="1228205"/>
            <a:ext cx="6141721" cy="35977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ejecución del “Estructura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“ sucede así: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Se evalúa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el resultado de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las instrucciones no se ejecutan y se pasa a ejecutar la siguiente instrucción en el programa.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el resultado de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se ejecuta(n) la(s) instrucción(es) y el proceso se repite comenzando desde el inicio del ciclo.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5706C42-F30D-48E1-985C-816C2F554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17" y="1305559"/>
            <a:ext cx="1876043" cy="19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25341" y="24573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7CE7CE8-F903-48A6-858A-51F558E79132}"/>
              </a:ext>
            </a:extLst>
          </p:cNvPr>
          <p:cNvSpPr txBox="1"/>
          <p:nvPr/>
        </p:nvSpPr>
        <p:spPr>
          <a:xfrm>
            <a:off x="1887333" y="1993531"/>
            <a:ext cx="6435231" cy="12371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500"/>
              </a:lnSpc>
            </a:pPr>
            <a:r>
              <a:rPr sz="2400" b="1" dirty="0">
                <a:solidFill>
                  <a:srgbClr val="92D050"/>
                </a:solidFill>
                <a:latin typeface="Consolas"/>
                <a:cs typeface="Consolas"/>
              </a:rPr>
              <a:t>whi</a:t>
            </a:r>
            <a:r>
              <a:rPr sz="2400" b="1" spc="-10" dirty="0">
                <a:solidFill>
                  <a:srgbClr val="92D050"/>
                </a:solidFill>
                <a:latin typeface="Consolas"/>
                <a:cs typeface="Consolas"/>
              </a:rPr>
              <a:t>l</a:t>
            </a:r>
            <a:r>
              <a:rPr sz="2400" b="1" spc="0" dirty="0">
                <a:solidFill>
                  <a:srgbClr val="92D050"/>
                </a:solidFill>
                <a:latin typeface="Consolas"/>
                <a:cs typeface="Consolas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Consolas"/>
                <a:cs typeface="Consolas"/>
              </a:rPr>
              <a:t>c</a:t>
            </a:r>
            <a:r>
              <a:rPr sz="2400" b="1" spc="0" dirty="0">
                <a:solidFill>
                  <a:srgbClr val="FFC000"/>
                </a:solidFill>
                <a:latin typeface="Consolas"/>
                <a:cs typeface="Consolas"/>
              </a:rPr>
              <a:t>on</a:t>
            </a:r>
            <a:r>
              <a:rPr sz="2400" b="1" spc="-10" dirty="0">
                <a:solidFill>
                  <a:srgbClr val="FFC000"/>
                </a:solidFill>
                <a:latin typeface="Consolas"/>
                <a:cs typeface="Consolas"/>
              </a:rPr>
              <a:t>d</a:t>
            </a:r>
            <a:r>
              <a:rPr sz="2400" b="1" spc="-15" dirty="0">
                <a:solidFill>
                  <a:srgbClr val="FFC000"/>
                </a:solidFill>
                <a:latin typeface="Consolas"/>
                <a:cs typeface="Consolas"/>
              </a:rPr>
              <a:t>i</a:t>
            </a:r>
            <a:r>
              <a:rPr sz="2400" b="1" spc="0" dirty="0">
                <a:solidFill>
                  <a:srgbClr val="FFC000"/>
                </a:solidFill>
                <a:latin typeface="Consolas"/>
                <a:cs typeface="Consolas"/>
              </a:rPr>
              <a:t>ció</a:t>
            </a:r>
            <a:r>
              <a:rPr sz="2400" b="1" spc="-10" dirty="0">
                <a:solidFill>
                  <a:srgbClr val="FFC000"/>
                </a:solidFill>
                <a:latin typeface="Consolas"/>
                <a:cs typeface="Consola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271270" marR="12700">
              <a:lnSpc>
                <a:spcPts val="3500"/>
              </a:lnSpc>
            </a:pPr>
            <a:r>
              <a:rPr sz="2400" b="1" spc="-10" dirty="0">
                <a:solidFill>
                  <a:srgbClr val="FFFFFF"/>
                </a:solidFill>
                <a:latin typeface="Consolas"/>
                <a:cs typeface="Consolas"/>
              </a:rPr>
              <a:t>#</a:t>
            </a:r>
            <a:r>
              <a:rPr lang="es-MX" sz="2400" b="1" spc="-10" dirty="0" err="1">
                <a:solidFill>
                  <a:srgbClr val="FFFFFF"/>
                </a:solidFill>
                <a:latin typeface="Consolas"/>
                <a:cs typeface="Consolas"/>
              </a:rPr>
              <a:t>Intrucciones</a:t>
            </a:r>
            <a:r>
              <a:rPr lang="es-MX" sz="2400" b="1" spc="-10" dirty="0">
                <a:solidFill>
                  <a:srgbClr val="FFFFFF"/>
                </a:solidFill>
                <a:latin typeface="Consolas"/>
                <a:cs typeface="Consolas"/>
              </a:rPr>
              <a:t> a </a:t>
            </a:r>
            <a:r>
              <a:rPr sz="2400" b="1" spc="-10" dirty="0" err="1">
                <a:solidFill>
                  <a:srgbClr val="FFFFFF"/>
                </a:solidFill>
                <a:latin typeface="Consolas"/>
                <a:cs typeface="Consolas"/>
              </a:rPr>
              <a:t>r</a:t>
            </a:r>
            <a:r>
              <a:rPr sz="2400" b="1" spc="0" dirty="0" err="1">
                <a:solidFill>
                  <a:srgbClr val="FFFFFF"/>
                </a:solidFill>
                <a:latin typeface="Consolas"/>
                <a:cs typeface="Consolas"/>
              </a:rPr>
              <a:t>epetir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67F5228-E73D-48BC-BB9C-E65E5F06BD94}"/>
              </a:ext>
            </a:extLst>
          </p:cNvPr>
          <p:cNvSpPr txBox="1"/>
          <p:nvPr/>
        </p:nvSpPr>
        <p:spPr>
          <a:xfrm>
            <a:off x="1818908" y="1139951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en Python tiene la siguiente forma: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46FABB0-351F-430F-A260-46F6178A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014" y="3031795"/>
            <a:ext cx="3228975" cy="1993989"/>
          </a:xfrm>
          <a:prstGeom prst="rect">
            <a:avLst/>
          </a:prstGeom>
        </p:spPr>
      </p:pic>
      <p:sp>
        <p:nvSpPr>
          <p:cNvPr id="23" name="object 20">
            <a:extLst>
              <a:ext uri="{FF2B5EF4-FFF2-40B4-BE49-F238E27FC236}">
                <a16:creationId xmlns:a16="http://schemas.microsoft.com/office/drawing/2014/main" id="{211DA9D6-F0FD-45D0-9EFA-8005F756F4B6}"/>
              </a:ext>
            </a:extLst>
          </p:cNvPr>
          <p:cNvSpPr/>
          <p:nvPr/>
        </p:nvSpPr>
        <p:spPr>
          <a:xfrm>
            <a:off x="4634046" y="2179470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28E68BB-5FE0-413F-98B3-34D43B238774}"/>
              </a:ext>
            </a:extLst>
          </p:cNvPr>
          <p:cNvSpPr txBox="1"/>
          <p:nvPr/>
        </p:nvSpPr>
        <p:spPr>
          <a:xfrm>
            <a:off x="5434315" y="2126950"/>
            <a:ext cx="3644703" cy="264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err="1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 err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 err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40" dirty="0">
                <a:solidFill>
                  <a:srgbClr val="00AFEF"/>
                </a:solidFill>
                <a:latin typeface="Arial"/>
                <a:cs typeface="Arial"/>
              </a:rPr>
              <a:t>lógica o 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 err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oleana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3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0" y="2648173"/>
            <a:ext cx="4876800" cy="10777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>
              <a:lnSpc>
                <a:spcPct val="130100"/>
              </a:lnSpc>
            </a:pP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</a:t>
            </a:r>
            <a:r>
              <a:rPr b="1" spc="-8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alizar la</a:t>
            </a:r>
            <a:r>
              <a:rPr b="1" spc="-1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ejecución</a:t>
            </a:r>
            <a:r>
              <a:rPr b="1" spc="-1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 la </a:t>
            </a:r>
            <a:r>
              <a:rPr b="1" spc="-8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iguiente</a:t>
            </a:r>
            <a:r>
              <a:rPr b="1" spc="-1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simulación</a:t>
            </a:r>
            <a:r>
              <a:rPr lang="es-MX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en Python</a:t>
            </a:r>
            <a:endParaRPr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D17E7537-0AD4-43E8-A0CB-A038A5792979}"/>
              </a:ext>
            </a:extLst>
          </p:cNvPr>
          <p:cNvSpPr txBox="1"/>
          <p:nvPr/>
        </p:nvSpPr>
        <p:spPr>
          <a:xfrm>
            <a:off x="779526" y="188352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Actividad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889E8D3-D3AB-468E-9D8C-45CC32678C93}"/>
              </a:ext>
            </a:extLst>
          </p:cNvPr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AA5F25-376C-464F-80C2-F4F32814B322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F5BBD7B-2B5D-4F3A-B6D5-72D5FFE408DB}"/>
              </a:ext>
            </a:extLst>
          </p:cNvPr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3E948E7-7739-4A8A-B7FE-4A12A379702E}"/>
              </a:ext>
            </a:extLst>
          </p:cNvPr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89DE1952-641D-400A-9910-132CBB6D2FAF}"/>
              </a:ext>
            </a:extLst>
          </p:cNvPr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596813E8-AFE6-4F04-864D-E69F72375DDA}"/>
              </a:ext>
            </a:extLst>
          </p:cNvPr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154A9F7C-868D-4FA9-BB8D-B2B480BCB170}"/>
              </a:ext>
            </a:extLst>
          </p:cNvPr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8CB6E00B-AE36-4718-B6E7-86245DC95A9E}"/>
              </a:ext>
            </a:extLst>
          </p:cNvPr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4A4B95DF-18AB-4CCB-9C6F-566DFE6D0016}"/>
              </a:ext>
            </a:extLst>
          </p:cNvPr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633BB028-C887-417A-A347-61F4D567BADF}"/>
              </a:ext>
            </a:extLst>
          </p:cNvPr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F1FAECB3-1C0D-4389-8E52-BEA9BFA70068}"/>
              </a:ext>
            </a:extLst>
          </p:cNvPr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78E0768B-33C3-4D44-BB17-EFD69B4865F6}"/>
              </a:ext>
            </a:extLst>
          </p:cNvPr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67C8AD1E-3C20-4E7B-83CE-FF92E9FD64FC}"/>
              </a:ext>
            </a:extLst>
          </p:cNvPr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276393C2-090D-41B5-A8FC-05296F73A034}"/>
              </a:ext>
            </a:extLst>
          </p:cNvPr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4C8D11E6-F625-403F-9532-044CB881444A}"/>
              </a:ext>
            </a:extLst>
          </p:cNvPr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F7D9DE82-D2B0-419E-B87F-5FA58EBD44F2}"/>
              </a:ext>
            </a:extLst>
          </p:cNvPr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DB7813A3-DFD6-4239-9438-ECC4B3D7B639}"/>
              </a:ext>
            </a:extLst>
          </p:cNvPr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BF6EC8E9-59F7-40A8-8ED9-4C067DE67E43}"/>
              </a:ext>
            </a:extLst>
          </p:cNvPr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025CB0B6-36B3-4B37-BB58-99CAB2149724}"/>
              </a:ext>
            </a:extLst>
          </p:cNvPr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7C51C462-02C2-4C52-B963-5AEE8C2465C0}"/>
              </a:ext>
            </a:extLst>
          </p:cNvPr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98D7A4-CAD1-475B-A719-F658937EC77E}"/>
              </a:ext>
            </a:extLst>
          </p:cNvPr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5C5CD7D5-D539-4E86-BC89-229E56365F6A}"/>
              </a:ext>
            </a:extLst>
          </p:cNvPr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" name="object 3"/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" name="object 4"/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" name="object 5"/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5" name="object 15"/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2" name="object 32"/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B4709C24-7345-42E0-B8E2-75AC2C586801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8972780D-5FD6-44AF-86C2-870DEE9847F9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2155</Words>
  <Application>Microsoft Office PowerPoint</Application>
  <PresentationFormat>Presentación en pantalla (16:9)</PresentationFormat>
  <Paragraphs>403</Paragraphs>
  <Slides>42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1" baseType="lpstr">
      <vt:lpstr>MS Gothic</vt:lpstr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Situación problema 1 Función: Comprueba clave de acceso </vt:lpstr>
      <vt:lpstr>Situación problema 1 Función: Comprueba clave de acceso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45</cp:revision>
  <dcterms:created xsi:type="dcterms:W3CDTF">2019-07-18T13:33:39Z</dcterms:created>
  <dcterms:modified xsi:type="dcterms:W3CDTF">2019-11-22T16:59:44Z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