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 r:id="rId2"/>
    <p:sldId id="302" r:id="rId3"/>
    <p:sldId id="330" r:id="rId4"/>
    <p:sldId id="332" r:id="rId5"/>
    <p:sldId id="353" r:id="rId6"/>
    <p:sldId id="355" r:id="rId7"/>
    <p:sldId id="358" r:id="rId8"/>
    <p:sldId id="352" r:id="rId9"/>
    <p:sldId id="354" r:id="rId10"/>
    <p:sldId id="357"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3923" autoAdjust="0"/>
  </p:normalViewPr>
  <p:slideViewPr>
    <p:cSldViewPr>
      <p:cViewPr varScale="1">
        <p:scale>
          <a:sx n="64" d="100"/>
          <a:sy n="64" d="100"/>
        </p:scale>
        <p:origin x="114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22/11/2019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8</a:t>
            </a:fld>
            <a:endParaRPr lang="es-MX" dirty="0"/>
          </a:p>
        </p:txBody>
      </p:sp>
    </p:spTree>
    <p:extLst>
      <p:ext uri="{BB962C8B-B14F-4D97-AF65-F5344CB8AC3E}">
        <p14:creationId xmlns:p14="http://schemas.microsoft.com/office/powerpoint/2010/main" val="621101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22/11/2019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22/11/2019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 FINAL</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4978" y="1700808"/>
            <a:ext cx="8229600" cy="4968552"/>
          </a:xfrm>
        </p:spPr>
        <p:txBody>
          <a:bodyPr>
            <a:noAutofit/>
          </a:bodyPr>
          <a:lstStyle/>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4, mandar llamar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(saldo)</a:t>
            </a:r>
            <a:r>
              <a:rPr lang="es-MX" sz="2400" dirty="0">
                <a:solidFill>
                  <a:schemeClr val="bg2">
                    <a:lumMod val="25000"/>
                  </a:schemeClr>
                </a:solidFill>
                <a:cs typeface="Arial" panose="020B0604020202020204" pitchFamily="34" charset="0"/>
              </a:rPr>
              <a:t>, que recibe el saldo de la tarjeta de prepago e imprime el saldo de la tarjeta de prepago. Si el </a:t>
            </a:r>
            <a:r>
              <a:rPr lang="es-MX" sz="2400" b="1" dirty="0">
                <a:solidFill>
                  <a:schemeClr val="bg2">
                    <a:lumMod val="25000"/>
                  </a:schemeClr>
                </a:solidFill>
                <a:cs typeface="Arial" panose="020B0604020202020204" pitchFamily="34" charset="0"/>
              </a:rPr>
              <a:t>contRec500</a:t>
            </a:r>
            <a:r>
              <a:rPr lang="es-MX" sz="2400" dirty="0">
                <a:solidFill>
                  <a:schemeClr val="bg2">
                    <a:lumMod val="25000"/>
                  </a:schemeClr>
                </a:solidFill>
                <a:cs typeface="Arial" panose="020B0604020202020204" pitchFamily="34" charset="0"/>
              </a:rPr>
              <a:t> es mayor o igual a 3 agrega al saldo de la tarjeta (saldo) 100 pesos e imprime el nuevo saldo.</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si la opción es 5, salir del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con un </a:t>
            </a:r>
            <a:r>
              <a:rPr lang="es-MX" sz="2400" b="1" dirty="0">
                <a:solidFill>
                  <a:schemeClr val="bg2">
                    <a:lumMod val="25000"/>
                  </a:schemeClr>
                </a:solidFill>
                <a:cs typeface="Arial" panose="020B0604020202020204" pitchFamily="34" charset="0"/>
              </a:rPr>
              <a:t>break</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startAt="4"/>
            </a:pPr>
            <a:r>
              <a:rPr lang="es-MX" sz="2400" dirty="0">
                <a:solidFill>
                  <a:schemeClr val="bg2">
                    <a:lumMod val="25000"/>
                  </a:schemeClr>
                </a:solidFill>
                <a:cs typeface="Arial" panose="020B0604020202020204" pitchFamily="34" charset="0"/>
              </a:rPr>
              <a:t>Sino escribir “Opción </a:t>
            </a:r>
            <a:r>
              <a:rPr lang="es-MX" sz="2400" dirty="0" err="1">
                <a:solidFill>
                  <a:schemeClr val="bg2">
                    <a:lumMod val="25000"/>
                  </a:schemeClr>
                </a:solidFill>
                <a:cs typeface="Arial" panose="020B0604020202020204" pitchFamily="34" charset="0"/>
              </a:rPr>
              <a:t>inválda</a:t>
            </a:r>
            <a:r>
              <a:rPr lang="es-MX" sz="2400" dirty="0">
                <a:solidFill>
                  <a:schemeClr val="bg2">
                    <a:lumMod val="25000"/>
                  </a:schemeClr>
                </a:solidFill>
                <a:cs typeface="Arial" panose="020B0604020202020204" pitchFamily="34" charset="0"/>
              </a:rPr>
              <a:t>”.</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mj-lt"/>
              <a:buAutoNum type="arabicPeriod" startAt="4"/>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229746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una propina mayor al 10%,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pesos se hará acreedor a $100 pesos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3528" y="2060848"/>
            <a:ext cx="8111523" cy="3789548"/>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Escribe la función </a:t>
            </a:r>
            <a:r>
              <a:rPr lang="es-MX" sz="2400" b="1" dirty="0" err="1">
                <a:solidFill>
                  <a:schemeClr val="bg2">
                    <a:lumMod val="25000"/>
                  </a:schemeClr>
                </a:solidFill>
                <a:cs typeface="Arial" panose="020B0604020202020204" pitchFamily="34" charset="0"/>
              </a:rPr>
              <a:t>compruebaClave</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listaClaves</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que recibe la lista de claves permitidas (</a:t>
            </a:r>
            <a:r>
              <a:rPr lang="es-MX" sz="2400" dirty="0" err="1">
                <a:solidFill>
                  <a:schemeClr val="bg2">
                    <a:lumMod val="25000"/>
                  </a:schemeClr>
                </a:solidFill>
                <a:cs typeface="Arial" panose="020B0604020202020204" pitchFamily="34" charset="0"/>
              </a:rPr>
              <a:t>listaClaves</a:t>
            </a:r>
            <a:r>
              <a:rPr lang="es-MX" sz="2400" dirty="0">
                <a:solidFill>
                  <a:schemeClr val="bg2">
                    <a:lumMod val="25000"/>
                  </a:schemeClr>
                </a:solidFill>
                <a:cs typeface="Arial" panose="020B0604020202020204" pitchFamily="34" charset="0"/>
              </a:rPr>
              <a:t>). La función debe pedirle al usuario su clave y mediante un ciclo </a:t>
            </a:r>
            <a:r>
              <a:rPr lang="es-MX" sz="2400" dirty="0" err="1">
                <a:solidFill>
                  <a:schemeClr val="bg2">
                    <a:lumMod val="25000"/>
                  </a:schemeClr>
                </a:solidFill>
                <a:cs typeface="Arial" panose="020B0604020202020204" pitchFamily="34" charset="0"/>
              </a:rPr>
              <a:t>while</a:t>
            </a:r>
            <a:r>
              <a:rPr lang="es-MX" sz="2400" dirty="0">
                <a:solidFill>
                  <a:schemeClr val="bg2">
                    <a:lumMod val="25000"/>
                  </a:schemeClr>
                </a:solidFill>
                <a:cs typeface="Arial" panose="020B0604020202020204" pitchFamily="34" charset="0"/>
              </a:rPr>
              <a:t> debe comprobar que la clave esté dentro de la lista de claves permitidas, de lo contrario, imprimir </a:t>
            </a:r>
            <a:r>
              <a:rPr lang="es-MX" sz="2400" b="1" dirty="0">
                <a:solidFill>
                  <a:schemeClr val="bg2">
                    <a:lumMod val="25000"/>
                  </a:schemeClr>
                </a:solidFill>
                <a:cs typeface="Arial" panose="020B0604020202020204" pitchFamily="34" charset="0"/>
              </a:rPr>
              <a:t>"Intenta de nuevo, introduce tu clave de acceso"</a:t>
            </a:r>
            <a:r>
              <a:rPr lang="es-MX" sz="2400" dirty="0">
                <a:solidFill>
                  <a:schemeClr val="bg2">
                    <a:lumMod val="25000"/>
                  </a:schemeClr>
                </a:solidFill>
                <a:cs typeface="Arial" panose="020B0604020202020204" pitchFamily="34" charset="0"/>
              </a:rPr>
              <a:t>, hasta que introduzca una clave válida. Al final de tu función, imprime Bienvenido cuando la clave sea correcta.</a:t>
            </a: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86733" y="404664"/>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Comprueba clave de acceso</a:t>
            </a:r>
          </a:p>
        </p:txBody>
      </p:sp>
    </p:spTree>
    <p:extLst>
      <p:ext uri="{BB962C8B-B14F-4D97-AF65-F5344CB8AC3E}">
        <p14:creationId xmlns:p14="http://schemas.microsoft.com/office/powerpoint/2010/main" val="85213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1520" y="1628800"/>
            <a:ext cx="8892480" cy="4752528"/>
          </a:xfrm>
        </p:spPr>
        <p:txBody>
          <a:bodyPr>
            <a:noAutofit/>
          </a:bodyPr>
          <a:lstStyle/>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En la función de </a:t>
            </a:r>
            <a:r>
              <a:rPr lang="es-MX" sz="2400" b="1" dirty="0" err="1">
                <a:solidFill>
                  <a:schemeClr val="bg2">
                    <a:lumMod val="25000"/>
                  </a:schemeClr>
                </a:solidFill>
                <a:cs typeface="Arial" panose="020B0604020202020204" pitchFamily="34" charset="0"/>
              </a:rPr>
              <a:t>menuPrincipal</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agregar la opción 5 de salir:</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dirty="0">
                <a:solidFill>
                  <a:schemeClr val="bg2">
                    <a:lumMod val="25000"/>
                  </a:schemeClr>
                </a:solidFill>
                <a:cs typeface="Arial" panose="020B0604020202020204" pitchFamily="34" charset="0"/>
              </a:rPr>
              <a:t>4. Recarga de tarjeta</a:t>
            </a:r>
          </a:p>
          <a:p>
            <a:pPr marL="800100" lvl="2" indent="0" algn="just">
              <a:lnSpc>
                <a:spcPct val="120000"/>
              </a:lnSpc>
              <a:spcBef>
                <a:spcPct val="0"/>
              </a:spcBef>
              <a:buNone/>
            </a:pPr>
            <a:r>
              <a:rPr lang="es-MX" b="1" dirty="0">
                <a:solidFill>
                  <a:srgbClr val="FF0000"/>
                </a:solidFill>
                <a:cs typeface="Arial" panose="020B0604020202020204" pitchFamily="34" charset="0"/>
              </a:rPr>
              <a:t>5. Salir</a:t>
            </a:r>
          </a:p>
          <a:p>
            <a:pPr lvl="1" indent="-342900" algn="just">
              <a:lnSpc>
                <a:spcPct val="120000"/>
              </a:lnSpc>
              <a:spcBef>
                <a:spcPct val="0"/>
              </a:spcBef>
              <a:buFont typeface="Arial" panose="020B0604020202020204" pitchFamily="34" charset="0"/>
              <a:buChar char="•"/>
            </a:pPr>
            <a:r>
              <a:rPr lang="es-MX" sz="24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400" b="1" u="sng" dirty="0">
                <a:solidFill>
                  <a:schemeClr val="bg2">
                    <a:lumMod val="25000"/>
                  </a:schemeClr>
                </a:solidFill>
                <a:cs typeface="Arial" panose="020B0604020202020204" pitchFamily="34" charset="0"/>
              </a:rPr>
              <a:t>Regresar la opción </a:t>
            </a:r>
            <a:r>
              <a:rPr lang="es-MX" sz="2400" dirty="0">
                <a:solidFill>
                  <a:schemeClr val="bg2">
                    <a:lumMod val="25000"/>
                  </a:schemeClr>
                </a:solidFill>
                <a:cs typeface="Arial" panose="020B0604020202020204" pitchFamily="34" charset="0"/>
              </a:rPr>
              <a:t>seleccionada por el usuario.</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Guardar archivo como </a:t>
            </a:r>
            <a:r>
              <a:rPr lang="es-MX" sz="2400" b="1" dirty="0">
                <a:solidFill>
                  <a:schemeClr val="accent6">
                    <a:lumMod val="75000"/>
                  </a:schemeClr>
                </a:solidFill>
                <a:cs typeface="Arial" panose="020B0604020202020204" pitchFamily="34" charset="0"/>
              </a:rPr>
              <a:t>situacion1_matricula.py</a:t>
            </a: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a:p>
            <a:pPr marL="400050" lvl="1" indent="0" algn="just">
              <a:spcBef>
                <a:spcPct val="0"/>
              </a:spcBef>
              <a:buNone/>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Menú principal</a:t>
            </a:r>
          </a:p>
        </p:txBody>
      </p:sp>
    </p:spTree>
    <p:extLst>
      <p:ext uri="{BB962C8B-B14F-4D97-AF65-F5344CB8AC3E}">
        <p14:creationId xmlns:p14="http://schemas.microsoft.com/office/powerpoint/2010/main" val="207955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68355" y="1772816"/>
            <a:ext cx="8496944" cy="4104456"/>
          </a:xfrm>
        </p:spPr>
        <p:txBody>
          <a:bodyPr>
            <a:noAutofit/>
          </a:bodyPr>
          <a:lstStyle/>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En la función </a:t>
            </a:r>
            <a:r>
              <a:rPr lang="es-MX" sz="2200" b="1" dirty="0" err="1">
                <a:solidFill>
                  <a:schemeClr val="bg2">
                    <a:lumMod val="25000"/>
                  </a:schemeClr>
                </a:solidFill>
                <a:cs typeface="Arial" panose="020B0604020202020204" pitchFamily="34" charset="0"/>
              </a:rPr>
              <a:t>realizarPago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totalComAdulto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totalComNino</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saldoTarjeta</a:t>
            </a:r>
            <a:r>
              <a:rPr lang="es-MX" sz="2200" b="1" dirty="0">
                <a:solidFill>
                  <a:schemeClr val="bg2">
                    <a:lumMod val="25000"/>
                  </a:schemeClr>
                </a:solidFill>
                <a:cs typeface="Arial" panose="020B0604020202020204" pitchFamily="34" charset="0"/>
              </a:rPr>
              <a:t>, </a:t>
            </a:r>
            <a:r>
              <a:rPr lang="es-MX" sz="2200" b="1" dirty="0" err="1">
                <a:solidFill>
                  <a:srgbClr val="FF0000"/>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agrega en los parámetros de entrada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a:t>
            </a:r>
          </a:p>
          <a:p>
            <a:pPr marL="685800" lvl="1" algn="just">
              <a:lnSpc>
                <a:spcPct val="120000"/>
              </a:lnSpc>
              <a:spcBef>
                <a:spcPts val="600"/>
              </a:spcBef>
              <a:buFont typeface="Arial" panose="020B0604020202020204" pitchFamily="34" charset="0"/>
              <a:buChar char="•"/>
            </a:pPr>
            <a:r>
              <a:rPr lang="es-MX" sz="2200" dirty="0">
                <a:solidFill>
                  <a:schemeClr val="bg2">
                    <a:lumMod val="25000"/>
                  </a:schemeClr>
                </a:solidFill>
                <a:cs typeface="Arial" panose="020B0604020202020204" pitchFamily="34" charset="0"/>
              </a:rPr>
              <a:t>Si el usuario tiene saldo suficiente para pagar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mandar llamar la función </a:t>
            </a:r>
            <a:r>
              <a:rPr lang="es-MX" sz="2200" b="1" dirty="0" err="1">
                <a:solidFill>
                  <a:schemeClr val="bg2">
                    <a:lumMod val="25000"/>
                  </a:schemeClr>
                </a:solidFill>
                <a:cs typeface="Arial" panose="020B0604020202020204" pitchFamily="34" charset="0"/>
              </a:rPr>
              <a:t>compruebaClave</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la lista de claves válidas (</a:t>
            </a:r>
            <a:r>
              <a:rPr lang="es-MX" sz="2200"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 y después de que verifique que la clave es correcta se descuente al saldo de la Tarjeta (</a:t>
            </a:r>
            <a:r>
              <a:rPr lang="es-MX" sz="2200" dirty="0" err="1">
                <a:solidFill>
                  <a:schemeClr val="bg2">
                    <a:lumMod val="25000"/>
                  </a:schemeClr>
                </a:solidFill>
                <a:cs typeface="Arial" panose="020B0604020202020204" pitchFamily="34" charset="0"/>
              </a:rPr>
              <a:t>saldoTarjeta</a:t>
            </a:r>
            <a:r>
              <a:rPr lang="es-MX" sz="2200" dirty="0">
                <a:solidFill>
                  <a:schemeClr val="bg2">
                    <a:lumMod val="25000"/>
                  </a:schemeClr>
                </a:solidFill>
                <a:cs typeface="Arial" panose="020B0604020202020204" pitchFamily="34" charset="0"/>
              </a:rPr>
              <a:t>) el </a:t>
            </a:r>
            <a:r>
              <a:rPr lang="es-MX" sz="2200" dirty="0" err="1">
                <a:solidFill>
                  <a:schemeClr val="bg2">
                    <a:lumMod val="25000"/>
                  </a:schemeClr>
                </a:solidFill>
                <a:cs typeface="Arial" panose="020B0604020202020204" pitchFamily="34" charset="0"/>
              </a:rPr>
              <a:t>totalGeneral</a:t>
            </a:r>
            <a:r>
              <a:rPr lang="es-MX" sz="2200" dirty="0">
                <a:solidFill>
                  <a:schemeClr val="bg2">
                    <a:lumMod val="25000"/>
                  </a:schemeClr>
                </a:solidFill>
                <a:cs typeface="Arial" panose="020B0604020202020204" pitchFamily="34" charset="0"/>
              </a:rPr>
              <a:t>. Y todo lo demás cómo lo habían definido.</a:t>
            </a:r>
          </a:p>
          <a:p>
            <a:pPr marL="400050" lvl="1" indent="0" algn="just">
              <a:lnSpc>
                <a:spcPct val="120000"/>
              </a:lnSpc>
              <a:spcBef>
                <a:spcPct val="0"/>
              </a:spcBef>
              <a:buNone/>
            </a:pPr>
            <a:endParaRPr lang="es-MX" sz="22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200" dirty="0">
                <a:solidFill>
                  <a:schemeClr val="bg2">
                    <a:lumMod val="25000"/>
                  </a:schemeClr>
                </a:solidFill>
                <a:cs typeface="Arial" panose="020B0604020202020204" pitchFamily="34" charset="0"/>
              </a:rPr>
              <a:t>Guardar archivo como </a:t>
            </a:r>
            <a:r>
              <a:rPr lang="es-MX" sz="2200" b="1" dirty="0">
                <a:solidFill>
                  <a:schemeClr val="accent6">
                    <a:lumMod val="75000"/>
                  </a:schemeClr>
                </a:solidFill>
                <a:cs typeface="Arial" panose="020B0604020202020204" pitchFamily="34" charset="0"/>
              </a:rPr>
              <a:t>situacion1_matricula.py</a:t>
            </a:r>
          </a:p>
          <a:p>
            <a:pPr marL="685800" lvl="1"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Realizar pago</a:t>
            </a:r>
          </a:p>
        </p:txBody>
      </p:sp>
    </p:spTree>
    <p:extLst>
      <p:ext uri="{BB962C8B-B14F-4D97-AF65-F5344CB8AC3E}">
        <p14:creationId xmlns:p14="http://schemas.microsoft.com/office/powerpoint/2010/main" val="241888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57200" y="2311617"/>
            <a:ext cx="8229600" cy="3493647"/>
          </a:xfrm>
        </p:spPr>
        <p:txBody>
          <a:bodyPr>
            <a:noAutofit/>
          </a:bodyPr>
          <a:lstStyle/>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Dentro de la función </a:t>
            </a:r>
            <a:r>
              <a:rPr lang="es-MX" sz="2400" b="1" dirty="0" err="1">
                <a:solidFill>
                  <a:schemeClr val="bg2">
                    <a:lumMod val="25000"/>
                  </a:schemeClr>
                </a:solidFill>
                <a:cs typeface="Arial" panose="020B0604020202020204" pitchFamily="34" charset="0"/>
              </a:rPr>
              <a:t>recargaTarjeta</a:t>
            </a:r>
            <a:r>
              <a:rPr lang="es-MX" sz="2400" b="1" dirty="0">
                <a:solidFill>
                  <a:schemeClr val="bg2">
                    <a:lumMod val="25000"/>
                  </a:schemeClr>
                </a:solidFill>
                <a:cs typeface="Arial" panose="020B0604020202020204" pitchFamily="34" charset="0"/>
              </a:rPr>
              <a:t>(</a:t>
            </a:r>
            <a:r>
              <a:rPr lang="es-MX" sz="2400" b="1" dirty="0" err="1">
                <a:solidFill>
                  <a:schemeClr val="bg2">
                    <a:lumMod val="25000"/>
                  </a:schemeClr>
                </a:solidFill>
                <a:cs typeface="Arial" panose="020B0604020202020204" pitchFamily="34" charset="0"/>
              </a:rPr>
              <a:t>saldoTarjeta</a:t>
            </a:r>
            <a:r>
              <a:rPr lang="es-MX" sz="2400" b="1" dirty="0">
                <a:solidFill>
                  <a:schemeClr val="bg2">
                    <a:lumMod val="25000"/>
                  </a:schemeClr>
                </a:solidFill>
                <a:cs typeface="Arial" panose="020B0604020202020204" pitchFamily="34" charset="0"/>
              </a:rPr>
              <a:t>)</a:t>
            </a:r>
            <a:r>
              <a:rPr lang="es-MX" sz="2400" dirty="0">
                <a:solidFill>
                  <a:schemeClr val="bg2">
                    <a:lumMod val="25000"/>
                  </a:schemeClr>
                </a:solidFill>
                <a:cs typeface="Arial" panose="020B0604020202020204" pitchFamily="34" charset="0"/>
              </a:rPr>
              <a:t>, declara la variable </a:t>
            </a:r>
            <a:r>
              <a:rPr lang="es-MX" sz="2400" b="1" dirty="0">
                <a:solidFill>
                  <a:schemeClr val="bg2">
                    <a:lumMod val="25000"/>
                  </a:schemeClr>
                </a:solidFill>
                <a:cs typeface="Arial" panose="020B0604020202020204" pitchFamily="34" charset="0"/>
              </a:rPr>
              <a:t>contRec500 </a:t>
            </a:r>
            <a:r>
              <a:rPr lang="es-MX" sz="2400" dirty="0">
                <a:solidFill>
                  <a:schemeClr val="bg2">
                    <a:lumMod val="25000"/>
                  </a:schemeClr>
                </a:solidFill>
                <a:cs typeface="Arial" panose="020B0604020202020204" pitchFamily="34" charset="0"/>
              </a:rPr>
              <a:t>como variable global y si el usuario selecciona la opción 3  sumar al contador de recargas de 500 (contRec500) un 1.</a:t>
            </a:r>
          </a:p>
          <a:p>
            <a:pPr marL="400050" lvl="1" indent="0" algn="just">
              <a:lnSpc>
                <a:spcPct val="120000"/>
              </a:lnSpc>
              <a:spcBef>
                <a:spcPct val="0"/>
              </a:spcBef>
              <a:buNone/>
            </a:pPr>
            <a:endParaRPr lang="es-MX" sz="24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400" dirty="0">
                <a:solidFill>
                  <a:schemeClr val="bg2">
                    <a:lumMod val="25000"/>
                  </a:schemeClr>
                </a:solidFill>
                <a:cs typeface="Arial" panose="020B0604020202020204" pitchFamily="34" charset="0"/>
              </a:rPr>
              <a:t>Instrucción para declarar una variable de forma global:</a:t>
            </a:r>
          </a:p>
          <a:p>
            <a:pPr marL="400050" lvl="1" indent="0" algn="just">
              <a:lnSpc>
                <a:spcPct val="120000"/>
              </a:lnSpc>
              <a:spcBef>
                <a:spcPct val="0"/>
              </a:spcBef>
              <a:buNone/>
            </a:pPr>
            <a:r>
              <a:rPr lang="es-MX" sz="2400" b="1" dirty="0">
                <a:solidFill>
                  <a:schemeClr val="bg2">
                    <a:lumMod val="25000"/>
                  </a:schemeClr>
                </a:solidFill>
                <a:cs typeface="Arial" panose="020B0604020202020204" pitchFamily="34" charset="0"/>
              </a:rPr>
              <a:t>global </a:t>
            </a:r>
            <a:r>
              <a:rPr lang="es-MX" sz="2400" b="1" dirty="0" err="1">
                <a:solidFill>
                  <a:schemeClr val="bg2">
                    <a:lumMod val="25000"/>
                  </a:schemeClr>
                </a:solidFill>
                <a:cs typeface="Arial" panose="020B0604020202020204" pitchFamily="34" charset="0"/>
              </a:rPr>
              <a:t>nombreVariable</a:t>
            </a:r>
            <a:endParaRPr lang="es-MX" sz="2400" b="1"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24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54868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Función: Recarga tarjeta</a:t>
            </a:r>
          </a:p>
        </p:txBody>
      </p:sp>
    </p:spTree>
    <p:extLst>
      <p:ext uri="{BB962C8B-B14F-4D97-AF65-F5344CB8AC3E}">
        <p14:creationId xmlns:p14="http://schemas.microsoft.com/office/powerpoint/2010/main" val="403168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628800"/>
            <a:ext cx="8712968" cy="5589240"/>
          </a:xfrm>
        </p:spPr>
        <p:txBody>
          <a:bodyPr>
            <a:noAutofit/>
          </a:bodyPr>
          <a:lstStyle/>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Declara las variables de </a:t>
            </a:r>
            <a:r>
              <a:rPr lang="es-MX" sz="2200" b="1" dirty="0">
                <a:solidFill>
                  <a:schemeClr val="bg2">
                    <a:lumMod val="25000"/>
                  </a:schemeClr>
                </a:solidFill>
                <a:cs typeface="Arial" panose="020B0604020202020204" pitchFamily="34" charset="0"/>
              </a:rPr>
              <a:t>saldo en 1000</a:t>
            </a:r>
            <a:r>
              <a:rPr lang="es-MX" sz="2200"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listaClaves</a:t>
            </a:r>
            <a:r>
              <a:rPr lang="es-MX" sz="2200" dirty="0">
                <a:solidFill>
                  <a:schemeClr val="bg2">
                    <a:lumMod val="25000"/>
                  </a:schemeClr>
                </a:solidFill>
                <a:cs typeface="Arial" panose="020B0604020202020204" pitchFamily="34" charset="0"/>
              </a:rPr>
              <a:t> con al menos 5 claves, </a:t>
            </a:r>
            <a:r>
              <a:rPr lang="es-MX" sz="2200" b="1" dirty="0" err="1">
                <a:solidFill>
                  <a:schemeClr val="bg2">
                    <a:lumMod val="25000"/>
                  </a:schemeClr>
                </a:solidFill>
                <a:cs typeface="Arial" panose="020B0604020202020204" pitchFamily="34" charset="0"/>
              </a:rPr>
              <a:t>totalAdultos</a:t>
            </a:r>
            <a:r>
              <a:rPr lang="es-MX" sz="2200" b="1" dirty="0">
                <a:solidFill>
                  <a:schemeClr val="bg2">
                    <a:lumMod val="25000"/>
                  </a:schemeClr>
                </a:solidFill>
                <a:cs typeface="Arial" panose="020B0604020202020204" pitchFamily="34" charset="0"/>
              </a:rPr>
              <a:t> en 0</a:t>
            </a:r>
            <a:r>
              <a:rPr lang="es-MX" sz="2200"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totalNinos</a:t>
            </a:r>
            <a:r>
              <a:rPr lang="es-MX" sz="2200" b="1" dirty="0">
                <a:solidFill>
                  <a:schemeClr val="bg2">
                    <a:lumMod val="25000"/>
                  </a:schemeClr>
                </a:solidFill>
                <a:cs typeface="Arial" panose="020B0604020202020204" pitchFamily="34" charset="0"/>
              </a:rPr>
              <a:t> en 0</a:t>
            </a:r>
            <a:r>
              <a:rPr lang="es-MX" sz="2200" dirty="0">
                <a:solidFill>
                  <a:schemeClr val="bg2">
                    <a:lumMod val="25000"/>
                  </a:schemeClr>
                </a:solidFill>
                <a:cs typeface="Arial" panose="020B0604020202020204" pitchFamily="34" charset="0"/>
              </a:rPr>
              <a:t> y </a:t>
            </a:r>
            <a:r>
              <a:rPr lang="es-MX" sz="2200" b="1" dirty="0">
                <a:solidFill>
                  <a:schemeClr val="bg2">
                    <a:lumMod val="25000"/>
                  </a:schemeClr>
                </a:solidFill>
                <a:cs typeface="Arial" panose="020B0604020202020204" pitchFamily="34" charset="0"/>
              </a:rPr>
              <a:t>contRec500 en 0</a:t>
            </a:r>
            <a:r>
              <a:rPr lang="es-MX" sz="2200" dirty="0">
                <a:solidFill>
                  <a:schemeClr val="bg2">
                    <a:lumMod val="25000"/>
                  </a:schemeClr>
                </a:solidFill>
                <a:cs typeface="Arial" panose="020B0604020202020204" pitchFamily="34" charset="0"/>
              </a:rPr>
              <a:t>.</a:t>
            </a:r>
          </a:p>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Manda llamar la función </a:t>
            </a:r>
            <a:r>
              <a:rPr lang="es-MX" sz="2200" b="1" dirty="0" err="1">
                <a:solidFill>
                  <a:schemeClr val="bg2">
                    <a:lumMod val="25000"/>
                  </a:schemeClr>
                </a:solidFill>
                <a:cs typeface="Arial" panose="020B0604020202020204" pitchFamily="34" charset="0"/>
              </a:rPr>
              <a:t>compruebaClave</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la lista de claves definidas e imprime Bienvenido cuando el usuario introduce la clave correcta.</a:t>
            </a:r>
          </a:p>
          <a:p>
            <a:pPr marL="857250" lvl="1" indent="-457200" algn="just">
              <a:lnSpc>
                <a:spcPct val="120000"/>
              </a:lnSpc>
              <a:spcBef>
                <a:spcPts val="600"/>
              </a:spcBef>
              <a:spcAft>
                <a:spcPts val="600"/>
              </a:spcAft>
              <a:buFont typeface="Wingdings" panose="05000000000000000000" pitchFamily="2" charset="2"/>
              <a:buChar char="v"/>
            </a:pPr>
            <a:r>
              <a:rPr lang="es-MX" sz="2200" dirty="0">
                <a:solidFill>
                  <a:schemeClr val="bg2">
                    <a:lumMod val="25000"/>
                  </a:schemeClr>
                </a:solidFill>
                <a:cs typeface="Arial" panose="020B0604020202020204" pitchFamily="34" charset="0"/>
              </a:rPr>
              <a:t>Manda llamar la función </a:t>
            </a:r>
            <a:r>
              <a:rPr lang="es-MX" sz="2200" b="1" dirty="0" err="1">
                <a:solidFill>
                  <a:schemeClr val="bg2">
                    <a:lumMod val="25000"/>
                  </a:schemeClr>
                </a:solidFill>
                <a:cs typeface="Arial" panose="020B0604020202020204" pitchFamily="34" charset="0"/>
              </a:rPr>
              <a:t>menuPrincipal</a:t>
            </a:r>
            <a:r>
              <a:rPr lang="es-MX" sz="2200" dirty="0">
                <a:solidFill>
                  <a:schemeClr val="bg2">
                    <a:lumMod val="25000"/>
                  </a:schemeClr>
                </a:solidFill>
                <a:cs typeface="Arial" panose="020B0604020202020204" pitchFamily="34" charset="0"/>
              </a:rPr>
              <a:t> y de acuerdo a la opción seleccionada por el usuario le dé la oportunidad de ejecutar cualquiera de las funciones que han sido construidas, haciendo uso del </a:t>
            </a:r>
            <a:r>
              <a:rPr lang="es-MX" sz="2200" b="1" dirty="0" err="1">
                <a:solidFill>
                  <a:schemeClr val="bg2">
                    <a:lumMod val="25000"/>
                  </a:schemeClr>
                </a:solidFill>
                <a:cs typeface="Arial" panose="020B0604020202020204" pitchFamily="34" charset="0"/>
              </a:rPr>
              <a:t>if</a:t>
            </a:r>
            <a:r>
              <a:rPr lang="es-MX" sz="2200" b="1" dirty="0">
                <a:solidFill>
                  <a:schemeClr val="bg2">
                    <a:lumMod val="25000"/>
                  </a:schemeClr>
                </a:solidFill>
                <a:cs typeface="Arial" panose="020B0604020202020204" pitchFamily="34" charset="0"/>
              </a:rPr>
              <a:t> - anidado</a:t>
            </a:r>
            <a:r>
              <a:rPr lang="es-MX" sz="2200" dirty="0">
                <a:solidFill>
                  <a:schemeClr val="bg2">
                    <a:lumMod val="25000"/>
                  </a:schemeClr>
                </a:solidFill>
                <a:cs typeface="Arial" panose="020B0604020202020204" pitchFamily="34" charset="0"/>
              </a:rPr>
              <a:t>. Utiliza  el ciclo </a:t>
            </a:r>
            <a:r>
              <a:rPr lang="es-MX" sz="2200" b="1" dirty="0" err="1">
                <a:solidFill>
                  <a:schemeClr val="bg2">
                    <a:lumMod val="25000"/>
                  </a:schemeClr>
                </a:solidFill>
                <a:cs typeface="Arial" panose="020B0604020202020204" pitchFamily="34" charset="0"/>
              </a:rPr>
              <a:t>while</a:t>
            </a:r>
            <a:r>
              <a:rPr lang="es-MX" sz="2200" dirty="0">
                <a:solidFill>
                  <a:schemeClr val="bg2">
                    <a:lumMod val="25000"/>
                  </a:schemeClr>
                </a:solidFill>
                <a:cs typeface="Arial" panose="020B0604020202020204" pitchFamily="34" charset="0"/>
              </a:rPr>
              <a:t> para que se cicle el programa hasta que el usuario introduzca la opción de salir (5). </a:t>
            </a:r>
          </a:p>
          <a:p>
            <a:pPr lvl="1" indent="-342900" algn="just">
              <a:lnSpc>
                <a:spcPct val="120000"/>
              </a:lnSpc>
              <a:spcBef>
                <a:spcPct val="0"/>
              </a:spcBef>
              <a:buFont typeface="+mj-lt"/>
              <a:buAutoNum type="alphaLcParenR"/>
            </a:pPr>
            <a:endParaRPr lang="es-MX" sz="2400" b="1" dirty="0">
              <a:solidFill>
                <a:schemeClr val="accent6">
                  <a:lumMod val="75000"/>
                </a:schemeClr>
              </a:solidFill>
              <a:cs typeface="Arial" panose="020B0604020202020204" pitchFamily="34" charset="0"/>
            </a:endParaRPr>
          </a:p>
        </p:txBody>
      </p:sp>
      <p:sp>
        <p:nvSpPr>
          <p:cNvPr id="184324" name="Rectangle 4"/>
          <p:cNvSpPr>
            <a:spLocks noGrp="1" noChangeArrowheads="1"/>
          </p:cNvSpPr>
          <p:nvPr>
            <p:ph type="title"/>
          </p:nvPr>
        </p:nvSpPr>
        <p:spPr>
          <a:xfrm>
            <a:off x="457200" y="26064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41302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80528" y="1331640"/>
            <a:ext cx="9324528" cy="4464496"/>
          </a:xfrm>
        </p:spPr>
        <p:txBody>
          <a:bodyPr>
            <a:noAutofit/>
          </a:bodyPr>
          <a:lstStyle/>
          <a:p>
            <a:pPr marL="400050" lvl="1" indent="0" algn="just">
              <a:lnSpc>
                <a:spcPct val="120000"/>
              </a:lnSpc>
              <a:spcBef>
                <a:spcPct val="0"/>
              </a:spcBef>
              <a:spcAft>
                <a:spcPts val="600"/>
              </a:spcAft>
              <a:buNone/>
            </a:pPr>
            <a:r>
              <a:rPr lang="es-MX" sz="2200" dirty="0">
                <a:solidFill>
                  <a:schemeClr val="bg2">
                    <a:lumMod val="25000"/>
                  </a:schemeClr>
                </a:solidFill>
                <a:cs typeface="Arial" panose="020B0604020202020204" pitchFamily="34" charset="0"/>
              </a:rPr>
              <a:t>Dentro del ciclo </a:t>
            </a:r>
            <a:r>
              <a:rPr lang="es-MX" sz="2200" dirty="0" err="1">
                <a:solidFill>
                  <a:schemeClr val="bg2">
                    <a:lumMod val="25000"/>
                  </a:schemeClr>
                </a:solidFill>
                <a:cs typeface="Arial" panose="020B0604020202020204" pitchFamily="34" charset="0"/>
              </a:rPr>
              <a:t>while</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 la opción es 1, mandar llamar la función </a:t>
            </a:r>
            <a:r>
              <a:rPr lang="es-MX" sz="2200" b="1" dirty="0" err="1">
                <a:solidFill>
                  <a:schemeClr val="bg2">
                    <a:lumMod val="25000"/>
                  </a:schemeClr>
                </a:solidFill>
                <a:cs typeface="Arial" panose="020B0604020202020204" pitchFamily="34" charset="0"/>
              </a:rPr>
              <a:t>menuAdulto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2, mandar llamar la función </a:t>
            </a:r>
            <a:r>
              <a:rPr lang="es-MX" sz="2200" b="1" dirty="0" err="1">
                <a:solidFill>
                  <a:schemeClr val="bg2">
                    <a:lumMod val="25000"/>
                  </a:schemeClr>
                </a:solidFill>
                <a:cs typeface="Arial" panose="020B0604020202020204" pitchFamily="34" charset="0"/>
              </a:rPr>
              <a:t>menuNino</a:t>
            </a:r>
            <a:r>
              <a:rPr lang="es-MX" sz="2200" dirty="0">
                <a:solidFill>
                  <a:schemeClr val="bg2">
                    <a:lumMod val="25000"/>
                  </a:schemeClr>
                </a:solidFill>
                <a:cs typeface="Arial" panose="020B0604020202020204" pitchFamily="34" charset="0"/>
              </a:rPr>
              <a:t>, imprimir el precio del menú seleccionado y sumar este precio al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a:t>
            </a:r>
          </a:p>
          <a:p>
            <a:pPr lvl="1" indent="-342900" algn="just">
              <a:lnSpc>
                <a:spcPct val="120000"/>
              </a:lnSpc>
              <a:spcBef>
                <a:spcPct val="0"/>
              </a:spcBef>
              <a:spcAft>
                <a:spcPts val="600"/>
              </a:spcAft>
              <a:buFont typeface="+mj-lt"/>
              <a:buAutoNum type="arabicPeriod"/>
            </a:pPr>
            <a:r>
              <a:rPr lang="es-MX" sz="2200" dirty="0">
                <a:solidFill>
                  <a:schemeClr val="bg2">
                    <a:lumMod val="25000"/>
                  </a:schemeClr>
                </a:solidFill>
                <a:cs typeface="Arial" panose="020B0604020202020204" pitchFamily="34" charset="0"/>
              </a:rPr>
              <a:t>Sino, si la opción es 3, mandar llamar la función </a:t>
            </a:r>
            <a:r>
              <a:rPr lang="es-MX" sz="2200" b="1" dirty="0" err="1">
                <a:solidFill>
                  <a:schemeClr val="bg2">
                    <a:lumMod val="25000"/>
                  </a:schemeClr>
                </a:solidFill>
                <a:cs typeface="Arial" panose="020B0604020202020204" pitchFamily="34" charset="0"/>
              </a:rPr>
              <a:t>realizaPago</a:t>
            </a:r>
            <a:r>
              <a:rPr lang="es-MX" sz="2200" b="1" dirty="0">
                <a:solidFill>
                  <a:schemeClr val="bg2">
                    <a:lumMod val="25000"/>
                  </a:schemeClr>
                </a:solidFill>
                <a:cs typeface="Arial" panose="020B0604020202020204" pitchFamily="34" charset="0"/>
              </a:rPr>
              <a:t>(</a:t>
            </a:r>
            <a:r>
              <a:rPr lang="es-MX" sz="2200" b="1" dirty="0" err="1">
                <a:solidFill>
                  <a:schemeClr val="bg2">
                    <a:lumMod val="25000"/>
                  </a:schemeClr>
                </a:solidFill>
                <a:cs typeface="Arial" panose="020B0604020202020204" pitchFamily="34" charset="0"/>
              </a:rPr>
              <a:t>totalAdultos</a:t>
            </a:r>
            <a:r>
              <a:rPr lang="es-MX" sz="2200" b="1" dirty="0">
                <a:solidFill>
                  <a:schemeClr val="bg2">
                    <a:lumMod val="25000"/>
                  </a:schemeClr>
                </a:solidFill>
                <a:cs typeface="Arial" panose="020B0604020202020204" pitchFamily="34" charset="0"/>
              </a:rPr>
              <a:t>, </a:t>
            </a:r>
            <a:r>
              <a:rPr lang="es-MX" sz="2200" b="1" dirty="0" err="1">
                <a:solidFill>
                  <a:schemeClr val="bg2">
                    <a:lumMod val="25000"/>
                  </a:schemeClr>
                </a:solidFill>
                <a:cs typeface="Arial" panose="020B0604020202020204" pitchFamily="34" charset="0"/>
              </a:rPr>
              <a:t>totalNinos</a:t>
            </a:r>
            <a:r>
              <a:rPr lang="es-MX" sz="2200" b="1" dirty="0">
                <a:solidFill>
                  <a:schemeClr val="bg2">
                    <a:lumMod val="25000"/>
                  </a:schemeClr>
                </a:solidFill>
                <a:cs typeface="Arial" panose="020B0604020202020204" pitchFamily="34" charset="0"/>
              </a:rPr>
              <a:t>, saldo, </a:t>
            </a:r>
            <a:r>
              <a:rPr lang="es-MX" sz="2200" b="1" dirty="0" err="1">
                <a:solidFill>
                  <a:schemeClr val="bg2">
                    <a:lumMod val="25000"/>
                  </a:schemeClr>
                </a:solidFill>
                <a:cs typeface="Arial" panose="020B0604020202020204" pitchFamily="34" charset="0"/>
              </a:rPr>
              <a:t>listaClaves</a:t>
            </a:r>
            <a:r>
              <a:rPr lang="es-MX" sz="2200" b="1" dirty="0">
                <a:solidFill>
                  <a:schemeClr val="bg2">
                    <a:lumMod val="25000"/>
                  </a:schemeClr>
                </a:solidFill>
                <a:cs typeface="Arial" panose="020B0604020202020204" pitchFamily="34" charset="0"/>
              </a:rPr>
              <a:t>)</a:t>
            </a:r>
            <a:r>
              <a:rPr lang="es-MX" sz="2200" dirty="0">
                <a:solidFill>
                  <a:schemeClr val="bg2">
                    <a:lumMod val="25000"/>
                  </a:schemeClr>
                </a:solidFill>
                <a:cs typeface="Arial" panose="020B0604020202020204" pitchFamily="34" charset="0"/>
              </a:rPr>
              <a:t>, que recibe el total de comidas de Adultos, el total de comidas de niños, el saldo de la tarjeta y la lista de claves permitidas. Imprime el nuevo saldo de la tarjeta. NOTA: Ya no vas a pedir el valor de las variables </a:t>
            </a:r>
            <a:r>
              <a:rPr lang="es-MX" sz="2200" dirty="0" err="1">
                <a:solidFill>
                  <a:schemeClr val="bg2">
                    <a:lumMod val="25000"/>
                  </a:schemeClr>
                </a:solidFill>
                <a:cs typeface="Arial" panose="020B0604020202020204" pitchFamily="34" charset="0"/>
              </a:rPr>
              <a:t>totalAdultos</a:t>
            </a:r>
            <a:r>
              <a:rPr lang="es-MX" sz="2200" dirty="0">
                <a:solidFill>
                  <a:schemeClr val="bg2">
                    <a:lumMod val="25000"/>
                  </a:schemeClr>
                </a:solidFill>
                <a:cs typeface="Arial" panose="020B0604020202020204" pitchFamily="34" charset="0"/>
              </a:rPr>
              <a:t>, </a:t>
            </a:r>
            <a:r>
              <a:rPr lang="es-MX" sz="2200" dirty="0" err="1">
                <a:solidFill>
                  <a:schemeClr val="bg2">
                    <a:lumMod val="25000"/>
                  </a:schemeClr>
                </a:solidFill>
                <a:cs typeface="Arial" panose="020B0604020202020204" pitchFamily="34" charset="0"/>
              </a:rPr>
              <a:t>totalNinos</a:t>
            </a:r>
            <a:r>
              <a:rPr lang="es-MX" sz="2200" dirty="0">
                <a:solidFill>
                  <a:schemeClr val="bg2">
                    <a:lumMod val="25000"/>
                  </a:schemeClr>
                </a:solidFill>
                <a:cs typeface="Arial" panose="020B0604020202020204" pitchFamily="34" charset="0"/>
              </a:rPr>
              <a:t> y saldo, ya que estos valores se obtienen de las funciones anteriores y de la declaración inicial de las variables. </a:t>
            </a:r>
          </a:p>
        </p:txBody>
      </p:sp>
      <p:sp>
        <p:nvSpPr>
          <p:cNvPr id="184324" name="Rectangle 4"/>
          <p:cNvSpPr>
            <a:spLocks noGrp="1" noChangeArrowheads="1"/>
          </p:cNvSpPr>
          <p:nvPr>
            <p:ph type="title"/>
          </p:nvPr>
        </p:nvSpPr>
        <p:spPr>
          <a:xfrm>
            <a:off x="335939" y="1886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Script principal</a:t>
            </a:r>
          </a:p>
        </p:txBody>
      </p:sp>
    </p:spTree>
    <p:extLst>
      <p:ext uri="{BB962C8B-B14F-4D97-AF65-F5344CB8AC3E}">
        <p14:creationId xmlns:p14="http://schemas.microsoft.com/office/powerpoint/2010/main" val="179047224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TotalTime>
  <Words>1168</Words>
  <Application>Microsoft Office PowerPoint</Application>
  <PresentationFormat>Presentación en pantalla (4:3)</PresentationFormat>
  <Paragraphs>67</Paragraphs>
  <Slides>10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Dom Casual</vt:lpstr>
      <vt:lpstr>Wingdings</vt:lpstr>
      <vt:lpstr>Tema de Office</vt:lpstr>
      <vt:lpstr>TC1027. Programación para negocios</vt:lpstr>
      <vt:lpstr>Situación problema 1 Vacaciones con tarjeta de prepago</vt:lpstr>
      <vt:lpstr>Situación problema 1 Vacaciones con tarjeta de prepago</vt:lpstr>
      <vt:lpstr>Situación problema 1 Función: Comprueba clave de acceso</vt:lpstr>
      <vt:lpstr>Situación problema 1 Función: Menú principal</vt:lpstr>
      <vt:lpstr>Situación problema 1 Función: Realizar pago</vt:lpstr>
      <vt:lpstr>Situación problema 1 Función: Recarga tarjeta</vt:lpstr>
      <vt:lpstr>Situación problema 1 Script principal</vt:lpstr>
      <vt:lpstr>Situación problema 1 Script principal</vt:lpstr>
      <vt:lpstr>Situación problema 1 Script principal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117</cp:revision>
  <dcterms:created xsi:type="dcterms:W3CDTF">2013-06-24T20:15:42Z</dcterms:created>
  <dcterms:modified xsi:type="dcterms:W3CDTF">2019-11-22T16:37:06Z</dcterms:modified>
</cp:coreProperties>
</file>