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15" r:id="rId3"/>
    <p:sldId id="324" r:id="rId4"/>
    <p:sldId id="349" r:id="rId5"/>
    <p:sldId id="353" r:id="rId6"/>
    <p:sldId id="350" r:id="rId7"/>
    <p:sldId id="351" r:id="rId8"/>
    <p:sldId id="326" r:id="rId9"/>
    <p:sldId id="327" r:id="rId10"/>
    <p:sldId id="329" r:id="rId11"/>
    <p:sldId id="328" r:id="rId12"/>
    <p:sldId id="341" r:id="rId13"/>
    <p:sldId id="342" r:id="rId14"/>
    <p:sldId id="343" r:id="rId15"/>
    <p:sldId id="344" r:id="rId16"/>
    <p:sldId id="354" r:id="rId17"/>
    <p:sldId id="345" r:id="rId18"/>
    <p:sldId id="307" r:id="rId19"/>
    <p:sldId id="257" r:id="rId20"/>
    <p:sldId id="282" r:id="rId21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54" autoAdjust="0"/>
  </p:normalViewPr>
  <p:slideViewPr>
    <p:cSldViewPr>
      <p:cViewPr varScale="1">
        <p:scale>
          <a:sx n="85" d="100"/>
          <a:sy n="85" d="100"/>
        </p:scale>
        <p:origin x="88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4662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clibre.org/consultar/python/lecciones/pythonbooleanos.html" TargetMode="External"/><Relationship Id="rId3" Type="http://schemas.openxmlformats.org/officeDocument/2006/relationships/hyperlink" Target="https://www.py4e.com/lessons/memory" TargetMode="External"/><Relationship Id="rId7" Type="http://schemas.openxmlformats.org/officeDocument/2006/relationships/hyperlink" Target="http://www.mclibre.org/consultar/python/lecciones/python-variable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clibre.org/consultar/python/lecciones/python-cadenas.html" TargetMode="External"/><Relationship Id="rId5" Type="http://schemas.openxmlformats.org/officeDocument/2006/relationships/hyperlink" Target="https://cscircles.cemc.uwaterloo.ca/4-types/" TargetMode="External"/><Relationship Id="rId4" Type="http://schemas.openxmlformats.org/officeDocument/2006/relationships/hyperlink" Target="https://cscircles.cemc.uwaterloo.ca/1-variable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149608" y="2765821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Enteros, reales, texto y lógicos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75653" y="240410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 (Palabras reservadas)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184798" y="1467612"/>
            <a:ext cx="6816707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919726" y="2367153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440369" y="270703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para nombres de variables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80084" y="1170853"/>
            <a:ext cx="7484618" cy="3359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lang="es-MX" sz="1000" dirty="0"/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Se recomienda que el nombre de la variable tenga relación con el valor que va a almacenar y sea corto.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primer carácter no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 ser un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número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dígito. 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Inicie con letra o guion bajo (_).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use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símbolos especiales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como !, @, #, $, %, etc. 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      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Ejemplos: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b="1" spc="-10" dirty="0" err="1">
                <a:solidFill>
                  <a:srgbClr val="FFC000"/>
                </a:solidFill>
                <a:latin typeface="Arial"/>
                <a:cs typeface="Arial"/>
              </a:rPr>
              <a:t>ca</a:t>
            </a:r>
            <a:r>
              <a:rPr lang="es-MX" b="1" dirty="0" err="1">
                <a:solidFill>
                  <a:srgbClr val="FFC000"/>
                </a:solidFill>
                <a:latin typeface="Arial"/>
                <a:cs typeface="Arial"/>
              </a:rPr>
              <a:t>ntidad</a:t>
            </a:r>
            <a:r>
              <a:rPr lang="es-MX" b="1" spc="-10" dirty="0" err="1">
                <a:solidFill>
                  <a:srgbClr val="FFC000"/>
                </a:solidFill>
                <a:latin typeface="Arial"/>
                <a:cs typeface="Arial"/>
              </a:rPr>
              <a:t>_G</a:t>
            </a:r>
            <a:r>
              <a:rPr lang="es-MX" b="1" dirty="0" err="1">
                <a:solidFill>
                  <a:srgbClr val="FFC000"/>
                </a:solidFill>
                <a:latin typeface="Arial"/>
                <a:cs typeface="Arial"/>
              </a:rPr>
              <a:t>an</a:t>
            </a:r>
            <a:r>
              <a:rPr lang="es-MX" b="1" spc="-10" dirty="0" err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lang="es-MX" b="1" dirty="0" err="1">
                <a:solidFill>
                  <a:srgbClr val="FFC000"/>
                </a:solidFill>
                <a:latin typeface="Arial"/>
                <a:cs typeface="Arial"/>
              </a:rPr>
              <a:t>nci</a:t>
            </a:r>
            <a:r>
              <a:rPr lang="es-MX" b="1" spc="-10" dirty="0" err="1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lang="es-MX" b="1" dirty="0" err="1">
                <a:solidFill>
                  <a:srgbClr val="FFC000"/>
                </a:solidFill>
                <a:latin typeface="Arial"/>
                <a:cs typeface="Arial"/>
              </a:rPr>
              <a:t>s</a:t>
            </a: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</a:t>
            </a:r>
            <a:r>
              <a:rPr lang="es-MX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b="1" spc="-10" dirty="0">
                <a:solidFill>
                  <a:srgbClr val="00AFEF"/>
                </a:solidFill>
                <a:latin typeface="Arial"/>
                <a:cs typeface="Arial"/>
              </a:rPr>
              <a:t>50000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0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b="1" spc="-5" dirty="0">
                <a:solidFill>
                  <a:srgbClr val="FFC000"/>
                </a:solidFill>
                <a:latin typeface="Arial"/>
                <a:cs typeface="Arial"/>
              </a:rPr>
              <a:t>carrera202</a:t>
            </a: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0</a:t>
            </a:r>
            <a:r>
              <a:rPr lang="es-MX" b="1" spc="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 "</a:t>
            </a:r>
            <a:r>
              <a:rPr lang="es-MX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egoci</a:t>
            </a:r>
            <a:r>
              <a:rPr lang="es-MX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s"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ed</a:t>
            </a:r>
            <a:r>
              <a:rPr lang="es-MX" b="1" spc="-10" dirty="0">
                <a:solidFill>
                  <a:srgbClr val="FFC000"/>
                </a:solidFill>
                <a:latin typeface="Arial"/>
                <a:cs typeface="Arial"/>
              </a:rPr>
              <a:t>a</a:t>
            </a: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r>
              <a:rPr lang="es-MX" b="1" spc="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 </a:t>
            </a:r>
            <a:r>
              <a:rPr lang="es-MX" b="1" spc="-10" dirty="0">
                <a:solidFill>
                  <a:srgbClr val="00AFEF"/>
                </a:solidFill>
                <a:latin typeface="Arial"/>
                <a:cs typeface="Arial"/>
              </a:rPr>
              <a:t>2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0</a:t>
            </a:r>
            <a:endParaRPr lang="es-MX" dirty="0">
              <a:latin typeface="Arial"/>
              <a:cs typeface="Arial"/>
            </a:endParaRP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Texto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738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enteros: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Nos permiten almacenar números sin decimales.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reales: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Nos permiten almacenar números con decimales. 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Texto: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Lógicos o booleanos: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756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 (</a:t>
            </a:r>
            <a:r>
              <a:rPr lang="es-MX" sz="3200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int</a:t>
            </a: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lang="es-MX" sz="3200" spc="-2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MX" sz="3200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float</a:t>
            </a: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032486"/>
              </p:ext>
            </p:extLst>
          </p:nvPr>
        </p:nvGraphicFramePr>
        <p:xfrm>
          <a:off x="2912683" y="1980817"/>
          <a:ext cx="4442140" cy="1238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3718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400260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 </a:t>
                      </a:r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endParaRPr lang="es-MX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 </a:t>
                      </a:r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endParaRPr lang="es-MX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3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95855" y="12402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Texto (</a:t>
            </a:r>
            <a:r>
              <a:rPr lang="es-MX" sz="3200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str</a:t>
            </a: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20">
            <a:extLst>
              <a:ext uri="{FF2B5EF4-FFF2-40B4-BE49-F238E27FC236}">
                <a16:creationId xmlns:a16="http://schemas.microsoft.com/office/drawing/2014/main" id="{52E076E1-8FDF-438A-A380-3C23FACEAB49}"/>
              </a:ext>
            </a:extLst>
          </p:cNvPr>
          <p:cNvSpPr txBox="1"/>
          <p:nvPr/>
        </p:nvSpPr>
        <p:spPr>
          <a:xfrm>
            <a:off x="2015104" y="1466546"/>
            <a:ext cx="5682618" cy="35199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Para almacenar texto, el valor que se asigna debe estar entre comillas </a:t>
            </a:r>
            <a:r>
              <a:rPr dirty="0" err="1">
                <a:solidFill>
                  <a:srgbClr val="C5DAEB"/>
                </a:solidFill>
                <a:cs typeface="Calibri"/>
              </a:rPr>
              <a:t>dobles</a:t>
            </a:r>
            <a:r>
              <a:rPr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dirty="0">
                <a:solidFill>
                  <a:srgbClr val="FFFF00"/>
                </a:solidFill>
                <a:cs typeface="Calibri"/>
              </a:rPr>
              <a:t>"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 </a:t>
            </a:r>
            <a:r>
              <a:rPr dirty="0">
                <a:solidFill>
                  <a:srgbClr val="C5DAEB"/>
                </a:solidFill>
                <a:cs typeface="Calibri"/>
              </a:rPr>
              <a:t>o entre </a:t>
            </a:r>
            <a:r>
              <a:rPr dirty="0" err="1">
                <a:solidFill>
                  <a:srgbClr val="C5DAEB"/>
                </a:solidFill>
                <a:cs typeface="Calibri"/>
              </a:rPr>
              <a:t>apóstrofes</a:t>
            </a:r>
            <a:r>
              <a:rPr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dirty="0">
                <a:solidFill>
                  <a:srgbClr val="FFFF00"/>
                </a:solidFill>
                <a:cs typeface="Calibri"/>
              </a:rPr>
              <a:t>'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</a:t>
            </a:r>
            <a:r>
              <a:rPr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>
              <a:spcBef>
                <a:spcPts val="600"/>
              </a:spcBef>
              <a:spcAft>
                <a:spcPts val="600"/>
              </a:spcAft>
            </a:pPr>
            <a:r>
              <a:rPr b="1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s</a:t>
            </a:r>
            <a:r>
              <a:rPr b="1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469900" lvl="1"/>
            <a:r>
              <a:rPr dirty="0" err="1">
                <a:solidFill>
                  <a:srgbClr val="C5DAEB"/>
                </a:solidFill>
                <a:cs typeface="Calibri"/>
              </a:rPr>
              <a:t>direccion</a:t>
            </a:r>
            <a:r>
              <a:rPr dirty="0">
                <a:solidFill>
                  <a:srgbClr val="C5DAEB"/>
                </a:solidFill>
                <a:cs typeface="Calibri"/>
              </a:rPr>
              <a:t> =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"Calle X #33 Esquina Calle Y"</a:t>
            </a:r>
          </a:p>
          <a:p>
            <a:pPr marL="469900" lvl="1">
              <a:tabLst>
                <a:tab pos="4819015" algn="l"/>
              </a:tabLst>
            </a:pPr>
            <a:r>
              <a:rPr dirty="0">
                <a:solidFill>
                  <a:srgbClr val="C5DAEB"/>
                </a:solidFill>
                <a:cs typeface="Calibri"/>
              </a:rPr>
              <a:t>mensaje =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'Python es el </a:t>
            </a:r>
            <a:r>
              <a:rPr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mejor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lenguaje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'</a:t>
            </a:r>
          </a:p>
          <a:p>
            <a:pPr marL="469900" lvl="1">
              <a:tabLst>
                <a:tab pos="481901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letra 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'a'</a:t>
            </a:r>
          </a:p>
          <a:p>
            <a:pPr marL="469900" lvl="1">
              <a:tabLst>
                <a:tab pos="481901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letra2 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"a" </a:t>
            </a:r>
          </a:p>
          <a:p>
            <a:pPr marL="469900" lvl="1">
              <a:tabLst>
                <a:tab pos="4819015" algn="l"/>
              </a:tabLst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Password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"1234"</a:t>
            </a:r>
            <a:endParaRPr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ts val="650"/>
              </a:lnSpc>
              <a:spcBef>
                <a:spcPts val="45"/>
              </a:spcBef>
            </a:pPr>
            <a:endParaRPr dirty="0">
              <a:solidFill>
                <a:srgbClr val="C5DAEB"/>
              </a:solidFill>
              <a:cs typeface="Calibri"/>
            </a:endParaRPr>
          </a:p>
          <a:p>
            <a:pPr>
              <a:lnSpc>
                <a:spcPts val="1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NOTA: Podemos introducir cualquier letra, número o símbolo en un texto.</a:t>
            </a:r>
          </a:p>
        </p:txBody>
      </p:sp>
    </p:spTree>
    <p:extLst>
      <p:ext uri="{BB962C8B-B14F-4D97-AF65-F5344CB8AC3E}">
        <p14:creationId xmlns:p14="http://schemas.microsoft.com/office/powerpoint/2010/main" val="231500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 (</a:t>
            </a:r>
            <a:r>
              <a:rPr lang="es-MX" sz="3200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bool</a:t>
            </a: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022632"/>
              </p:ext>
            </p:extLst>
          </p:nvPr>
        </p:nvGraphicFramePr>
        <p:xfrm>
          <a:off x="3048000" y="1962150"/>
          <a:ext cx="3958477" cy="1748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468248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2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50135" y="814197"/>
            <a:ext cx="5599642" cy="10256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C1E1680D-31A4-4B07-9353-C156526E1758}"/>
              </a:ext>
            </a:extLst>
          </p:cNvPr>
          <p:cNvSpPr/>
          <p:nvPr/>
        </p:nvSpPr>
        <p:spPr>
          <a:xfrm>
            <a:off x="1727643" y="1881824"/>
            <a:ext cx="5536311" cy="1818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Abre </a:t>
            </a:r>
            <a:r>
              <a:rPr lang="es-MX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Thonny</a:t>
            </a: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	</a:t>
            </a:r>
            <a:endParaRPr lang="es-MX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Inicializa 4 variables con diferentes tipos de datos (entero, real, booleano, </a:t>
            </a:r>
            <a:r>
              <a:rPr lang="es-MX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	</a:t>
            </a:r>
            <a:endParaRPr lang="es-MX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la instrucción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s-MX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averigua el tipo de dato detectado.</a:t>
            </a:r>
            <a:endParaRPr lang="es-MX" dirty="0">
              <a:solidFill>
                <a:schemeClr val="accent5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69206" y="423314"/>
            <a:ext cx="6209241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Ejemplo de programa: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330ECDCE-290F-4003-BB29-4D6D2FE5C842}"/>
              </a:ext>
            </a:extLst>
          </p:cNvPr>
          <p:cNvSpPr txBox="1"/>
          <p:nvPr/>
        </p:nvSpPr>
        <p:spPr>
          <a:xfrm>
            <a:off x="2393781" y="1162812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4A76BD20-1F09-414E-B766-3F034BE9F9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635" y="1531499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6648C0D6-6673-4AE5-9329-156973ED2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0" y="2161413"/>
            <a:ext cx="60579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67000" y="456945"/>
            <a:ext cx="510540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Fuentes para consultar: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9"/>
            <a:ext cx="243585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05354" y="1548382"/>
            <a:ext cx="7877556" cy="318973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r>
              <a:rPr lang="es-MX" sz="2000" dirty="0">
                <a:solidFill>
                  <a:schemeClr val="bg1"/>
                </a:solidFill>
              </a:rPr>
              <a:t>VIDEO</a:t>
            </a:r>
            <a:endParaRPr sz="2000" dirty="0">
              <a:solidFill>
                <a:schemeClr val="bg1"/>
              </a:solidFill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u="sng" dirty="0">
                <a:hlinkClick r:id="rId3"/>
              </a:rPr>
              <a:t>https://www.py4e.com/lessons/memory</a:t>
            </a:r>
            <a:endParaRPr lang="es-MX" u="sng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endParaRPr lang="es-MX"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>
              <a:lnSpc>
                <a:spcPts val="1100"/>
              </a:lnSpc>
              <a:spcBef>
                <a:spcPts val="26"/>
              </a:spcBef>
            </a:pPr>
            <a:r>
              <a:rPr lang="es-MX" sz="2000" dirty="0">
                <a:solidFill>
                  <a:schemeClr val="bg1"/>
                </a:solidFill>
              </a:rPr>
              <a:t>MATERIAL</a:t>
            </a:r>
            <a:endParaRPr sz="2000" dirty="0">
              <a:solidFill>
                <a:schemeClr val="bg1"/>
              </a:solidFill>
            </a:endParaRPr>
          </a:p>
          <a:p>
            <a:pPr marL="12700">
              <a:lnSpc>
                <a:spcPct val="150000"/>
              </a:lnSpc>
            </a:pPr>
            <a:r>
              <a:rPr lang="es-MX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4"/>
              </a:rPr>
              <a:t>https://cscircles.cemc.uwaterloo.ca/1-variables/</a:t>
            </a:r>
            <a:endParaRPr lang="es-MX" dirty="0"/>
          </a:p>
          <a:p>
            <a:pPr marL="12700">
              <a:lnSpc>
                <a:spcPct val="150000"/>
              </a:lnSpc>
            </a:pPr>
            <a:r>
              <a:rPr lang="es-MX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5"/>
              </a:rPr>
              <a:t>https://cscircles.cemc.uwaterloo.ca/4-types/</a:t>
            </a:r>
            <a:endParaRPr lang="es-MX" dirty="0"/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6"/>
              </a:rPr>
              <a:t>http://www.mclibre.org/consultar/python/lecciones/python-cadenas.html</a:t>
            </a:r>
            <a:endParaRPr lang="es-MX" dirty="0"/>
          </a:p>
          <a:p>
            <a:pPr marL="12700">
              <a:lnSpc>
                <a:spcPct val="150000"/>
              </a:lnSpc>
            </a:pPr>
            <a:r>
              <a:rPr lang="es-MX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7"/>
              </a:rPr>
              <a:t>http://www.mclibre.org/consultar/python/lecciones/python-variables.html</a:t>
            </a:r>
            <a:br>
              <a:rPr lang="es-MX" dirty="0"/>
            </a:br>
            <a:r>
              <a:rPr lang="es-MX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8"/>
              </a:rPr>
              <a:t>http://www.mclibre.org/consultar/python/lecciones/pythonbooleanos.html</a:t>
            </a:r>
            <a:endParaRPr lang="es-MX" dirty="0"/>
          </a:p>
          <a:p>
            <a:pPr marL="12700">
              <a:lnSpc>
                <a:spcPct val="150000"/>
              </a:lnSpc>
            </a:pPr>
            <a:endParaRPr lang="es-MX" dirty="0"/>
          </a:p>
          <a:p>
            <a:pPr marL="12700">
              <a:lnSpc>
                <a:spcPct val="150000"/>
              </a:lnSpc>
            </a:pPr>
            <a:endParaRPr lang="es-MX" dirty="0">
              <a:solidFill>
                <a:srgbClr val="00C5DC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endParaRPr sz="1800" dirty="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34234" y="980311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846325" y="2151888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08782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03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7695" y="583692"/>
            <a:ext cx="7748608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5385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38753" y="1373606"/>
            <a:ext cx="6584978" cy="15029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4765" algn="just">
              <a:lnSpc>
                <a:spcPct val="100000"/>
              </a:lnSpc>
              <a:tabLst>
                <a:tab pos="6209030" algn="l"/>
              </a:tabLst>
            </a:pPr>
            <a:r>
              <a:rPr dirty="0">
                <a:solidFill>
                  <a:srgbClr val="C5DAEB"/>
                </a:solidFill>
                <a:cs typeface="Calibri"/>
              </a:rPr>
              <a:t>Las variables </a:t>
            </a:r>
            <a:r>
              <a:rPr dirty="0" err="1">
                <a:solidFill>
                  <a:srgbClr val="C5DAEB"/>
                </a:solidFill>
                <a:cs typeface="Calibri"/>
              </a:rPr>
              <a:t>sirven</a:t>
            </a:r>
            <a:r>
              <a:rPr dirty="0">
                <a:solidFill>
                  <a:srgbClr val="C5DAEB"/>
                </a:solidFill>
                <a:cs typeface="Calibri"/>
              </a:rPr>
              <a:t> para guardar valores en la memoria de la computadora y se identifican con un </a:t>
            </a:r>
            <a:r>
              <a:rPr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24765" algn="just">
              <a:lnSpc>
                <a:spcPct val="100000"/>
              </a:lnSpc>
              <a:tabLst>
                <a:tab pos="6209030" algn="l"/>
              </a:tabLst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Es como una caja, que le ponemos un nombre, y en esa caja podemos almacenar cualquier valor que se requiera.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146870" y="3465348"/>
            <a:ext cx="492759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800" b="1" spc="-20" dirty="0">
                <a:solidFill>
                  <a:srgbClr val="FFC000"/>
                </a:solidFill>
                <a:latin typeface="Arial"/>
                <a:cs typeface="Arial"/>
              </a:rPr>
              <a:t>año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80104" y="3243834"/>
            <a:ext cx="1383791" cy="769619"/>
          </a:xfrm>
          <a:custGeom>
            <a:avLst/>
            <a:gdLst/>
            <a:ahLst/>
            <a:cxnLst/>
            <a:rect l="l" t="t" r="r" b="b"/>
            <a:pathLst>
              <a:path w="1383791" h="769620">
                <a:moveTo>
                  <a:pt x="0" y="769619"/>
                </a:moveTo>
                <a:lnTo>
                  <a:pt x="1383791" y="769619"/>
                </a:lnTo>
                <a:lnTo>
                  <a:pt x="1383791" y="0"/>
                </a:lnTo>
                <a:lnTo>
                  <a:pt x="0" y="0"/>
                </a:lnTo>
                <a:lnTo>
                  <a:pt x="0" y="769619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80104" y="3243834"/>
            <a:ext cx="1383791" cy="769619"/>
          </a:xfrm>
          <a:custGeom>
            <a:avLst/>
            <a:gdLst/>
            <a:ahLst/>
            <a:cxnLst/>
            <a:rect l="l" t="t" r="r" b="b"/>
            <a:pathLst>
              <a:path w="1383791" h="769620">
                <a:moveTo>
                  <a:pt x="0" y="769619"/>
                </a:moveTo>
                <a:lnTo>
                  <a:pt x="1383791" y="769619"/>
                </a:lnTo>
                <a:lnTo>
                  <a:pt x="1383791" y="0"/>
                </a:lnTo>
                <a:lnTo>
                  <a:pt x="0" y="0"/>
                </a:lnTo>
                <a:lnTo>
                  <a:pt x="0" y="769619"/>
                </a:lnTo>
                <a:close/>
              </a:path>
            </a:pathLst>
          </a:custGeom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343400" y="3516631"/>
            <a:ext cx="421640" cy="2087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019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91183" y="296418"/>
            <a:ext cx="7748608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5385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E4CF004B-86F7-4926-A4E2-F8D85978BC71}"/>
              </a:ext>
            </a:extLst>
          </p:cNvPr>
          <p:cNvSpPr txBox="1"/>
          <p:nvPr/>
        </p:nvSpPr>
        <p:spPr>
          <a:xfrm>
            <a:off x="2286001" y="1083374"/>
            <a:ext cx="6237730" cy="33171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24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Para asignar un valor a una variable hay que usar el operador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b="1" dirty="0" err="1">
                <a:solidFill>
                  <a:srgbClr val="C5DAEB"/>
                </a:solidFill>
                <a:cs typeface="Calibri"/>
              </a:rPr>
              <a:t>nombreVariable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= valor</a:t>
            </a:r>
          </a:p>
          <a:p>
            <a:pPr marL="12700" marR="15240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b="1" dirty="0">
                <a:solidFill>
                  <a:srgbClr val="FFC000"/>
                </a:solidFill>
                <a:latin typeface="Arial"/>
                <a:cs typeface="Arial"/>
              </a:rPr>
              <a:t>edad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rgbClr val="00AFEF"/>
                </a:solidFill>
                <a:latin typeface="Arial"/>
                <a:cs typeface="Arial"/>
              </a:rPr>
              <a:t>= 18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valores de la variables pueden cambiar durante la ejecución del programa.</a:t>
            </a:r>
          </a:p>
          <a:p>
            <a:pPr marL="12700" marR="12700" algn="just">
              <a:lnSpc>
                <a:spcPct val="100000"/>
              </a:lnSpc>
              <a:spcBef>
                <a:spcPts val="600"/>
              </a:spcBef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Ejemplos: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	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  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		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		i = i + 1</a:t>
            </a:r>
          </a:p>
          <a:p>
            <a:pPr marL="12700" marR="152400" algn="just">
              <a:lnSpc>
                <a:spcPct val="100000"/>
              </a:lnSpc>
            </a:pPr>
            <a:endParaRPr lang="es-MX" b="1" dirty="0">
              <a:solidFill>
                <a:srgbClr val="00AFEF"/>
              </a:solidFill>
              <a:latin typeface="Arial"/>
              <a:cs typeface="Arial"/>
            </a:endParaRPr>
          </a:p>
          <a:p>
            <a:pPr marL="12700" marR="152400" algn="just">
              <a:lnSpc>
                <a:spcPct val="100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ts val="1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324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72133" y="50292"/>
            <a:ext cx="7748608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5385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137BF0C0-2C84-4F98-817D-1CB3A3EA4353}"/>
              </a:ext>
            </a:extLst>
          </p:cNvPr>
          <p:cNvSpPr txBox="1"/>
          <p:nvPr/>
        </p:nvSpPr>
        <p:spPr>
          <a:xfrm>
            <a:off x="2250522" y="780414"/>
            <a:ext cx="6750983" cy="19727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2400" algn="just"/>
            <a:r>
              <a:rPr dirty="0" err="1">
                <a:solidFill>
                  <a:srgbClr val="C5DAEB"/>
                </a:solidFill>
                <a:cs typeface="Calibri"/>
              </a:rPr>
              <a:t>En</a:t>
            </a:r>
            <a:r>
              <a:rPr dirty="0">
                <a:solidFill>
                  <a:srgbClr val="C5DAEB"/>
                </a:solidFill>
                <a:cs typeface="Calibri"/>
              </a:rPr>
              <a:t> algunos lenguajes de programación es necesario que a una variable se le defina un “tipo”, es decir, debemos especificar que tipos de valores se graban.</a:t>
            </a:r>
          </a:p>
          <a:p>
            <a:pPr marL="298450" marR="139065" indent="-285750" algn="just">
              <a:buFont typeface="Arial" panose="020B0604020202020204" pitchFamily="34" charset="0"/>
              <a:buChar char="•"/>
            </a:pPr>
            <a:r>
              <a:rPr dirty="0">
                <a:solidFill>
                  <a:srgbClr val="C5DAEB"/>
                </a:solidFill>
                <a:cs typeface="Calibri"/>
              </a:rPr>
              <a:t>Los lenguajes que requieren definir el tipo de datos de las variables se denominan </a:t>
            </a:r>
            <a:r>
              <a:rPr b="1" dirty="0">
                <a:solidFill>
                  <a:srgbClr val="FFFF00"/>
                </a:solidFill>
                <a:cs typeface="Calibri"/>
              </a:rPr>
              <a:t>Lenguajes Tipificados</a:t>
            </a:r>
            <a:r>
              <a:rPr dirty="0">
                <a:solidFill>
                  <a:srgbClr val="C5DAEB"/>
                </a:solidFill>
                <a:cs typeface="Calibri"/>
              </a:rPr>
              <a:t>, ejemplos: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C, C++, C#, Java</a:t>
            </a:r>
            <a:r>
              <a:rPr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marR="12700" indent="-285750" algn="just">
              <a:buFont typeface="Arial" panose="020B0604020202020204" pitchFamily="34" charset="0"/>
              <a:buChar char="•"/>
            </a:pPr>
            <a:r>
              <a:rPr dirty="0">
                <a:solidFill>
                  <a:srgbClr val="C5DAEB"/>
                </a:solidFill>
                <a:cs typeface="Calibri"/>
              </a:rPr>
              <a:t>Los lenguajes que NO requieren definir el tipo de datos se denominan </a:t>
            </a:r>
            <a:r>
              <a:rPr b="1" dirty="0">
                <a:solidFill>
                  <a:srgbClr val="FFFF00"/>
                </a:solidFill>
                <a:cs typeface="Calibri"/>
              </a:rPr>
              <a:t>Lenguajes No Tipificados</a:t>
            </a:r>
            <a:r>
              <a:rPr dirty="0">
                <a:solidFill>
                  <a:srgbClr val="C5DAEB"/>
                </a:solidFill>
                <a:cs typeface="Calibri"/>
              </a:rPr>
              <a:t>, ejemplos: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Python, PHP</a:t>
            </a:r>
            <a:r>
              <a:rPr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252D93D0-42E3-440D-BFE2-2F6C2FDA4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64143"/>
              </p:ext>
            </p:extLst>
          </p:nvPr>
        </p:nvGraphicFramePr>
        <p:xfrm>
          <a:off x="2498048" y="2876550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28" name="Rectángulo 27">
            <a:extLst>
              <a:ext uri="{FF2B5EF4-FFF2-40B4-BE49-F238E27FC236}">
                <a16:creationId xmlns:a16="http://schemas.microsoft.com/office/drawing/2014/main" id="{D009696A-5C18-4570-9CF4-8061EABA0046}"/>
              </a:ext>
            </a:extLst>
          </p:cNvPr>
          <p:cNvSpPr/>
          <p:nvPr/>
        </p:nvSpPr>
        <p:spPr>
          <a:xfrm>
            <a:off x="2391231" y="4257851"/>
            <a:ext cx="57949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15432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9"/>
                </a:moveTo>
                <a:lnTo>
                  <a:pt x="44378" y="585215"/>
                </a:lnTo>
                <a:lnTo>
                  <a:pt x="382346" y="585215"/>
                </a:lnTo>
                <a:lnTo>
                  <a:pt x="550164" y="292607"/>
                </a:lnTo>
                <a:lnTo>
                  <a:pt x="382346" y="0"/>
                </a:lnTo>
                <a:lnTo>
                  <a:pt x="44378" y="0"/>
                </a:lnTo>
                <a:lnTo>
                  <a:pt x="0" y="7737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7695" y="583692"/>
            <a:ext cx="7748608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75385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E4CF004B-86F7-4926-A4E2-F8D85978BC71}"/>
              </a:ext>
            </a:extLst>
          </p:cNvPr>
          <p:cNvSpPr txBox="1"/>
          <p:nvPr/>
        </p:nvSpPr>
        <p:spPr>
          <a:xfrm>
            <a:off x="1882139" y="1580580"/>
            <a:ext cx="6548755" cy="16567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52400" algn="just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Python ve diferente la variable si tiene mayúsculas o minúsculas</a:t>
            </a:r>
          </a:p>
          <a:p>
            <a:pPr marL="12700" marR="152400" algn="just">
              <a:lnSpc>
                <a:spcPts val="1000"/>
              </a:lnSpc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ts val="1100"/>
              </a:lnSpc>
              <a:spcBef>
                <a:spcPts val="59"/>
              </a:spcBef>
            </a:pPr>
            <a:endParaRPr dirty="0">
              <a:solidFill>
                <a:srgbClr val="C5DAEB"/>
              </a:solidFill>
              <a:cs typeface="Calibri"/>
            </a:endParaRPr>
          </a:p>
          <a:p>
            <a:pPr marL="12700" marR="152400" algn="just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Ejemplo: las dos variables son distintas</a:t>
            </a: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2"/>
              </a:spcBef>
            </a:pPr>
            <a:endParaRPr sz="1100" dirty="0"/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Nombre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= "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J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uan</a:t>
            </a:r>
            <a:r>
              <a:rPr sz="18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to"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800" b="1" spc="5" dirty="0">
                <a:solidFill>
                  <a:srgbClr val="FFC000"/>
                </a:solidFill>
                <a:latin typeface="Arial"/>
                <a:cs typeface="Arial"/>
              </a:rPr>
              <a:t>o</a:t>
            </a:r>
            <a:r>
              <a:rPr sz="1800" b="1" spc="0" dirty="0">
                <a:solidFill>
                  <a:srgbClr val="FFC000"/>
                </a:solidFill>
                <a:latin typeface="Arial"/>
                <a:cs typeface="Arial"/>
              </a:rPr>
              <a:t>mbre</a:t>
            </a:r>
            <a:r>
              <a:rPr sz="1800" b="1" spc="-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= "</a:t>
            </a:r>
            <a:r>
              <a:rPr sz="1800" b="1" spc="-10" dirty="0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sz="1800" b="1" spc="0" dirty="0">
                <a:solidFill>
                  <a:srgbClr val="00AFEF"/>
                </a:solidFill>
                <a:latin typeface="Arial"/>
                <a:cs typeface="Arial"/>
              </a:rPr>
              <a:t>edrito"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583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45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9439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61243" y="19739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b="1" dirty="0">
                <a:solidFill>
                  <a:srgbClr val="C5DAEB"/>
                </a:solidFill>
                <a:cs typeface="Calibri"/>
              </a:rPr>
              <a:t>Ejemplos: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and, break,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continue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,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elif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,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else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,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for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,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if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,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import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,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,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not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,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, p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, return, while, with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82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903</Words>
  <Application>Microsoft Office PowerPoint</Application>
  <PresentationFormat>Presentación en pantalla (16:9)</PresentationFormat>
  <Paragraphs>175</Paragraphs>
  <Slides>20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MS Gothic</vt:lpstr>
      <vt:lpstr>Arial</vt:lpstr>
      <vt:lpstr>Calibri</vt:lpstr>
      <vt:lpstr>Symbol</vt:lpstr>
      <vt:lpstr>Wingdings</vt:lpstr>
      <vt:lpstr>Office Theme</vt:lpstr>
      <vt:lpstr>Presentación de PowerPoint</vt:lpstr>
      <vt:lpstr>Presentación de PowerPoint</vt:lpstr>
      <vt:lpstr>Presentación de PowerPoint</vt:lpstr>
      <vt:lpstr>Variable</vt:lpstr>
      <vt:lpstr>Variable</vt:lpstr>
      <vt:lpstr>Variable</vt:lpstr>
      <vt:lpstr>Variable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60</cp:revision>
  <dcterms:created xsi:type="dcterms:W3CDTF">2019-07-16T10:22:21Z</dcterms:created>
  <dcterms:modified xsi:type="dcterms:W3CDTF">2019-11-12T16:05:17Z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