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3" r:id="rId2"/>
    <p:sldId id="294" r:id="rId3"/>
    <p:sldId id="29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5" r:id="rId16"/>
    <p:sldId id="270" r:id="rId17"/>
    <p:sldId id="272" r:id="rId18"/>
    <p:sldId id="296" r:id="rId19"/>
    <p:sldId id="297" r:id="rId20"/>
    <p:sldId id="275" r:id="rId21"/>
    <p:sldId id="287" r:id="rId22"/>
    <p:sldId id="280" r:id="rId23"/>
    <p:sldId id="298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1" autoAdjust="0"/>
    <p:restoredTop sz="94660"/>
  </p:normalViewPr>
  <p:slideViewPr>
    <p:cSldViewPr>
      <p:cViewPr varScale="1">
        <p:scale>
          <a:sx n="59" d="100"/>
          <a:sy n="59" d="100"/>
        </p:scale>
        <p:origin x="5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20/08/2020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128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862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08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8788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244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20/08/2020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 descr="Imagen que contiene estructuras metálicas, rueda&#10;&#10;Descripción generada automáticamente">
            <a:extLst>
              <a:ext uri="{FF2B5EF4-FFF2-40B4-BE49-F238E27FC236}">
                <a16:creationId xmlns:a16="http://schemas.microsoft.com/office/drawing/2014/main" id="{8E5E0852-D377-47F8-9539-EFCB8850E5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12976"/>
            <a:ext cx="387966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624"/>
            <a:ext cx="2176986" cy="1800200"/>
          </a:xfrm>
          <a:prstGeom prst="rect">
            <a:avLst/>
          </a:prstGeom>
        </p:spPr>
      </p:pic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358552"/>
            <a:ext cx="7255768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Parámetros de una función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149080"/>
            <a:ext cx="8496944" cy="208823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variables definidas en la lista de parámetros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sólo podrán ser utilizadas en el cuerpo de la función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la función haya terminado de hacer sus cálculos y haya regresado el resultado,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las variables de los parámetros son desechadas.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511" y="1556792"/>
            <a:ext cx="785724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ts val="4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cantidad de variables que se definan en la 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dependerá de los valores de entrada que necesite la función. Si requiere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datos de entrada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tendrá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variables.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no requiere de valores de entrada, entonces la lista será vacía, (paréntesis vacíos). </a:t>
            </a:r>
          </a:p>
          <a:p>
            <a:pPr algn="just">
              <a:lnSpc>
                <a:spcPts val="4000"/>
              </a:lnSpc>
              <a:spcBef>
                <a:spcPts val="1200"/>
              </a:spcBef>
            </a:pPr>
            <a:endParaRPr lang="es-ES_tradnl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  <p:bldP spid="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69875"/>
            <a:ext cx="628193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Cuerpo de la función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96" y="1700808"/>
            <a:ext cx="7632328" cy="316835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cuerpo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es una lista de instrucciones de </a:t>
            </a:r>
            <a:r>
              <a:rPr lang="es-ES_tradnl" sz="20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Phyton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Esta lista de instrucciones define el proceso que la función debe llevar a cabo. 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indicar el resultado de la función se utiliza la palabra </a:t>
            </a:r>
            <a:r>
              <a:rPr lang="es-ES_tradnl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seguida de la expresión que calcula el valor resultante.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369788"/>
            <a:ext cx="2376264" cy="20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0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046" y="1556792"/>
            <a:ext cx="8075240" cy="452596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una función es llamada es necesario que nos hagamos cargo del valor resultante, asignando la función a una variable o formando parte de una expresión mayor.  </a:t>
            </a:r>
          </a:p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z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30" y="2924944"/>
            <a:ext cx="278431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80920" cy="4876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de llamar a una función consiste en escribir el nombre de la función y después entre paréntesis la lista de los valores de entrada.</a:t>
            </a:r>
          </a:p>
          <a:p>
            <a:pPr marL="400050" lvl="1" indent="0" algn="just">
              <a:lnSpc>
                <a:spcPts val="3500"/>
              </a:lnSpc>
              <a:spcBef>
                <a:spcPct val="30000"/>
              </a:spcBef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  <a:spcAft>
                <a:spcPts val="1800"/>
              </a:spcAft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nombre( valor1, valor2, ..., valorn)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500"/>
              </a:lnSpc>
              <a:spcBef>
                <a:spcPts val="12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la función es llamada, cada uno de los valores de entrada son asignados a las variables de la </a:t>
            </a:r>
            <a:r>
              <a:rPr lang="es-ES_tradnl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en el mismo orden como fueron definidas.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25413"/>
            <a:ext cx="8694737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492896"/>
            <a:ext cx="1825774" cy="19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9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37" y="1412776"/>
            <a:ext cx="7777163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cuando se hace la llamada: 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                      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promedio(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definición de la función 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82352"/>
            <a:ext cx="8945563" cy="9144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2771800" y="3716857"/>
            <a:ext cx="3560763" cy="2967038"/>
            <a:chOff x="368" y="2200"/>
            <a:chExt cx="2243" cy="1869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368" y="2717"/>
              <a:ext cx="2243" cy="68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62000"/>
              <a:r>
                <a:rPr lang="es-ES_tradnl" sz="2400" b="1" dirty="0" err="1">
                  <a:solidFill>
                    <a:schemeClr val="bg1"/>
                  </a:solidFill>
                </a:rPr>
                <a:t>def</a:t>
              </a:r>
              <a:r>
                <a:rPr lang="es-ES_tradnl" sz="2400" b="1" dirty="0">
                  <a:solidFill>
                    <a:schemeClr val="bg1"/>
                  </a:solidFill>
                </a:rPr>
                <a:t> promedio ( a, b ):</a:t>
              </a:r>
            </a:p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       </a:t>
              </a:r>
              <a:r>
                <a:rPr lang="es-ES_tradnl" sz="2400" b="1" dirty="0" err="1">
                  <a:solidFill>
                    <a:schemeClr val="bg1"/>
                  </a:solidFill>
                </a:rPr>
                <a:t>return</a:t>
              </a:r>
              <a:r>
                <a:rPr lang="es-ES_tradnl" sz="2400" b="1" dirty="0">
                  <a:solidFill>
                    <a:schemeClr val="bg1"/>
                  </a:solidFill>
                </a:rPr>
                <a:t> (a+b)/2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388" y="2200"/>
              <a:ext cx="16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400" b="1" dirty="0"/>
                <a:t>x=promedio(</a:t>
              </a:r>
              <a:r>
                <a:rPr lang="es-ES_tradnl" sz="2800" dirty="0">
                  <a:solidFill>
                    <a:schemeClr val="accent2"/>
                  </a:solidFill>
                </a:rPr>
                <a:t>4</a:t>
              </a:r>
              <a:r>
                <a:rPr lang="es-ES_tradnl" sz="2400" b="1" dirty="0"/>
                <a:t>,</a:t>
              </a:r>
              <a:r>
                <a:rPr lang="es-ES_tradnl" sz="2800" dirty="0">
                  <a:solidFill>
                    <a:schemeClr val="accent2"/>
                  </a:solidFill>
                </a:rPr>
                <a:t>8</a:t>
              </a:r>
              <a:r>
                <a:rPr lang="es-ES_tradnl" sz="2400" b="1" dirty="0"/>
                <a:t>)</a:t>
              </a:r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1654" y="2499"/>
              <a:ext cx="0" cy="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1881" y="2491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453" y="3425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332" y="374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800" dirty="0">
                  <a:solidFill>
                    <a:schemeClr val="accent2"/>
                  </a:solidFill>
                </a:rPr>
                <a:t>6</a:t>
              </a:r>
              <a:endParaRPr lang="es-ES_tradnl" sz="2400" b="1" dirty="0"/>
            </a:p>
          </p:txBody>
        </p:sp>
      </p:grpSp>
      <p:pic>
        <p:nvPicPr>
          <p:cNvPr id="12" name="1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18" y="4929200"/>
            <a:ext cx="1259606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9600" y="1916832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en Python que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eleve al cuadrado un numero real.</a:t>
            </a:r>
            <a:r>
              <a:rPr lang="es-MX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01008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0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AA9ED494-984A-45F3-AAAF-C1C4E553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204864"/>
            <a:ext cx="4248472" cy="18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2195737" y="2060849"/>
            <a:ext cx="4032448" cy="1944216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/>
          <a:p>
            <a:pPr marL="609600" indent="-609600">
              <a:lnSpc>
                <a:spcPct val="110000"/>
              </a:lnSpc>
              <a:spcBef>
                <a:spcPct val="5000"/>
              </a:spcBef>
              <a:defRPr/>
            </a:pPr>
            <a:endParaRPr lang="es-ES_tradnl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función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cuadrado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(valor)</a:t>
            </a:r>
            <a:endParaRPr lang="es-ES_tradnl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valor*valor</a:t>
            </a: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endParaRPr lang="es-ES_tradnl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44208" y="5735067"/>
            <a:ext cx="2592288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EC02842-8974-4080-855A-6FE5B644D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Algoritmo: Función cuadrado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B56D64C1-26C4-4D85-8BC7-52195BDF5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24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/>
          <p:cNvSpPr>
            <a:spLocks noChangeArrowheads="1"/>
          </p:cNvSpPr>
          <p:nvPr/>
        </p:nvSpPr>
        <p:spPr bwMode="auto">
          <a:xfrm>
            <a:off x="108397" y="5977334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956099" y="1916832"/>
            <a:ext cx="3240608" cy="10400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0280" y="2029510"/>
            <a:ext cx="2452886" cy="850117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 err="1">
                <a:cs typeface="Arial" pitchFamily="34" charset="0"/>
              </a:rPr>
              <a:t>def</a:t>
            </a:r>
            <a:r>
              <a:rPr lang="es-ES_tradnl" sz="2400" b="1" dirty="0"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cuadrado (x)</a:t>
            </a:r>
            <a:r>
              <a:rPr lang="es-ES_tradnl" sz="2400" b="1" dirty="0">
                <a:cs typeface="Arial" pitchFamily="34" charset="0"/>
              </a:rPr>
              <a:t>: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cs typeface="Arial" pitchFamily="34" charset="0"/>
              </a:rPr>
              <a:t>       return x*x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s-ES_tradnl" sz="21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3718449" y="2347656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4554815" y="2140255"/>
            <a:ext cx="41216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Encabezado de la función cuadrado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530443" y="2555612"/>
            <a:ext cx="35830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Cuerpo de la función cuadrado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4427984" y="3761124"/>
            <a:ext cx="366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Llamada a la función cuadrado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38A2D9C-15CD-4B92-849F-602C69A40E4C}"/>
              </a:ext>
            </a:extLst>
          </p:cNvPr>
          <p:cNvSpPr txBox="1">
            <a:spLocks noChangeArrowheads="1"/>
          </p:cNvSpPr>
          <p:nvPr/>
        </p:nvSpPr>
        <p:spPr>
          <a:xfrm>
            <a:off x="943796" y="3183837"/>
            <a:ext cx="8020692" cy="1676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= </a:t>
            </a: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float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(input(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Introduce un numero: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))</a:t>
            </a:r>
          </a:p>
          <a:p>
            <a:pPr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resultado=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cuadrado(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)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"%.2f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elevado al cuadrado es %.2f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% (</a:t>
            </a: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, resultado))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endParaRPr lang="es-ES_tradnl" sz="2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F6A42801-1478-45A5-AC7F-B966D438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36" y="1215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Programa: Función cuadrado</a:t>
            </a:r>
          </a:p>
        </p:txBody>
      </p:sp>
      <p:pic>
        <p:nvPicPr>
          <p:cNvPr id="13" name="1 Imagen">
            <a:extLst>
              <a:ext uri="{FF2B5EF4-FFF2-40B4-BE49-F238E27FC236}">
                <a16:creationId xmlns:a16="http://schemas.microsoft.com/office/drawing/2014/main" id="{07ACC259-6B00-4C9B-93F9-16F83A9C8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2" y="5087580"/>
            <a:ext cx="1365496" cy="1267258"/>
          </a:xfrm>
          <a:prstGeom prst="rect">
            <a:avLst/>
          </a:prstGeom>
        </p:spPr>
      </p:pic>
      <p:sp>
        <p:nvSpPr>
          <p:cNvPr id="18" name="Line 4">
            <a:extLst>
              <a:ext uri="{FF2B5EF4-FFF2-40B4-BE49-F238E27FC236}">
                <a16:creationId xmlns:a16="http://schemas.microsoft.com/office/drawing/2014/main" id="{18190005-ABA4-42B4-ADDB-F5F1C7923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8449" y="278092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E403E43-DD60-4594-8A3C-13E01DB8C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360" y="5029114"/>
            <a:ext cx="4467225" cy="12668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811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59832" y="2533650"/>
            <a:ext cx="3598527" cy="226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dirty="0">
                <a:solidFill>
                  <a:srgbClr val="002060"/>
                </a:solidFill>
                <a:cs typeface="Calibri"/>
              </a:rPr>
              <a:t>Funciones que realizan una tarea</a:t>
            </a:r>
            <a:endParaRPr sz="4000" b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844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84463" y="2492896"/>
            <a:ext cx="3875569" cy="2965447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Son funciones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 regresan ningún valor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sólo llevan a cabo una secuencia de instrucciones.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899344" y="476672"/>
            <a:ext cx="7092912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realizan una tarea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40105A-D4FE-4AC7-8F67-CBC6D3BC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499604"/>
            <a:ext cx="2458616" cy="29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2 Imagen">
            <a:extLst>
              <a:ext uri="{FF2B5EF4-FFF2-40B4-BE49-F238E27FC236}">
                <a16:creationId xmlns:a16="http://schemas.microsoft.com/office/drawing/2014/main" id="{C012060C-61C5-48FC-83C1-819F5AC9A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789040"/>
            <a:ext cx="2315934" cy="2016224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700808"/>
            <a:ext cx="7200800" cy="360040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Una función es un bloque de código con un nombre asociado que, recibe cero o más argumentos como entrada, sigue una secuencia de instrucciones, las cuales ejecuta y:</a:t>
            </a:r>
          </a:p>
          <a:p>
            <a:pPr marL="457200" indent="-457200" algn="just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Devuelve un valor y/o </a:t>
            </a:r>
          </a:p>
          <a:p>
            <a:pPr marL="457200" indent="-457200" algn="just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Realiza una tarea</a:t>
            </a:r>
            <a:endParaRPr lang="es-MX" sz="24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-270669" y="134875"/>
            <a:ext cx="9685338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realizan una tarea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7041DC-EE7B-4310-8005-6B44550B8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86" y="1700808"/>
            <a:ext cx="8280865" cy="276682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D11E001-B8E2-445A-BF43-625BB10CD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01" y="4306180"/>
            <a:ext cx="4857750" cy="11144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3092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1601" y="1574969"/>
            <a:ext cx="7127875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Declara la función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todosPositivos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que recibe tres números enteros y regresa </a:t>
            </a:r>
            <a:r>
              <a:rPr lang="es-MX" sz="2800" b="1" dirty="0">
                <a:solidFill>
                  <a:srgbClr val="FF0000"/>
                </a:solidFill>
              </a:rPr>
              <a:t>1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si exactamente los tres valores son positivos de lo contrario regresar </a:t>
            </a:r>
            <a:r>
              <a:rPr lang="es-MX" sz="2800" b="1" dirty="0">
                <a:solidFill>
                  <a:srgbClr val="FF0000"/>
                </a:solidFill>
              </a:rPr>
              <a:t>0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8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332656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A3C0967-0E6C-4A3A-8403-74C8F5EE5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650045"/>
            <a:ext cx="3171261" cy="28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7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295400" y="1912495"/>
            <a:ext cx="6553200" cy="303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todosPositivos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(x, y, z):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(x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and  y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and  z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4607E4A-252C-4A0F-AB73-E94E01B8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076" y="47006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ES_tradnl" sz="4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todosPositivos</a:t>
            </a:r>
            <a:endParaRPr lang="es-ES_tradnl" sz="4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5BCC6BBB-0C7C-4B30-A1DD-8956B3349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208" y="4345919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90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67576" y="1452541"/>
            <a:ext cx="5544616" cy="464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 ):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n1 =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un valor: "))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n2 =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un valor: "))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n3 =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un valor: "))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res =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todosPositivos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(n1, n2, n3)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(res == 1):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("Los 3 valores son positivos")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("No todos son positivos")</a:t>
            </a:r>
          </a:p>
          <a:p>
            <a:pPr lvl="1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endParaRPr lang="es-MX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4607E4A-252C-4A0F-AB73-E94E01B8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88640" y="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ES_tradnl" sz="4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main</a:t>
            </a:r>
            <a:endParaRPr lang="es-ES_tradnl" sz="4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5BCC6BBB-0C7C-4B30-A1DD-8956B3349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046473"/>
            <a:ext cx="2020688" cy="187531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AA98E56-665C-4400-BB87-6047F9A3A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811527"/>
            <a:ext cx="3590925" cy="12858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9888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24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452" y="1268761"/>
            <a:ext cx="7633096" cy="324036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uso de funciones tiene varias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ventajas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: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Modularización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: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permite segmentar un programa complejo en una serie de partes o módulos más simples.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Reutilización: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permite reutilizar una misma función en distintos programas.</a:t>
            </a:r>
            <a:endParaRPr lang="es-MX" sz="20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4944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0" name="12 Imagen">
            <a:extLst>
              <a:ext uri="{FF2B5EF4-FFF2-40B4-BE49-F238E27FC236}">
                <a16:creationId xmlns:a16="http://schemas.microsoft.com/office/drawing/2014/main" id="{38DB262D-1C5A-410E-ADFF-ADAB8CCC3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077072"/>
            <a:ext cx="231593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3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59832" y="2533650"/>
            <a:ext cx="3888432" cy="226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dirty="0">
                <a:solidFill>
                  <a:srgbClr val="002060"/>
                </a:solidFill>
                <a:cs typeface="Calibri"/>
              </a:rPr>
              <a:t>Funciones que devuelven un valor</a:t>
            </a:r>
            <a:endParaRPr sz="4000" b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344" y="1783357"/>
            <a:ext cx="7633096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función la podemos ver como un proceso que recibe valores de entrada y a partir de ellos produce un valor de salida. 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23" name="Picture 3" descr="fun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47256"/>
            <a:ext cx="17986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75432" y="372322"/>
            <a:ext cx="799313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devuelven un valor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1522" y="214759"/>
            <a:ext cx="7513638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Funciones que devuelven un valor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875"/>
            <a:ext cx="7992119" cy="187211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recibe dos valores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dos valores al azar, y lleva a cabo el cálculo para obtener el promedio de estos dos números y regresar el valor resultante, en nuestro ejemplo 8.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                   </a:t>
            </a:r>
          </a:p>
        </p:txBody>
      </p:sp>
      <p:pic>
        <p:nvPicPr>
          <p:cNvPr id="5125" name="Picture 4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07"/>
          <a:stretch>
            <a:fillRect/>
          </a:stretch>
        </p:blipFill>
        <p:spPr bwMode="auto">
          <a:xfrm>
            <a:off x="827584" y="3606800"/>
            <a:ext cx="19050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701" name="Picture 5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9"/>
          <a:stretch>
            <a:fillRect/>
          </a:stretch>
        </p:blipFill>
        <p:spPr bwMode="auto">
          <a:xfrm>
            <a:off x="6948264" y="3638128"/>
            <a:ext cx="1600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339752" y="3717032"/>
            <a:ext cx="4572000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6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Una vez definida una función, esta puede ser aplicada a diferentes valores y obtener en cada caso el resultado correspondiente.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25090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define una función?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6300" cy="908050"/>
          </a:xfrm>
        </p:spPr>
        <p:txBody>
          <a:bodyPr/>
          <a:lstStyle/>
          <a:p>
            <a:pPr algn="just" eaLnBrk="1" hangingPunct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Python, la definición de la función promedio sería la siguiente: </a:t>
            </a:r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419107" y="4505221"/>
            <a:ext cx="8604250" cy="158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5715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500"/>
              </a:lnSpc>
              <a:spcBef>
                <a:spcPct val="20000"/>
              </a:spcBef>
              <a:buFontTx/>
              <a:buChar char="•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La definición de una función está compuesta de dos partes: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0070C0"/>
                </a:solidFill>
              </a:rPr>
              <a:t>Encabezado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FF0000"/>
                </a:solidFill>
              </a:rPr>
              <a:t>Cuerpo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2ED214C-E0B7-408E-B924-41B737D6E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196" y="2540602"/>
            <a:ext cx="3929608" cy="14401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defTabSz="762000">
              <a:lnSpc>
                <a:spcPts val="3000"/>
              </a:lnSpc>
            </a:pPr>
            <a:r>
              <a:rPr lang="es-ES_tradnl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promedio (a, b):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(a+b)/2 </a:t>
            </a:r>
          </a:p>
        </p:txBody>
      </p:sp>
    </p:spTree>
    <p:extLst>
      <p:ext uri="{BB962C8B-B14F-4D97-AF65-F5344CB8AC3E}">
        <p14:creationId xmlns:p14="http://schemas.microsoft.com/office/powerpoint/2010/main" val="20911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Partes de una función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4148832"/>
            <a:ext cx="6120680" cy="237651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encabezado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define: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los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parámetros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042988" y="1604517"/>
            <a:ext cx="7239000" cy="1752600"/>
            <a:chOff x="192" y="685"/>
            <a:chExt cx="4560" cy="1104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1728" y="685"/>
              <a:ext cx="3024" cy="1104"/>
              <a:chOff x="1356" y="685"/>
              <a:chExt cx="3024" cy="1104"/>
            </a:xfrm>
          </p:grpSpPr>
          <p:sp>
            <p:nvSpPr>
              <p:cNvPr id="7178" name="Rectangle 6"/>
              <p:cNvSpPr>
                <a:spLocks noChangeArrowheads="1"/>
              </p:cNvSpPr>
              <p:nvPr/>
            </p:nvSpPr>
            <p:spPr bwMode="auto">
              <a:xfrm>
                <a:off x="1440" y="685"/>
                <a:ext cx="2928" cy="1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 err="1"/>
                  <a:t>def</a:t>
                </a:r>
                <a:r>
                  <a:rPr lang="es-ES_tradnl" sz="2400" b="1" dirty="0"/>
                  <a:t> promedio (a, b):</a:t>
                </a:r>
              </a:p>
              <a:p>
                <a:pPr defTabSz="762000">
                  <a:lnSpc>
                    <a:spcPct val="150000"/>
                  </a:lnSpc>
                </a:pPr>
                <a:endParaRPr lang="es-ES_tradnl" sz="800" b="1" dirty="0"/>
              </a:p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       return (a+b)/2</a:t>
                </a:r>
              </a:p>
            </p:txBody>
          </p:sp>
          <p:sp>
            <p:nvSpPr>
              <p:cNvPr id="7179" name="Rectangle 7"/>
              <p:cNvSpPr>
                <a:spLocks noChangeArrowheads="1"/>
              </p:cNvSpPr>
              <p:nvPr/>
            </p:nvSpPr>
            <p:spPr bwMode="auto">
              <a:xfrm>
                <a:off x="1356" y="888"/>
                <a:ext cx="3024" cy="336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7180" name="Rectangle 8"/>
              <p:cNvSpPr>
                <a:spLocks noChangeArrowheads="1"/>
              </p:cNvSpPr>
              <p:nvPr/>
            </p:nvSpPr>
            <p:spPr bwMode="auto">
              <a:xfrm>
                <a:off x="1356" y="1260"/>
                <a:ext cx="3024" cy="463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7174" name="Text Box 9"/>
            <p:cNvSpPr txBox="1">
              <a:spLocks noChangeArrowheads="1"/>
            </p:cNvSpPr>
            <p:nvPr/>
          </p:nvSpPr>
          <p:spPr bwMode="auto">
            <a:xfrm>
              <a:off x="192" y="720"/>
              <a:ext cx="1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0070C0"/>
                  </a:solidFill>
                </a:rPr>
                <a:t>Encabezado</a:t>
              </a:r>
            </a:p>
          </p:txBody>
        </p:sp>
        <p:sp>
          <p:nvSpPr>
            <p:cNvPr id="7175" name="Text Box 10"/>
            <p:cNvSpPr txBox="1">
              <a:spLocks noChangeArrowheads="1"/>
            </p:cNvSpPr>
            <p:nvPr/>
          </p:nvSpPr>
          <p:spPr bwMode="auto">
            <a:xfrm>
              <a:off x="624" y="1440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FF3300"/>
                  </a:solidFill>
                </a:rPr>
                <a:t>Cuerpo</a:t>
              </a:r>
              <a:endParaRPr lang="es-ES_tradnl" sz="2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7176" name="AutoShape 11"/>
            <p:cNvCxnSpPr>
              <a:cxnSpLocks noChangeShapeType="1"/>
              <a:endCxn id="7179" idx="1"/>
            </p:cNvCxnSpPr>
            <p:nvPr/>
          </p:nvCxnSpPr>
          <p:spPr bwMode="auto">
            <a:xfrm>
              <a:off x="1488" y="864"/>
              <a:ext cx="228" cy="192"/>
            </a:xfrm>
            <a:prstGeom prst="straightConnector1">
              <a:avLst/>
            </a:prstGeom>
            <a:noFill/>
            <a:ln w="28575">
              <a:solidFill>
                <a:srgbClr val="3333CC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7" name="AutoShape 12"/>
            <p:cNvCxnSpPr>
              <a:cxnSpLocks noChangeShapeType="1"/>
              <a:stCxn id="7175" idx="3"/>
              <a:endCxn id="7180" idx="1"/>
            </p:cNvCxnSpPr>
            <p:nvPr/>
          </p:nvCxnSpPr>
          <p:spPr bwMode="auto">
            <a:xfrm flipV="1">
              <a:off x="1412" y="1492"/>
              <a:ext cx="316" cy="92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73" y="4448329"/>
            <a:ext cx="2160240" cy="18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7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032" y="-2738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Encabezado de una función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3515196"/>
            <a:ext cx="7916416" cy="2722116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200000"/>
              </a:lnSpc>
              <a:spcBef>
                <a:spcPts val="1200"/>
              </a:spcBef>
              <a:buNone/>
            </a:pPr>
            <a:r>
              <a:rPr lang="es-ES_tradnl" sz="19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Los parámetros de la función son una lista de variables que nos permiten identificar los valores de entrada de la función. 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este caso, el primer valor de entrada va a ser identificado por la variable</a:t>
            </a:r>
            <a:r>
              <a:rPr lang="es-ES_tradnl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el segundo valor de entrada va a ser identificado por la letra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19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152748" y="1446337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762000"/>
            <a:r>
              <a:rPr lang="es-ES_tradnl" sz="2400" b="1" dirty="0" err="1">
                <a:solidFill>
                  <a:srgbClr val="008000"/>
                </a:solidFill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Promedio  (</a:t>
            </a:r>
            <a:r>
              <a:rPr lang="es-ES_tradnl" sz="2400" b="1" dirty="0">
                <a:solidFill>
                  <a:srgbClr val="FF0000"/>
                </a:solidFill>
              </a:rPr>
              <a:t>a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b="1" dirty="0">
                <a:solidFill>
                  <a:srgbClr val="FF0000"/>
                </a:solidFill>
              </a:rPr>
              <a:t>b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):</a:t>
            </a:r>
            <a:endParaRPr lang="es-ES_tradnl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067944" y="1427287"/>
            <a:ext cx="911400" cy="5334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5426247" y="2204750"/>
            <a:ext cx="2746153" cy="93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s-ES_tradnl" sz="2000" b="1" dirty="0">
                <a:solidFill>
                  <a:srgbClr val="FF3300"/>
                </a:solidFill>
              </a:rPr>
              <a:t>Parámetros:</a:t>
            </a:r>
            <a:r>
              <a:rPr lang="es-ES_tradnl" sz="2000" b="1" dirty="0">
                <a:solidFill>
                  <a:srgbClr val="008000"/>
                </a:solidFill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</a:rPr>
              <a:t>valores de entrada</a:t>
            </a:r>
          </a:p>
        </p:txBody>
      </p:sp>
      <p:cxnSp>
        <p:nvCxnSpPr>
          <p:cNvPr id="160777" name="AutoShape 9"/>
          <p:cNvCxnSpPr>
            <a:cxnSpLocks noChangeShapeType="1"/>
            <a:stCxn id="160776" idx="1"/>
            <a:endCxn id="8199" idx="2"/>
          </p:cNvCxnSpPr>
          <p:nvPr/>
        </p:nvCxnSpPr>
        <p:spPr bwMode="auto">
          <a:xfrm rot="10800000">
            <a:off x="4523645" y="1960687"/>
            <a:ext cx="902603" cy="71217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04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  <p:bldP spid="160776" grpId="0" build="p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1029</Words>
  <Application>Microsoft Office PowerPoint</Application>
  <PresentationFormat>Presentación en pantalla (4:3)</PresentationFormat>
  <Paragraphs>117</Paragraphs>
  <Slides>24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Dom Casual</vt:lpstr>
      <vt:lpstr>Times New Roman</vt:lpstr>
      <vt:lpstr>Tema de Office</vt:lpstr>
      <vt:lpstr>TC1028  Pensamiento Computacional para Ingeniería</vt:lpstr>
      <vt:lpstr>¿Qué es una función?</vt:lpstr>
      <vt:lpstr>Funciones</vt:lpstr>
      <vt:lpstr>Presentación de PowerPoint</vt:lpstr>
      <vt:lpstr>Funciones que devuelven un valor</vt:lpstr>
      <vt:lpstr>Funciones que devuelven un valor</vt:lpstr>
      <vt:lpstr>¿Cómo se define una función?</vt:lpstr>
      <vt:lpstr>Partes de una función</vt:lpstr>
      <vt:lpstr>Encabezado de una función</vt:lpstr>
      <vt:lpstr>Parámetros de una función</vt:lpstr>
      <vt:lpstr>Cuerpo de la función</vt:lpstr>
      <vt:lpstr>¿Cómo se utiliza una función?</vt:lpstr>
      <vt:lpstr>¿Cómo se utiliza una función?</vt:lpstr>
      <vt:lpstr>¿Cómo se utiliza una función?</vt:lpstr>
      <vt:lpstr>Presentación de PowerPoint</vt:lpstr>
      <vt:lpstr>Presentación de PowerPoint</vt:lpstr>
      <vt:lpstr>Presentación de PowerPoint</vt:lpstr>
      <vt:lpstr>Presentación de PowerPoint</vt:lpstr>
      <vt:lpstr>Funciones que realizan una tarea</vt:lpstr>
      <vt:lpstr>Funciones que realizan una tarea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64</cp:revision>
  <dcterms:created xsi:type="dcterms:W3CDTF">2013-06-24T20:15:42Z</dcterms:created>
  <dcterms:modified xsi:type="dcterms:W3CDTF">2020-08-20T17:21:42Z</dcterms:modified>
</cp:coreProperties>
</file>