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5" r:id="rId5"/>
    <p:sldId id="260" r:id="rId6"/>
    <p:sldId id="261" r:id="rId7"/>
    <p:sldId id="262" r:id="rId8"/>
    <p:sldId id="263" r:id="rId9"/>
    <p:sldId id="267" r:id="rId10"/>
    <p:sldId id="266" r:id="rId11"/>
    <p:sldId id="268" r:id="rId12"/>
    <p:sldId id="269" r:id="rId13"/>
    <p:sldId id="295" r:id="rId14"/>
    <p:sldId id="257" r:id="rId15"/>
    <p:sldId id="282" r:id="rId16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07" autoAdjust="0"/>
  </p:normalViewPr>
  <p:slideViewPr>
    <p:cSldViewPr>
      <p:cViewPr varScale="1">
        <p:scale>
          <a:sx n="85" d="100"/>
          <a:sy n="85" d="100"/>
        </p:scale>
        <p:origin x="88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4959C-3CA9-4935-A325-D6BBD9762050}" type="datetimeFigureOut">
              <a:rPr lang="es-MX" smtClean="0"/>
              <a:t>11/11/2019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E7C34-9291-4BCA-98BD-448055D7710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9469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E7C34-9291-4BCA-98BD-448055D77101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6767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51331" y="1027429"/>
            <a:ext cx="7041337" cy="54628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4761" y="143128"/>
            <a:ext cx="7894476" cy="100858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93875" y="1586229"/>
            <a:ext cx="5556250" cy="124485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128066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4"/>
          </a:xfrm>
          <a:custGeom>
            <a:avLst/>
            <a:gdLst/>
            <a:ahLst/>
            <a:cxnLst/>
            <a:rect l="l" t="t" r="r" b="b"/>
            <a:pathLst>
              <a:path w="1110996" h="790194">
                <a:moveTo>
                  <a:pt x="0" y="309372"/>
                </a:moveTo>
                <a:lnTo>
                  <a:pt x="275717" y="790194"/>
                </a:lnTo>
                <a:lnTo>
                  <a:pt x="835279" y="790194"/>
                </a:lnTo>
                <a:lnTo>
                  <a:pt x="1110995" y="309372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2"/>
          </a:xfrm>
          <a:custGeom>
            <a:avLst/>
            <a:gdLst/>
            <a:ahLst/>
            <a:cxnLst/>
            <a:rect l="l" t="t" r="r" b="b"/>
            <a:pathLst>
              <a:path w="177402" h="309372">
                <a:moveTo>
                  <a:pt x="177402" y="0"/>
                </a:moveTo>
                <a:lnTo>
                  <a:pt x="0" y="309372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1"/>
          </a:xfrm>
          <a:custGeom>
            <a:avLst/>
            <a:gdLst/>
            <a:ahLst/>
            <a:cxnLst/>
            <a:rect l="l" t="t" r="r" b="b"/>
            <a:pathLst>
              <a:path w="68177" h="118871">
                <a:moveTo>
                  <a:pt x="0" y="0"/>
                </a:moveTo>
                <a:lnTo>
                  <a:pt x="68177" y="118871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5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6" y="275842"/>
                </a:lnTo>
                <a:lnTo>
                  <a:pt x="74461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8" y="275842"/>
                </a:lnTo>
                <a:lnTo>
                  <a:pt x="257043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00355" y="4520387"/>
            <a:ext cx="320992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udi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1242695">
              <a:lnSpc>
                <a:spcPct val="100000"/>
              </a:lnSpc>
              <a:spcBef>
                <a:spcPts val="120"/>
              </a:spcBef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Superiore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errey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1F5840C8-2A8E-4811-B6D1-EDDE596679FD}"/>
              </a:ext>
            </a:extLst>
          </p:cNvPr>
          <p:cNvSpPr txBox="1">
            <a:spLocks/>
          </p:cNvSpPr>
          <p:nvPr/>
        </p:nvSpPr>
        <p:spPr>
          <a:xfrm>
            <a:off x="1809013" y="2093977"/>
            <a:ext cx="6075427" cy="1319783"/>
          </a:xfrm>
          <a:prstGeom prst="rect">
            <a:avLst/>
          </a:prstGeom>
        </p:spPr>
        <p:txBody>
          <a:bodyPr wrap="square" lIns="0" tIns="0" rIns="0" bIns="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s-MX" sz="5600" dirty="0">
                <a:solidFill>
                  <a:srgbClr val="18BAD4"/>
                </a:solidFill>
                <a:latin typeface="Calibri"/>
                <a:cs typeface="Calibri"/>
              </a:rPr>
              <a:t>Jerarquía de Operadores </a:t>
            </a:r>
            <a:r>
              <a:rPr lang="es-MX" sz="3300" spc="-15" dirty="0">
                <a:solidFill>
                  <a:srgbClr val="FFFFFF"/>
                </a:solidFill>
                <a:latin typeface="Arial"/>
                <a:cs typeface="Arial"/>
              </a:rPr>
              <a:t>Aritméticos, relacionales y lógicos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-569040" y="2154958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218543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234545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694070" y="970178"/>
            <a:ext cx="6892290" cy="430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96215" algn="ctr">
              <a:lnSpc>
                <a:spcPts val="2500"/>
              </a:lnSpc>
              <a:spcAft>
                <a:spcPts val="600"/>
              </a:spcAft>
            </a:pPr>
            <a:r>
              <a:rPr lang="es-MX" sz="2000" dirty="0">
                <a:solidFill>
                  <a:schemeClr val="bg1"/>
                </a:solidFill>
                <a:cs typeface="Calibri"/>
              </a:rPr>
              <a:t>Operadores de distintas categorías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79755" y="4869178"/>
            <a:ext cx="265175" cy="2636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10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2837071" y="276606"/>
            <a:ext cx="6002129" cy="923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Reglas de precedencia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BD184223-5AA3-47A3-AF0C-1BC09F6D0909}"/>
              </a:ext>
            </a:extLst>
          </p:cNvPr>
          <p:cNvSpPr txBox="1"/>
          <p:nvPr/>
        </p:nvSpPr>
        <p:spPr>
          <a:xfrm>
            <a:off x="1219200" y="2537299"/>
            <a:ext cx="6070236" cy="236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ts val="25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Primero se resuelven las expresiones que involucran </a:t>
            </a:r>
            <a:r>
              <a:rPr lang="es-MX" b="1" dirty="0">
                <a:solidFill>
                  <a:srgbClr val="00FFFF"/>
                </a:solidFill>
                <a:cs typeface="Calibri"/>
              </a:rPr>
              <a:t>operadores aritméticos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: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8 &gt; 9 and 7 &gt; 5</a:t>
            </a:r>
          </a:p>
          <a:p>
            <a:pPr marL="355600" marR="12700" indent="-342900" algn="just">
              <a:lnSpc>
                <a:spcPts val="25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Luego de resuelven las expresiones que involucran </a:t>
            </a:r>
            <a:r>
              <a:rPr lang="es-MX" b="1" dirty="0">
                <a:solidFill>
                  <a:srgbClr val="00FFFF"/>
                </a:solidFill>
                <a:cs typeface="Calibri"/>
              </a:rPr>
              <a:t>operadores comparativos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: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8 &gt; 9 and 7 &gt; 5 = False and True</a:t>
            </a:r>
          </a:p>
          <a:p>
            <a:pPr marL="355600" marR="12700" indent="-342900" algn="just">
              <a:lnSpc>
                <a:spcPts val="25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Y finalmente se resuelven las expresiones con </a:t>
            </a:r>
            <a:r>
              <a:rPr lang="es-MX" b="1" dirty="0">
                <a:solidFill>
                  <a:srgbClr val="00FFFF"/>
                </a:solidFill>
                <a:cs typeface="Calibri"/>
              </a:rPr>
              <a:t>operadores lógicos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: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False and True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(Falso y Verdadero) =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False</a:t>
            </a:r>
          </a:p>
          <a:p>
            <a:pPr>
              <a:lnSpc>
                <a:spcPts val="1400"/>
              </a:lnSpc>
              <a:spcBef>
                <a:spcPts val="72"/>
              </a:spcBef>
            </a:pPr>
            <a:endParaRPr lang="es-MX" sz="1400" dirty="0"/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530213" y="1683233"/>
            <a:ext cx="7110866" cy="7414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Como se resuelve una expresión que contiene operadores de diferentes categorías, por ejemplo: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8 &gt; 9 and 4 + 3 &gt; 5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1742021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-569040" y="2154958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218543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234545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694070" y="970178"/>
            <a:ext cx="6892290" cy="430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96215" algn="ctr">
              <a:lnSpc>
                <a:spcPts val="2500"/>
              </a:lnSpc>
              <a:spcAft>
                <a:spcPts val="600"/>
              </a:spcAft>
            </a:pPr>
            <a:r>
              <a:rPr lang="es-MX" sz="2000" dirty="0">
                <a:solidFill>
                  <a:schemeClr val="bg1"/>
                </a:solidFill>
                <a:cs typeface="Calibri"/>
              </a:rPr>
              <a:t>Operadores de la misma categoría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331724" cy="2636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2837071" y="276606"/>
            <a:ext cx="6002129" cy="6935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Reglas de precedencia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530213" y="1683233"/>
            <a:ext cx="7110866" cy="11689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Cuando se tienen expresiones con operadores de la misma categoría, se resuelven de izquierda a derecha.</a:t>
            </a: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Por ejemplo: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  <a:sym typeface="Trebuchet MS"/>
              </a:rPr>
              <a:t>200 + 500 * 2 + 0.15</a:t>
            </a: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sz="1400" dirty="0"/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38017" y="2669421"/>
            <a:ext cx="335279" cy="457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46" name="Google Shape;403;p13">
            <a:extLst>
              <a:ext uri="{FF2B5EF4-FFF2-40B4-BE49-F238E27FC236}">
                <a16:creationId xmlns:a16="http://schemas.microsoft.com/office/drawing/2014/main" id="{AD560767-3018-4C2B-81E8-E5FBA4BC2828}"/>
              </a:ext>
            </a:extLst>
          </p:cNvPr>
          <p:cNvSpPr txBox="1"/>
          <p:nvPr/>
        </p:nvSpPr>
        <p:spPr>
          <a:xfrm>
            <a:off x="2743200" y="3038855"/>
            <a:ext cx="2509866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ea typeface="Trebuchet MS"/>
                <a:cs typeface="Trebuchet MS"/>
                <a:sym typeface="Trebuchet MS"/>
              </a:rPr>
              <a:t>200 + 500 * 2 + 0.15</a:t>
            </a:r>
            <a:endParaRPr b="1" dirty="0">
              <a:solidFill>
                <a:schemeClr val="accent6">
                  <a:lumMod val="75000"/>
                </a:schemeClr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7" name="Google Shape;405;p13">
            <a:extLst>
              <a:ext uri="{FF2B5EF4-FFF2-40B4-BE49-F238E27FC236}">
                <a16:creationId xmlns:a16="http://schemas.microsoft.com/office/drawing/2014/main" id="{6317B14A-90DC-4D51-8419-CFEBB7BDEF3F}"/>
              </a:ext>
            </a:extLst>
          </p:cNvPr>
          <p:cNvSpPr txBox="1"/>
          <p:nvPr/>
        </p:nvSpPr>
        <p:spPr>
          <a:xfrm>
            <a:off x="2743200" y="3350540"/>
            <a:ext cx="2243474" cy="71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ea typeface="Trebuchet MS"/>
                <a:cs typeface="Trebuchet MS"/>
                <a:sym typeface="Trebuchet MS"/>
              </a:rPr>
              <a:t>200 + 1000 + 0.15</a:t>
            </a:r>
            <a:endParaRPr b="1" dirty="0">
              <a:solidFill>
                <a:schemeClr val="accent6">
                  <a:lumMod val="75000"/>
                </a:schemeClr>
              </a:solidFill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ea typeface="Trebuchet MS"/>
                <a:cs typeface="Trebuchet MS"/>
                <a:sym typeface="Trebuchet MS"/>
              </a:rPr>
              <a:t>1200 + 0.15</a:t>
            </a:r>
            <a:endParaRPr b="1" dirty="0">
              <a:solidFill>
                <a:schemeClr val="accent6">
                  <a:lumMod val="75000"/>
                </a:schemeClr>
              </a:solidFill>
              <a:ea typeface="Trebuchet MS"/>
              <a:cs typeface="Trebuchet MS"/>
              <a:sym typeface="Trebuchet M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ea typeface="Trebuchet MS"/>
                <a:cs typeface="Trebuchet MS"/>
                <a:sym typeface="Trebuchet MS"/>
              </a:rPr>
              <a:t>1200.15</a:t>
            </a:r>
            <a:endParaRPr b="1" dirty="0">
              <a:solidFill>
                <a:schemeClr val="accent6">
                  <a:lumMod val="75000"/>
                </a:schemeClr>
              </a:solidFill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9301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-569040" y="2154958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218543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234545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694070" y="970178"/>
            <a:ext cx="6892290" cy="430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96215" algn="ctr">
              <a:lnSpc>
                <a:spcPts val="2500"/>
              </a:lnSpc>
              <a:spcAft>
                <a:spcPts val="600"/>
              </a:spcAft>
            </a:pPr>
            <a:r>
              <a:rPr lang="es-MX" sz="2000" dirty="0">
                <a:solidFill>
                  <a:schemeClr val="bg1"/>
                </a:solidFill>
                <a:cs typeface="Calibri"/>
              </a:rPr>
              <a:t>Operadores con paréntesis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331724" cy="2636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2837071" y="276606"/>
            <a:ext cx="6002129" cy="6935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Reglas de precedencia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886710" y="1487827"/>
            <a:ext cx="6812281" cy="176929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Los paréntesis están por encima de cualquier tipo de operador, obligando a resolver primeramente lo que se encuentra dentro de ellos, respetando las reglas anteriores, y en caso de haber varias expresiones entre paréntesis, éstos se irán resolviendo de izquierda a derecha.</a:t>
            </a:r>
          </a:p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Por ejemplo: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  <a:sym typeface="Trebuchet MS"/>
              </a:rPr>
              <a:t>2 * (5 - 2) + (4 + 2) / 2 == 9</a:t>
            </a:r>
          </a:p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endParaRPr lang="en-US" b="1" dirty="0">
              <a:solidFill>
                <a:schemeClr val="accent6">
                  <a:lumMod val="75000"/>
                </a:schemeClr>
              </a:solidFill>
              <a:cs typeface="Calibri"/>
              <a:sym typeface="Trebuchet MS"/>
            </a:endParaRPr>
          </a:p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endParaRPr lang="es-MX" sz="1400" dirty="0"/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38017" y="2669421"/>
            <a:ext cx="335279" cy="457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D67B9E4-ADD9-4239-9CDD-2A77C8C8B87E}"/>
              </a:ext>
            </a:extLst>
          </p:cNvPr>
          <p:cNvSpPr/>
          <p:nvPr/>
        </p:nvSpPr>
        <p:spPr>
          <a:xfrm>
            <a:off x="2825758" y="3181350"/>
            <a:ext cx="3422641" cy="1561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ct val="107000"/>
              </a:lnSpc>
              <a:spcAft>
                <a:spcPts val="0"/>
              </a:spcAft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 * (3) + (4 + 2) / 2 == 9</a:t>
            </a:r>
          </a:p>
          <a:p>
            <a:pPr indent="228600">
              <a:lnSpc>
                <a:spcPct val="107000"/>
              </a:lnSpc>
              <a:spcAft>
                <a:spcPts val="0"/>
              </a:spcAft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 * (3) + (6) / 2 == 9</a:t>
            </a:r>
          </a:p>
          <a:p>
            <a:pPr indent="228600">
              <a:lnSpc>
                <a:spcPct val="107000"/>
              </a:lnSpc>
              <a:spcAft>
                <a:spcPts val="0"/>
              </a:spcAft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6 + 3 == 9</a:t>
            </a:r>
          </a:p>
          <a:p>
            <a:pPr indent="228600">
              <a:lnSpc>
                <a:spcPct val="107000"/>
              </a:lnSpc>
              <a:spcAft>
                <a:spcPts val="0"/>
              </a:spcAft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9 == 9</a:t>
            </a:r>
          </a:p>
          <a:p>
            <a:pPr indent="228600">
              <a:lnSpc>
                <a:spcPct val="107000"/>
              </a:lnSpc>
              <a:spcAft>
                <a:spcPts val="0"/>
              </a:spcAft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endParaRPr lang="es-MX" b="1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638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730758" y="261776"/>
            <a:ext cx="8289796" cy="105923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80539">
              <a:lnSpc>
                <a:spcPct val="100000"/>
              </a:lnSpc>
              <a:tabLst>
                <a:tab pos="7696834" algn="l"/>
              </a:tabLst>
            </a:pPr>
            <a:r>
              <a:rPr lang="es-MX" sz="3200" dirty="0">
                <a:solidFill>
                  <a:srgbClr val="18BAD4"/>
                </a:solidFill>
                <a:latin typeface="Calibri"/>
                <a:cs typeface="Calibri"/>
              </a:rPr>
              <a:t>¿Cuál es el resultado de las siguientes expresiones?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79755" y="4869179"/>
            <a:ext cx="388873" cy="1859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13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63041" y="1593028"/>
            <a:ext cx="7724522" cy="18497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buFont typeface="+mj-lt"/>
              <a:buAutoNum type="arabicPeriod"/>
              <a:tabLst>
                <a:tab pos="329565" algn="l"/>
              </a:tabLst>
            </a:pPr>
            <a:r>
              <a:rPr b="1" spc="0" dirty="0">
                <a:solidFill>
                  <a:srgbClr val="C5DAEB"/>
                </a:solidFill>
                <a:cs typeface="Calibri"/>
              </a:rPr>
              <a:t>5*6*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(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1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6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0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5" dirty="0">
                <a:solidFill>
                  <a:srgbClr val="C5DAEB"/>
                </a:solidFill>
                <a:cs typeface="Calibri"/>
              </a:rPr>
              <a:t>/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2**3)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5" dirty="0">
                <a:solidFill>
                  <a:srgbClr val="C5DAEB"/>
                </a:solidFill>
                <a:cs typeface="Calibri"/>
              </a:rPr>
              <a:t>%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 5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*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15 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-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10</a:t>
            </a:r>
            <a:endParaRPr b="1" dirty="0">
              <a:cs typeface="Calibri"/>
            </a:endParaRPr>
          </a:p>
          <a:p>
            <a:pPr marL="342900" indent="-342900">
              <a:lnSpc>
                <a:spcPts val="600"/>
              </a:lnSpc>
              <a:buFont typeface="+mj-lt"/>
              <a:buAutoNum type="arabicPeriod"/>
            </a:pPr>
            <a:endParaRPr b="1" dirty="0"/>
          </a:p>
          <a:p>
            <a:pPr marL="354965" marR="374015" indent="-342900">
              <a:lnSpc>
                <a:spcPct val="100000"/>
              </a:lnSpc>
              <a:buFont typeface="+mj-lt"/>
              <a:buAutoNum type="arabicPeriod"/>
              <a:tabLst>
                <a:tab pos="329565" algn="l"/>
              </a:tabLst>
            </a:pPr>
            <a:r>
              <a:rPr b="1" spc="0" dirty="0">
                <a:solidFill>
                  <a:srgbClr val="C5DAEB"/>
                </a:solidFill>
                <a:cs typeface="Calibri"/>
              </a:rPr>
              <a:t>(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(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1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5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80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5" dirty="0">
                <a:solidFill>
                  <a:srgbClr val="C5DAEB"/>
                </a:solidFill>
                <a:cs typeface="Calibri"/>
              </a:rPr>
              <a:t>%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6 *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2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** 7)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&gt; (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7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+8*3**4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)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)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nd (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(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1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5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*2)=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=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(60*2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/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4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))</a:t>
            </a:r>
            <a:endParaRPr b="1" dirty="0">
              <a:cs typeface="Calibri"/>
            </a:endParaRPr>
          </a:p>
          <a:p>
            <a:pPr marL="342900" indent="-342900">
              <a:lnSpc>
                <a:spcPts val="600"/>
              </a:lnSpc>
              <a:spcBef>
                <a:spcPts val="2"/>
              </a:spcBef>
              <a:buFont typeface="+mj-lt"/>
              <a:buAutoNum type="arabicPeriod"/>
            </a:pPr>
            <a:endParaRPr b="1" dirty="0"/>
          </a:p>
          <a:p>
            <a:pPr marL="355600" indent="-342900">
              <a:lnSpc>
                <a:spcPct val="100000"/>
              </a:lnSpc>
              <a:buFont typeface="+mj-lt"/>
              <a:buAutoNum type="arabicPeriod"/>
              <a:tabLst>
                <a:tab pos="329565" algn="l"/>
              </a:tabLst>
            </a:pPr>
            <a:r>
              <a:rPr b="1" spc="0" dirty="0">
                <a:solidFill>
                  <a:srgbClr val="C5DAEB"/>
                </a:solidFill>
                <a:cs typeface="Calibri"/>
              </a:rPr>
              <a:t>(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1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5&gt;=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3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*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*</a:t>
            </a:r>
            <a:r>
              <a:rPr b="1" spc="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3)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or 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n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ot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(43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-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8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* </a:t>
            </a:r>
            <a:r>
              <a:rPr b="1" dirty="0">
                <a:solidFill>
                  <a:srgbClr val="C5DAEB"/>
                </a:solidFill>
                <a:cs typeface="Calibri"/>
              </a:rPr>
              <a:t>2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/</a:t>
            </a:r>
            <a:r>
              <a:rPr b="1" dirty="0">
                <a:solidFill>
                  <a:srgbClr val="C5DAEB"/>
                </a:solidFill>
                <a:cs typeface="Calibri"/>
              </a:rPr>
              <a:t> 4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!=</a:t>
            </a:r>
            <a:r>
              <a:rPr b="1" dirty="0">
                <a:solidFill>
                  <a:srgbClr val="C5DAEB"/>
                </a:solidFill>
                <a:cs typeface="Calibri"/>
              </a:rPr>
              <a:t> 3 * 3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 /</a:t>
            </a:r>
            <a:r>
              <a:rPr b="1" dirty="0">
                <a:solidFill>
                  <a:srgbClr val="C5DAEB"/>
                </a:solidFill>
                <a:cs typeface="Calibri"/>
              </a:rPr>
              <a:t> 3)</a:t>
            </a:r>
          </a:p>
          <a:p>
            <a:pPr marL="342900" indent="-342900">
              <a:lnSpc>
                <a:spcPts val="600"/>
              </a:lnSpc>
              <a:buFont typeface="+mj-lt"/>
              <a:buAutoNum type="arabicPeriod"/>
            </a:pPr>
            <a:endParaRPr b="1" dirty="0"/>
          </a:p>
          <a:p>
            <a:pPr marL="355600" indent="-342900">
              <a:lnSpc>
                <a:spcPct val="100000"/>
              </a:lnSpc>
              <a:buFont typeface="+mj-lt"/>
              <a:buAutoNum type="arabicPeriod"/>
              <a:tabLst>
                <a:tab pos="329565" algn="l"/>
              </a:tabLst>
            </a:pPr>
            <a:r>
              <a:rPr b="1" spc="0" dirty="0">
                <a:solidFill>
                  <a:srgbClr val="C5DAEB"/>
                </a:solidFill>
                <a:cs typeface="Calibri"/>
              </a:rPr>
              <a:t>(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1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2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0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&gt;=7*3</a:t>
            </a:r>
            <a:r>
              <a:rPr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** 2 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and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8 &gt;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3 or 15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&gt; 6) 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and</a:t>
            </a:r>
            <a:r>
              <a:rPr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not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b="1" dirty="0">
                <a:solidFill>
                  <a:srgbClr val="C5DAEB"/>
                </a:solidFill>
                <a:cs typeface="Calibri"/>
              </a:rPr>
              <a:t>(7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* 3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&lt;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5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+ 12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* 2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5" dirty="0">
                <a:solidFill>
                  <a:srgbClr val="C5DAEB"/>
                </a:solidFill>
                <a:cs typeface="Calibri"/>
              </a:rPr>
              <a:t>/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3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**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2)</a:t>
            </a:r>
            <a:endParaRPr b="1" dirty="0">
              <a:cs typeface="Calibri"/>
            </a:endParaRPr>
          </a:p>
          <a:p>
            <a:pPr marL="342900" indent="-342900">
              <a:lnSpc>
                <a:spcPts val="600"/>
              </a:lnSpc>
              <a:spcBef>
                <a:spcPts val="2"/>
              </a:spcBef>
              <a:buFont typeface="+mj-lt"/>
              <a:buAutoNum type="arabicPeriod"/>
            </a:pPr>
            <a:endParaRPr b="1" dirty="0"/>
          </a:p>
          <a:p>
            <a:pPr marL="354965" marR="454659" indent="-342900">
              <a:lnSpc>
                <a:spcPct val="100000"/>
              </a:lnSpc>
              <a:buFont typeface="+mj-lt"/>
              <a:buAutoNum type="arabicPeriod"/>
              <a:tabLst>
                <a:tab pos="329565" algn="l"/>
              </a:tabLst>
            </a:pPr>
            <a:r>
              <a:rPr lang="en-US" b="1" dirty="0">
                <a:solidFill>
                  <a:srgbClr val="C5DAEB"/>
                </a:solidFill>
                <a:cs typeface="Calibri"/>
              </a:rPr>
              <a:t>not (70 &gt; 3 and 5 &lt;=10) or (70&gt;=100 and 70&lt;200)</a:t>
            </a:r>
            <a:endParaRPr b="1" dirty="0">
              <a:cs typeface="Calibri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96D71F3B-6BA2-4E75-AE5C-41127FC6DAAC}"/>
              </a:ext>
            </a:extLst>
          </p:cNvPr>
          <p:cNvSpPr/>
          <p:nvPr/>
        </p:nvSpPr>
        <p:spPr>
          <a:xfrm>
            <a:off x="1386839" y="3638550"/>
            <a:ext cx="55229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rgbClr val="18BAD4"/>
                </a:solidFill>
                <a:cs typeface="Calibri"/>
              </a:rPr>
              <a:t>Comprueba tus resultados en el Sh</a:t>
            </a:r>
            <a:r>
              <a:rPr lang="es-MX" sz="2000" spc="-10" dirty="0">
                <a:solidFill>
                  <a:srgbClr val="18BAD4"/>
                </a:solidFill>
                <a:cs typeface="Calibri"/>
              </a:rPr>
              <a:t>e</a:t>
            </a:r>
            <a:r>
              <a:rPr lang="es-MX" sz="2000" dirty="0">
                <a:solidFill>
                  <a:srgbClr val="18BAD4"/>
                </a:solidFill>
                <a:cs typeface="Calibri"/>
              </a:rPr>
              <a:t>l</a:t>
            </a:r>
            <a:r>
              <a:rPr lang="es-MX" sz="2000" spc="-10" dirty="0">
                <a:solidFill>
                  <a:srgbClr val="18BAD4"/>
                </a:solidFill>
                <a:cs typeface="Calibri"/>
              </a:rPr>
              <a:t>l de Thonny.</a:t>
            </a:r>
            <a:endParaRPr lang="es-MX" sz="2000" dirty="0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1EE308D3-0F3C-4147-B933-F46B63E43B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056806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176227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790825" y="724830"/>
            <a:ext cx="4882515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Fuentes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para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consultar: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95755" y="1627668"/>
            <a:ext cx="8701660" cy="132421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550"/>
              </a:lnSpc>
              <a:spcBef>
                <a:spcPts val="49"/>
              </a:spcBef>
            </a:pPr>
            <a:endParaRPr sz="550" dirty="0"/>
          </a:p>
          <a:p>
            <a:pPr marL="12065" marR="1646555">
              <a:lnSpc>
                <a:spcPct val="150000"/>
              </a:lnSpc>
              <a:tabLst>
                <a:tab pos="329565" algn="l"/>
              </a:tabLst>
            </a:pPr>
            <a:r>
              <a:rPr lang="es-MX" u="heavy" dirty="0">
                <a:solidFill>
                  <a:srgbClr val="1154CC"/>
                </a:solidFill>
                <a:cs typeface="Calibri"/>
              </a:rPr>
              <a:t>https://www.tutorialspoint.com/python/python_basic_operators.htm</a:t>
            </a:r>
            <a:endParaRPr sz="550" dirty="0"/>
          </a:p>
          <a:p>
            <a:pPr marL="12700">
              <a:lnSpc>
                <a:spcPct val="150000"/>
              </a:lnSpc>
              <a:tabLst>
                <a:tab pos="329565" algn="l"/>
              </a:tabLst>
            </a:pPr>
            <a:r>
              <a:rPr lang="es-MX" u="heavy" dirty="0">
                <a:solidFill>
                  <a:srgbClr val="1154CC"/>
                </a:solidFill>
                <a:cs typeface="Calibri"/>
              </a:rPr>
              <a:t>https://archive.org/details/2014IntroduccionALaProgramacionConPython3/page/n31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25729" y="4869179"/>
            <a:ext cx="240817" cy="1859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14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5" y="4869178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15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 txBox="1"/>
          <p:nvPr/>
        </p:nvSpPr>
        <p:spPr>
          <a:xfrm>
            <a:off x="1173479" y="1885950"/>
            <a:ext cx="7181090" cy="17475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00"/>
              </a:lnSpc>
            </a:pPr>
            <a:r>
              <a:rPr lang="es-MX" sz="4800" dirty="0">
                <a:solidFill>
                  <a:srgbClr val="FFC000"/>
                </a:solidFill>
                <a:latin typeface="Calibri"/>
                <a:cs typeface="Calibri"/>
              </a:rPr>
              <a:t>¿</a:t>
            </a:r>
            <a:r>
              <a:rPr sz="4800" dirty="0">
                <a:solidFill>
                  <a:srgbClr val="FFC000"/>
                </a:solidFill>
                <a:latin typeface="Calibri"/>
                <a:cs typeface="Calibri"/>
              </a:rPr>
              <a:t>En</a:t>
            </a:r>
            <a:r>
              <a:rPr sz="4800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C000"/>
                </a:solidFill>
                <a:latin typeface="Calibri"/>
                <a:cs typeface="Calibri"/>
              </a:rPr>
              <a:t>qu</a:t>
            </a:r>
            <a:r>
              <a:rPr lang="es-MX" sz="4800" spc="0" dirty="0">
                <a:solidFill>
                  <a:srgbClr val="FFC000"/>
                </a:solidFill>
                <a:latin typeface="Calibri"/>
                <a:cs typeface="Calibri"/>
              </a:rPr>
              <a:t>é</a:t>
            </a:r>
            <a:r>
              <a:rPr sz="4800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C000"/>
                </a:solidFill>
                <a:latin typeface="Calibri"/>
                <a:cs typeface="Calibri"/>
              </a:rPr>
              <a:t>orden</a:t>
            </a:r>
            <a:r>
              <a:rPr sz="4800" spc="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C000"/>
                </a:solidFill>
                <a:latin typeface="Calibri"/>
                <a:cs typeface="Calibri"/>
              </a:rPr>
              <a:t>se </a:t>
            </a:r>
            <a:r>
              <a:rPr sz="4800" spc="-25" dirty="0">
                <a:solidFill>
                  <a:srgbClr val="FFC000"/>
                </a:solidFill>
                <a:latin typeface="Calibri"/>
                <a:cs typeface="Calibri"/>
              </a:rPr>
              <a:t>ejecutan</a:t>
            </a:r>
            <a:r>
              <a:rPr sz="4800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C000"/>
                </a:solidFill>
                <a:latin typeface="Calibri"/>
                <a:cs typeface="Calibri"/>
              </a:rPr>
              <a:t>las operacione</a:t>
            </a:r>
            <a:r>
              <a:rPr sz="4800" spc="-5" dirty="0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sz="4800" spc="0" dirty="0">
                <a:solidFill>
                  <a:srgbClr val="FFC000"/>
                </a:solidFill>
                <a:latin typeface="Calibri"/>
                <a:cs typeface="Calibri"/>
              </a:rPr>
              <a:t>?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34792" y="216153"/>
            <a:ext cx="4912360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Operadores aritméticos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1219200" y="948182"/>
            <a:ext cx="7543800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03580" marR="12700">
              <a:lnSpc>
                <a:spcPts val="2500"/>
              </a:lnSpc>
            </a:pPr>
            <a:r>
              <a:rPr lang="es-MX" sz="1800" dirty="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Los operadores aritméticos se </a:t>
            </a:r>
            <a:r>
              <a:rPr sz="1800" dirty="0">
                <a:solidFill>
                  <a:schemeClr val="bg1"/>
                </a:solidFill>
                <a:latin typeface="+mn-lt"/>
                <a:ea typeface="+mn-ea"/>
                <a:cs typeface="Calibri"/>
              </a:rPr>
              <a:t>utilizan con valores numéricos para desempeñar operaciones de matemáticas comunes: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FA2A55AD-EF9A-459E-8089-0F36A7CDD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174411"/>
              </p:ext>
            </p:extLst>
          </p:nvPr>
        </p:nvGraphicFramePr>
        <p:xfrm>
          <a:off x="1943100" y="1704695"/>
          <a:ext cx="4610100" cy="335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x +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R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esta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-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*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*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/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D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v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isi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1800" b="1" spc="0" dirty="0">
                          <a:latin typeface="+mn-lt"/>
                          <a:cs typeface="Arial"/>
                        </a:rPr>
                        <a:t> real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/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%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1800" b="1" spc="15" dirty="0">
                          <a:latin typeface="+mn-lt"/>
                          <a:cs typeface="Arial"/>
                        </a:rPr>
                        <a:t>Residuo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%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974117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+mn-lt"/>
                          <a:cs typeface="Arial"/>
                        </a:rPr>
                        <a:t>**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P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o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te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cia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**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3031724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+mn-lt"/>
                          <a:cs typeface="Arial"/>
                        </a:rPr>
                        <a:t>//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D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v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isi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-4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e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tera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//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189485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-569040" y="2154958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218543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234545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748789" y="1325029"/>
            <a:ext cx="6892290" cy="1143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96215" indent="-285750" algn="just">
              <a:lnSpc>
                <a:spcPts val="25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dirty="0">
                <a:solidFill>
                  <a:srgbClr val="C5DAEB"/>
                </a:solidFill>
                <a:cs typeface="Calibri"/>
              </a:rPr>
              <a:t>Cuando se tiene una expresión en la que aparecen varios operadores, se utiliza la prioridad para determinar el orden en el que se llevarán a cabo las operaciones.</a:t>
            </a:r>
          </a:p>
          <a:p>
            <a:pPr>
              <a:lnSpc>
                <a:spcPts val="1400"/>
              </a:lnSpc>
              <a:spcBef>
                <a:spcPts val="72"/>
              </a:spcBef>
            </a:pPr>
            <a:endParaRPr lang="es-MX" sz="1400"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2664858" y="359693"/>
            <a:ext cx="6002129" cy="923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Prioridad de los o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peradores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BD184223-5AA3-47A3-AF0C-1BC09F6D0909}"/>
              </a:ext>
            </a:extLst>
          </p:cNvPr>
          <p:cNvSpPr txBox="1"/>
          <p:nvPr/>
        </p:nvSpPr>
        <p:spPr>
          <a:xfrm>
            <a:off x="1724407" y="2468883"/>
            <a:ext cx="5185407" cy="20840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ts val="25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dirty="0">
                <a:solidFill>
                  <a:srgbClr val="C5DAEB"/>
                </a:solidFill>
                <a:cs typeface="Calibri"/>
              </a:rPr>
              <a:t>Los operadores que aparecen en el mismo renglón tienen la misma prioridad. Si se encuentran varios operadores con la misma prioridad en la misma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</a:t>
            </a:r>
            <a:r>
              <a:rPr dirty="0">
                <a:solidFill>
                  <a:srgbClr val="C5DAEB"/>
                </a:solidFill>
                <a:cs typeface="Calibri"/>
              </a:rPr>
              <a:t>expresión se evalúan de izquierda a derecha. Excepto por la exponenciación que se evalúa de derecha a izquierda.</a:t>
            </a:r>
            <a:endParaRPr lang="es-MX" sz="1000" dirty="0"/>
          </a:p>
          <a:p>
            <a:pPr>
              <a:lnSpc>
                <a:spcPts val="1400"/>
              </a:lnSpc>
              <a:spcBef>
                <a:spcPts val="72"/>
              </a:spcBef>
            </a:pP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83897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-569040" y="2154958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218543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234545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2954021" y="2758635"/>
            <a:ext cx="773442" cy="322529"/>
          </a:xfrm>
          <a:custGeom>
            <a:avLst/>
            <a:gdLst/>
            <a:ahLst/>
            <a:cxnLst/>
            <a:rect l="l" t="t" r="r" b="b"/>
            <a:pathLst>
              <a:path w="773442" h="322529">
                <a:moveTo>
                  <a:pt x="0" y="322529"/>
                </a:moveTo>
                <a:lnTo>
                  <a:pt x="773442" y="322529"/>
                </a:lnTo>
                <a:lnTo>
                  <a:pt x="773442" y="0"/>
                </a:lnTo>
                <a:lnTo>
                  <a:pt x="0" y="0"/>
                </a:lnTo>
                <a:lnTo>
                  <a:pt x="0" y="322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3727451" y="2758635"/>
            <a:ext cx="4097782" cy="322529"/>
          </a:xfrm>
          <a:custGeom>
            <a:avLst/>
            <a:gdLst/>
            <a:ahLst/>
            <a:cxnLst/>
            <a:rect l="l" t="t" r="r" b="b"/>
            <a:pathLst>
              <a:path w="4097782" h="322529">
                <a:moveTo>
                  <a:pt x="0" y="322529"/>
                </a:moveTo>
                <a:lnTo>
                  <a:pt x="4097782" y="322529"/>
                </a:lnTo>
                <a:lnTo>
                  <a:pt x="4097782" y="0"/>
                </a:lnTo>
                <a:lnTo>
                  <a:pt x="0" y="0"/>
                </a:lnTo>
                <a:lnTo>
                  <a:pt x="0" y="322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954021" y="3081101"/>
            <a:ext cx="773442" cy="285381"/>
          </a:xfrm>
          <a:custGeom>
            <a:avLst/>
            <a:gdLst/>
            <a:ahLst/>
            <a:cxnLst/>
            <a:rect l="l" t="t" r="r" b="b"/>
            <a:pathLst>
              <a:path w="773442" h="285381">
                <a:moveTo>
                  <a:pt x="0" y="285381"/>
                </a:moveTo>
                <a:lnTo>
                  <a:pt x="773442" y="285381"/>
                </a:lnTo>
                <a:lnTo>
                  <a:pt x="773442" y="0"/>
                </a:lnTo>
                <a:lnTo>
                  <a:pt x="0" y="0"/>
                </a:lnTo>
                <a:lnTo>
                  <a:pt x="0" y="2853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3727451" y="3081101"/>
            <a:ext cx="4097782" cy="285381"/>
          </a:xfrm>
          <a:custGeom>
            <a:avLst/>
            <a:gdLst/>
            <a:ahLst/>
            <a:cxnLst/>
            <a:rect l="l" t="t" r="r" b="b"/>
            <a:pathLst>
              <a:path w="4097782" h="285381">
                <a:moveTo>
                  <a:pt x="0" y="285381"/>
                </a:moveTo>
                <a:lnTo>
                  <a:pt x="4097782" y="285381"/>
                </a:lnTo>
                <a:lnTo>
                  <a:pt x="4097782" y="0"/>
                </a:lnTo>
                <a:lnTo>
                  <a:pt x="0" y="0"/>
                </a:lnTo>
                <a:lnTo>
                  <a:pt x="0" y="2853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954021" y="3366483"/>
            <a:ext cx="773442" cy="623570"/>
          </a:xfrm>
          <a:custGeom>
            <a:avLst/>
            <a:gdLst/>
            <a:ahLst/>
            <a:cxnLst/>
            <a:rect l="l" t="t" r="r" b="b"/>
            <a:pathLst>
              <a:path w="773442" h="623570">
                <a:moveTo>
                  <a:pt x="0" y="623570"/>
                </a:moveTo>
                <a:lnTo>
                  <a:pt x="773442" y="623570"/>
                </a:lnTo>
                <a:lnTo>
                  <a:pt x="773442" y="0"/>
                </a:lnTo>
                <a:lnTo>
                  <a:pt x="0" y="0"/>
                </a:lnTo>
                <a:lnTo>
                  <a:pt x="0" y="623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727451" y="3366483"/>
            <a:ext cx="4097782" cy="623570"/>
          </a:xfrm>
          <a:custGeom>
            <a:avLst/>
            <a:gdLst/>
            <a:ahLst/>
            <a:cxnLst/>
            <a:rect l="l" t="t" r="r" b="b"/>
            <a:pathLst>
              <a:path w="4097782" h="623570">
                <a:moveTo>
                  <a:pt x="0" y="623570"/>
                </a:moveTo>
                <a:lnTo>
                  <a:pt x="4097782" y="623570"/>
                </a:lnTo>
                <a:lnTo>
                  <a:pt x="4097782" y="0"/>
                </a:lnTo>
                <a:lnTo>
                  <a:pt x="0" y="0"/>
                </a:lnTo>
                <a:lnTo>
                  <a:pt x="0" y="623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 txBox="1"/>
          <p:nvPr/>
        </p:nvSpPr>
        <p:spPr>
          <a:xfrm>
            <a:off x="3729991" y="2832879"/>
            <a:ext cx="827405" cy="17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b="1" spc="-10" dirty="0">
                <a:latin typeface="Arial"/>
                <a:cs typeface="Arial"/>
              </a:rPr>
              <a:t>D</a:t>
            </a:r>
            <a:r>
              <a:rPr sz="1100" b="1" spc="0" dirty="0">
                <a:latin typeface="Arial"/>
                <a:cs typeface="Arial"/>
              </a:rPr>
              <a:t>e</a:t>
            </a:r>
            <a:r>
              <a:rPr sz="1100" b="1" spc="-5" dirty="0">
                <a:latin typeface="Arial"/>
                <a:cs typeface="Arial"/>
              </a:rPr>
              <a:t>s</a:t>
            </a:r>
            <a:r>
              <a:rPr sz="1100" b="1" spc="0" dirty="0">
                <a:latin typeface="Arial"/>
                <a:cs typeface="Arial"/>
              </a:rPr>
              <a:t>crip</a:t>
            </a:r>
            <a:r>
              <a:rPr sz="1100" b="1" spc="-5" dirty="0">
                <a:latin typeface="Arial"/>
                <a:cs typeface="Arial"/>
              </a:rPr>
              <a:t>c</a:t>
            </a:r>
            <a:r>
              <a:rPr sz="1100" b="1" spc="0" dirty="0">
                <a:latin typeface="Arial"/>
                <a:cs typeface="Arial"/>
              </a:rPr>
              <a:t>ión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956433" y="3137045"/>
            <a:ext cx="135255" cy="17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**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3729991" y="3137045"/>
            <a:ext cx="554990" cy="17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p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spc="0" dirty="0">
                <a:latin typeface="Arial"/>
                <a:cs typeface="Arial"/>
              </a:rPr>
              <a:t>te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spc="0" dirty="0">
                <a:latin typeface="Arial"/>
                <a:cs typeface="Arial"/>
              </a:rPr>
              <a:t>c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0" dirty="0">
                <a:latin typeface="Arial"/>
                <a:cs typeface="Arial"/>
              </a:rPr>
              <a:t>a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956433" y="3591501"/>
            <a:ext cx="546100" cy="17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*,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/,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//,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%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729991" y="3591501"/>
            <a:ext cx="2993390" cy="17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mu</a:t>
            </a:r>
            <a:r>
              <a:rPr sz="1100" spc="-10" dirty="0">
                <a:latin typeface="Arial"/>
                <a:cs typeface="Arial"/>
              </a:rPr>
              <a:t>l</a:t>
            </a:r>
            <a:r>
              <a:rPr sz="1100" spc="0" dirty="0">
                <a:latin typeface="Arial"/>
                <a:cs typeface="Arial"/>
              </a:rPr>
              <a:t>t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0" dirty="0">
                <a:latin typeface="Arial"/>
                <a:cs typeface="Arial"/>
              </a:rPr>
              <a:t>p</a:t>
            </a:r>
            <a:r>
              <a:rPr sz="1100" spc="-10" dirty="0">
                <a:latin typeface="Arial"/>
                <a:cs typeface="Arial"/>
              </a:rPr>
              <a:t>li</a:t>
            </a:r>
            <a:r>
              <a:rPr sz="1100" spc="0" dirty="0">
                <a:latin typeface="Arial"/>
                <a:cs typeface="Arial"/>
              </a:rPr>
              <a:t>cac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0" dirty="0">
                <a:latin typeface="Arial"/>
                <a:cs typeface="Arial"/>
              </a:rPr>
              <a:t>ó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spc="0" dirty="0">
                <a:latin typeface="Arial"/>
                <a:cs typeface="Arial"/>
              </a:rPr>
              <a:t>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d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15" dirty="0">
                <a:latin typeface="Arial"/>
                <a:cs typeface="Arial"/>
              </a:rPr>
              <a:t>v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0" dirty="0">
                <a:latin typeface="Arial"/>
                <a:cs typeface="Arial"/>
              </a:rPr>
              <a:t>ó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spc="0" dirty="0">
                <a:latin typeface="Arial"/>
                <a:cs typeface="Arial"/>
              </a:rPr>
              <a:t>,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d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-15" dirty="0">
                <a:latin typeface="Arial"/>
                <a:cs typeface="Arial"/>
              </a:rPr>
              <a:t>v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0" dirty="0">
                <a:latin typeface="Arial"/>
                <a:cs typeface="Arial"/>
              </a:rPr>
              <a:t>ón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e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spc="0" dirty="0">
                <a:latin typeface="Arial"/>
                <a:cs typeface="Arial"/>
              </a:rPr>
              <a:t>tera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res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spc="0" dirty="0">
                <a:latin typeface="Arial"/>
                <a:cs typeface="Arial"/>
              </a:rPr>
              <a:t>d</a:t>
            </a:r>
            <a:r>
              <a:rPr sz="1100" spc="-5" dirty="0">
                <a:latin typeface="Arial"/>
                <a:cs typeface="Arial"/>
              </a:rPr>
              <a:t>u</a:t>
            </a:r>
            <a:r>
              <a:rPr sz="1100" spc="0" dirty="0">
                <a:latin typeface="Arial"/>
                <a:cs typeface="Arial"/>
              </a:rPr>
              <a:t>o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956433" y="4064551"/>
            <a:ext cx="229235" cy="17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+,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-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729991" y="4064551"/>
            <a:ext cx="755650" cy="17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s</a:t>
            </a:r>
            <a:r>
              <a:rPr sz="1100" spc="-5" dirty="0">
                <a:latin typeface="Arial"/>
                <a:cs typeface="Arial"/>
              </a:rPr>
              <a:t>u</a:t>
            </a:r>
            <a:r>
              <a:rPr sz="1100" spc="0" dirty="0">
                <a:latin typeface="Arial"/>
                <a:cs typeface="Arial"/>
              </a:rPr>
              <a:t>ma,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0" dirty="0">
                <a:latin typeface="Arial"/>
                <a:cs typeface="Arial"/>
              </a:rPr>
              <a:t>re</a:t>
            </a:r>
            <a:r>
              <a:rPr sz="1100" spc="-5" dirty="0">
                <a:latin typeface="Arial"/>
                <a:cs typeface="Arial"/>
              </a:rPr>
              <a:t>s</a:t>
            </a:r>
            <a:r>
              <a:rPr sz="1100" spc="0" dirty="0">
                <a:latin typeface="Arial"/>
                <a:cs typeface="Arial"/>
              </a:rPr>
              <a:t>ta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2436093" y="4073011"/>
            <a:ext cx="128066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5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956433" y="2832879"/>
            <a:ext cx="655955" cy="17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Op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spc="0" dirty="0">
                <a:latin typeface="Arial"/>
                <a:cs typeface="Arial"/>
              </a:rPr>
              <a:t>rad</a:t>
            </a:r>
            <a:r>
              <a:rPr sz="1100" b="1" spc="-5" dirty="0">
                <a:latin typeface="Arial"/>
                <a:cs typeface="Arial"/>
              </a:rPr>
              <a:t>o</a:t>
            </a:r>
            <a:r>
              <a:rPr sz="1100" b="1" spc="0" dirty="0">
                <a:latin typeface="Arial"/>
                <a:cs typeface="Arial"/>
              </a:rPr>
              <a:t>r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2469663" y="260350"/>
            <a:ext cx="5852540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Prioridad de los o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peradores</a:t>
            </a:r>
            <a:endParaRPr sz="4000" dirty="0">
              <a:latin typeface="Calibri"/>
              <a:cs typeface="Calibri"/>
            </a:endParaRPr>
          </a:p>
        </p:txBody>
      </p:sp>
      <p:graphicFrame>
        <p:nvGraphicFramePr>
          <p:cNvPr id="61" name="Tabla 60">
            <a:extLst>
              <a:ext uri="{FF2B5EF4-FFF2-40B4-BE49-F238E27FC236}">
                <a16:creationId xmlns:a16="http://schemas.microsoft.com/office/drawing/2014/main" id="{8D848BC2-654A-4702-81E3-995EE3D6B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667751"/>
              </p:ext>
            </p:extLst>
          </p:nvPr>
        </p:nvGraphicFramePr>
        <p:xfrm>
          <a:off x="1287780" y="1934565"/>
          <a:ext cx="6840854" cy="2225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15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791306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1296933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+ Prioridad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Paréntesis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/>
                      <a:endParaRPr lang="es-MX" sz="1800" b="1" dirty="0">
                        <a:latin typeface="+mn-lt"/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1800" b="1" spc="-10" dirty="0">
                          <a:latin typeface="+mn-lt"/>
                          <a:cs typeface="Arial"/>
                        </a:rPr>
                        <a:t>Potencia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*</a:t>
                      </a:r>
                      <a:r>
                        <a:rPr lang="es-MX" sz="1800" b="1" dirty="0">
                          <a:latin typeface="+mn-lt"/>
                          <a:cs typeface="Arial"/>
                        </a:rPr>
                        <a:t>,  / ,  // , %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1800" b="1" spc="0" dirty="0">
                          <a:latin typeface="+mn-lt"/>
                          <a:cs typeface="Arial"/>
                        </a:rPr>
                        <a:t>, división real, división entera y residuo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lang="es-MX" sz="1800" b="1" dirty="0">
                          <a:latin typeface="+mn-lt"/>
                          <a:cs typeface="Arial"/>
                        </a:rPr>
                        <a:t>+ , -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1800" b="1" spc="-10" dirty="0">
                          <a:latin typeface="+mn-lt"/>
                          <a:cs typeface="Arial"/>
                        </a:rPr>
                        <a:t>Suma y resta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</a:tbl>
          </a:graphicData>
        </a:graphic>
      </p:graphicFrame>
      <p:sp>
        <p:nvSpPr>
          <p:cNvPr id="53" name="object 53"/>
          <p:cNvSpPr/>
          <p:nvPr/>
        </p:nvSpPr>
        <p:spPr>
          <a:xfrm>
            <a:off x="7288150" y="2491887"/>
            <a:ext cx="250317" cy="1513332"/>
          </a:xfrm>
          <a:custGeom>
            <a:avLst/>
            <a:gdLst/>
            <a:ahLst/>
            <a:cxnLst/>
            <a:rect l="l" t="t" r="r" b="b"/>
            <a:pathLst>
              <a:path w="250317" h="1513332">
                <a:moveTo>
                  <a:pt x="250317" y="166878"/>
                </a:moveTo>
                <a:lnTo>
                  <a:pt x="83438" y="166878"/>
                </a:lnTo>
                <a:lnTo>
                  <a:pt x="83438" y="1513332"/>
                </a:lnTo>
                <a:lnTo>
                  <a:pt x="250317" y="1513332"/>
                </a:lnTo>
                <a:lnTo>
                  <a:pt x="250317" y="166878"/>
                </a:lnTo>
                <a:close/>
              </a:path>
              <a:path w="250317" h="1513332">
                <a:moveTo>
                  <a:pt x="166877" y="0"/>
                </a:moveTo>
                <a:lnTo>
                  <a:pt x="0" y="166878"/>
                </a:lnTo>
                <a:lnTo>
                  <a:pt x="333755" y="166878"/>
                </a:lnTo>
                <a:lnTo>
                  <a:pt x="166877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7288150" y="2491887"/>
            <a:ext cx="333755" cy="1513332"/>
          </a:xfrm>
          <a:custGeom>
            <a:avLst/>
            <a:gdLst/>
            <a:ahLst/>
            <a:cxnLst/>
            <a:rect l="l" t="t" r="r" b="b"/>
            <a:pathLst>
              <a:path w="333755" h="1513332">
                <a:moveTo>
                  <a:pt x="0" y="166878"/>
                </a:moveTo>
                <a:lnTo>
                  <a:pt x="166877" y="0"/>
                </a:lnTo>
                <a:lnTo>
                  <a:pt x="333755" y="166878"/>
                </a:lnTo>
                <a:lnTo>
                  <a:pt x="250317" y="166878"/>
                </a:lnTo>
                <a:lnTo>
                  <a:pt x="250317" y="1513332"/>
                </a:lnTo>
                <a:lnTo>
                  <a:pt x="83438" y="1513332"/>
                </a:lnTo>
                <a:lnTo>
                  <a:pt x="83438" y="166878"/>
                </a:lnTo>
                <a:lnTo>
                  <a:pt x="0" y="166878"/>
                </a:lnTo>
                <a:close/>
              </a:path>
            </a:pathLst>
          </a:custGeom>
          <a:solidFill>
            <a:schemeClr val="bg1"/>
          </a:solidFill>
          <a:ln w="25908">
            <a:solidFill>
              <a:srgbClr val="285D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2" name="object 55">
            <a:extLst>
              <a:ext uri="{FF2B5EF4-FFF2-40B4-BE49-F238E27FC236}">
                <a16:creationId xmlns:a16="http://schemas.microsoft.com/office/drawing/2014/main" id="{3B0375F1-D519-416A-AC0B-7BE2C3F1C0D8}"/>
              </a:ext>
            </a:extLst>
          </p:cNvPr>
          <p:cNvSpPr txBox="1"/>
          <p:nvPr/>
        </p:nvSpPr>
        <p:spPr>
          <a:xfrm>
            <a:off x="1828800" y="1129451"/>
            <a:ext cx="6599298" cy="4223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ts val="25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La siguiente tabla muestra la prioridad de los operadores aritméticos</a:t>
            </a:r>
          </a:p>
          <a:p>
            <a:pPr>
              <a:lnSpc>
                <a:spcPts val="1000"/>
              </a:lnSpc>
            </a:pPr>
            <a:endParaRPr lang="es-MX" sz="1000" dirty="0"/>
          </a:p>
          <a:p>
            <a:pPr>
              <a:lnSpc>
                <a:spcPts val="1400"/>
              </a:lnSpc>
              <a:spcBef>
                <a:spcPts val="72"/>
              </a:spcBef>
            </a:pPr>
            <a:endParaRPr lang="es-MX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49220" y="155321"/>
            <a:ext cx="6535420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18BAD4"/>
                </a:solidFill>
                <a:latin typeface="Calibri"/>
                <a:cs typeface="Calibri"/>
              </a:rPr>
              <a:t>Operadores </a:t>
            </a:r>
            <a:r>
              <a:rPr sz="3200" spc="-10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elaciona</a:t>
            </a:r>
            <a:r>
              <a:rPr sz="3200" spc="-10" dirty="0">
                <a:solidFill>
                  <a:srgbClr val="18BAD4"/>
                </a:solidFill>
                <a:latin typeface="Calibri"/>
                <a:cs typeface="Calibri"/>
              </a:rPr>
              <a:t>l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es (compa</a:t>
            </a:r>
            <a:r>
              <a:rPr sz="3200" spc="-1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ación)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5201" y="971893"/>
            <a:ext cx="6445399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72085">
              <a:lnSpc>
                <a:spcPct val="100000"/>
              </a:lnSpc>
              <a:tabLst>
                <a:tab pos="3681095" algn="l"/>
              </a:tabLst>
            </a:pPr>
            <a:r>
              <a:rPr dirty="0">
                <a:solidFill>
                  <a:schemeClr val="bg1"/>
                </a:solidFill>
                <a:cs typeface="Calibri"/>
              </a:rPr>
              <a:t>Los operadores relacionales se</a:t>
            </a:r>
            <a:r>
              <a:rPr lang="es-MX" dirty="0">
                <a:solidFill>
                  <a:schemeClr val="bg1"/>
                </a:solidFill>
                <a:cs typeface="Calibri"/>
              </a:rPr>
              <a:t> </a:t>
            </a:r>
            <a:r>
              <a:rPr dirty="0">
                <a:solidFill>
                  <a:schemeClr val="bg1"/>
                </a:solidFill>
                <a:cs typeface="Calibri"/>
              </a:rPr>
              <a:t>utilizan para comparar y regresan </a:t>
            </a:r>
            <a:r>
              <a:rPr lang="es-MX" dirty="0">
                <a:solidFill>
                  <a:schemeClr val="bg1"/>
                </a:solidFill>
                <a:cs typeface="Calibri"/>
              </a:rPr>
              <a:t>dos</a:t>
            </a:r>
            <a:r>
              <a:rPr dirty="0">
                <a:solidFill>
                  <a:schemeClr val="bg1"/>
                </a:solidFill>
                <a:cs typeface="Calibri"/>
              </a:rPr>
              <a:t> posibles valores: </a:t>
            </a:r>
            <a:r>
              <a:rPr b="1" dirty="0">
                <a:solidFill>
                  <a:schemeClr val="bg1"/>
                </a:solidFill>
                <a:cs typeface="Calibri"/>
              </a:rPr>
              <a:t>Verdadero</a:t>
            </a:r>
            <a:r>
              <a:rPr dirty="0">
                <a:solidFill>
                  <a:schemeClr val="bg1"/>
                </a:solidFill>
                <a:cs typeface="Calibri"/>
              </a:rPr>
              <a:t> o </a:t>
            </a:r>
            <a:r>
              <a:rPr b="1" dirty="0">
                <a:solidFill>
                  <a:schemeClr val="bg1"/>
                </a:solidFill>
                <a:cs typeface="Calibri"/>
              </a:rPr>
              <a:t>Falso</a:t>
            </a:r>
            <a:r>
              <a:rPr lang="es-MX" dirty="0">
                <a:solidFill>
                  <a:schemeClr val="bg1"/>
                </a:solidFill>
                <a:cs typeface="Calibri"/>
              </a:rPr>
              <a:t>.</a:t>
            </a:r>
            <a:endParaRPr dirty="0">
              <a:solidFill>
                <a:schemeClr val="bg1"/>
              </a:solidFill>
              <a:cs typeface="Calibri"/>
            </a:endParaRPr>
          </a:p>
          <a:p>
            <a:pPr>
              <a:lnSpc>
                <a:spcPts val="700"/>
              </a:lnSpc>
              <a:spcBef>
                <a:spcPts val="10"/>
              </a:spcBef>
            </a:pPr>
            <a:endParaRPr sz="7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6</a:t>
            </a:fld>
            <a:endParaRPr sz="1200" dirty="0">
              <a:latin typeface="Calibri"/>
              <a:cs typeface="Calibri"/>
            </a:endParaRP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B267DF64-6CA7-4FF7-80DA-0145EC2BB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043479"/>
              </p:ext>
            </p:extLst>
          </p:nvPr>
        </p:nvGraphicFramePr>
        <p:xfrm>
          <a:off x="2165201" y="1751127"/>
          <a:ext cx="4845199" cy="293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333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162320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1441546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Igual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2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Dife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-2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-3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74117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30317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824226" y="327089"/>
            <a:ext cx="6992115" cy="6444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36700">
              <a:lnSpc>
                <a:spcPct val="100000"/>
              </a:lnSpc>
            </a:pPr>
            <a:r>
              <a:rPr sz="3200" dirty="0">
                <a:solidFill>
                  <a:srgbClr val="18BAD4"/>
                </a:solidFill>
                <a:latin typeface="Calibri"/>
                <a:cs typeface="Calibri"/>
              </a:rPr>
              <a:t>Operadores </a:t>
            </a:r>
            <a:r>
              <a:rPr sz="3200" spc="-15" dirty="0">
                <a:solidFill>
                  <a:srgbClr val="18BAD4"/>
                </a:solidFill>
                <a:latin typeface="Calibri"/>
                <a:cs typeface="Calibri"/>
              </a:rPr>
              <a:t>l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ógicos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314956" y="1040372"/>
            <a:ext cx="5673852" cy="411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solidFill>
                  <a:schemeClr val="bg1"/>
                </a:solidFill>
                <a:cs typeface="Calibri"/>
              </a:rPr>
              <a:t>Son utilizados para combinar declaraciones</a:t>
            </a:r>
            <a:r>
              <a:rPr lang="es-MX" dirty="0">
                <a:solidFill>
                  <a:schemeClr val="bg1"/>
                </a:solidFill>
                <a:cs typeface="Calibri"/>
              </a:rPr>
              <a:t> </a:t>
            </a:r>
            <a:r>
              <a:rPr dirty="0">
                <a:solidFill>
                  <a:schemeClr val="bg1"/>
                </a:solidFill>
                <a:cs typeface="Calibri"/>
              </a:rPr>
              <a:t>condicionales</a:t>
            </a:r>
            <a:r>
              <a:rPr lang="es-MX" dirty="0">
                <a:solidFill>
                  <a:schemeClr val="bg1"/>
                </a:solidFill>
                <a:cs typeface="Calibri"/>
              </a:rPr>
              <a:t>.</a:t>
            </a:r>
            <a:endParaRPr dirty="0">
              <a:solidFill>
                <a:schemeClr val="bg1"/>
              </a:solidFill>
              <a:cs typeface="Calibri"/>
            </a:endParaRPr>
          </a:p>
          <a:p>
            <a:pPr>
              <a:lnSpc>
                <a:spcPts val="550"/>
              </a:lnSpc>
              <a:spcBef>
                <a:spcPts val="28"/>
              </a:spcBef>
            </a:pPr>
            <a:endParaRPr sz="550" dirty="0"/>
          </a:p>
          <a:p>
            <a:pPr>
              <a:lnSpc>
                <a:spcPts val="1000"/>
              </a:lnSpc>
            </a:pPr>
            <a:endParaRPr sz="1000" dirty="0"/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7</a:t>
            </a:fld>
            <a:endParaRPr sz="1200" dirty="0">
              <a:latin typeface="Calibri"/>
              <a:cs typeface="Calibri"/>
            </a:endParaRPr>
          </a:p>
        </p:txBody>
      </p:sp>
      <p:graphicFrame>
        <p:nvGraphicFramePr>
          <p:cNvPr id="45" name="Tabla 44">
            <a:extLst>
              <a:ext uri="{FF2B5EF4-FFF2-40B4-BE49-F238E27FC236}">
                <a16:creationId xmlns:a16="http://schemas.microsoft.com/office/drawing/2014/main" id="{A370B517-6723-4FE8-AE1D-36ACC49B4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684542"/>
              </p:ext>
            </p:extLst>
          </p:nvPr>
        </p:nvGraphicFramePr>
        <p:xfrm>
          <a:off x="1143000" y="1931246"/>
          <a:ext cx="7125543" cy="278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814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147661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  <a:gridCol w="1294468">
                  <a:extLst>
                    <a:ext uri="{9D8B030D-6E8A-4147-A177-3AD203B41FA5}">
                      <a16:colId xmlns:a16="http://schemas.microsoft.com/office/drawing/2014/main" val="3934528191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+ Prioridad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not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aci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ó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n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t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(x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10)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 rowSpan="3"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d</a:t>
                      </a:r>
                      <a:endParaRPr lang="es-MX" sz="1600" b="1" spc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389255" indent="-71438" algn="ctr">
                        <a:lnSpc>
                          <a:spcPct val="100099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resa</a:t>
                      </a:r>
                      <a:r>
                        <a:rPr sz="16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ero</a:t>
                      </a:r>
                      <a:r>
                        <a:rPr sz="16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si t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odo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nun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cia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s s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or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192405" indent="-71438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resa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ero</a:t>
                      </a:r>
                      <a:r>
                        <a:rPr sz="16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si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al me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s e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nun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cia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es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ero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4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</a:tbl>
          </a:graphicData>
        </a:graphic>
      </p:graphicFrame>
      <p:sp>
        <p:nvSpPr>
          <p:cNvPr id="46" name="object 7">
            <a:extLst>
              <a:ext uri="{FF2B5EF4-FFF2-40B4-BE49-F238E27FC236}">
                <a16:creationId xmlns:a16="http://schemas.microsoft.com/office/drawing/2014/main" id="{B3FFCBA0-24E7-468B-834B-E618972AC876}"/>
              </a:ext>
            </a:extLst>
          </p:cNvPr>
          <p:cNvSpPr/>
          <p:nvPr/>
        </p:nvSpPr>
        <p:spPr>
          <a:xfrm>
            <a:off x="7347964" y="2625662"/>
            <a:ext cx="609600" cy="1566142"/>
          </a:xfrm>
          <a:custGeom>
            <a:avLst/>
            <a:gdLst/>
            <a:ahLst/>
            <a:cxnLst/>
            <a:rect l="l" t="t" r="r" b="b"/>
            <a:pathLst>
              <a:path w="323088" h="3012948">
                <a:moveTo>
                  <a:pt x="0" y="161544"/>
                </a:moveTo>
                <a:lnTo>
                  <a:pt x="161544" y="0"/>
                </a:lnTo>
                <a:lnTo>
                  <a:pt x="323088" y="161544"/>
                </a:lnTo>
                <a:lnTo>
                  <a:pt x="242316" y="161544"/>
                </a:lnTo>
                <a:lnTo>
                  <a:pt x="242316" y="3012948"/>
                </a:lnTo>
                <a:lnTo>
                  <a:pt x="80772" y="3012948"/>
                </a:lnTo>
                <a:lnTo>
                  <a:pt x="80772" y="161544"/>
                </a:lnTo>
                <a:lnTo>
                  <a:pt x="0" y="161544"/>
                </a:lnTo>
                <a:close/>
              </a:path>
            </a:pathLst>
          </a:custGeom>
          <a:ln w="25907">
            <a:solidFill>
              <a:srgbClr val="285D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7" name="object 6">
            <a:extLst>
              <a:ext uri="{FF2B5EF4-FFF2-40B4-BE49-F238E27FC236}">
                <a16:creationId xmlns:a16="http://schemas.microsoft.com/office/drawing/2014/main" id="{662FDE36-6091-4863-BD46-8DE21E82CF2E}"/>
              </a:ext>
            </a:extLst>
          </p:cNvPr>
          <p:cNvSpPr/>
          <p:nvPr/>
        </p:nvSpPr>
        <p:spPr>
          <a:xfrm>
            <a:off x="7341014" y="2617046"/>
            <a:ext cx="471035" cy="1567901"/>
          </a:xfrm>
          <a:custGeom>
            <a:avLst/>
            <a:gdLst/>
            <a:ahLst/>
            <a:cxnLst/>
            <a:rect l="l" t="t" r="r" b="b"/>
            <a:pathLst>
              <a:path w="242316" h="3012948">
                <a:moveTo>
                  <a:pt x="242316" y="161544"/>
                </a:moveTo>
                <a:lnTo>
                  <a:pt x="80772" y="161544"/>
                </a:lnTo>
                <a:lnTo>
                  <a:pt x="80772" y="3012948"/>
                </a:lnTo>
                <a:lnTo>
                  <a:pt x="242316" y="3012948"/>
                </a:lnTo>
                <a:lnTo>
                  <a:pt x="242316" y="161544"/>
                </a:lnTo>
                <a:close/>
              </a:path>
              <a:path w="242316" h="3012948">
                <a:moveTo>
                  <a:pt x="161544" y="0"/>
                </a:moveTo>
                <a:lnTo>
                  <a:pt x="0" y="161544"/>
                </a:lnTo>
                <a:lnTo>
                  <a:pt x="323088" y="161544"/>
                </a:lnTo>
                <a:lnTo>
                  <a:pt x="161544" y="0"/>
                </a:lnTo>
                <a:close/>
              </a:path>
            </a:pathLst>
          </a:custGeom>
          <a:solidFill>
            <a:srgbClr val="3981B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7" name="object 37"/>
          <p:cNvSpPr txBox="1"/>
          <p:nvPr/>
        </p:nvSpPr>
        <p:spPr>
          <a:xfrm>
            <a:off x="2649092" y="323215"/>
            <a:ext cx="4371975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18BAD4"/>
                </a:solidFill>
                <a:latin typeface="Calibri"/>
                <a:cs typeface="Calibri"/>
              </a:rPr>
              <a:t>Tabla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verdad</a:t>
            </a:r>
            <a:r>
              <a:rPr sz="40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para</a:t>
            </a:r>
            <a:endParaRPr sz="4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oper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dores</a:t>
            </a:r>
            <a:r>
              <a:rPr sz="4000" spc="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lógicos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8</a:t>
            </a:fld>
            <a:endParaRPr sz="1200" dirty="0">
              <a:latin typeface="Calibri"/>
              <a:cs typeface="Calibri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478810"/>
              </p:ext>
            </p:extLst>
          </p:nvPr>
        </p:nvGraphicFramePr>
        <p:xfrm>
          <a:off x="2070795" y="2068517"/>
          <a:ext cx="5058095" cy="2103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4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9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6906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tP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49238" indent="-249238" algn="ctr">
                        <a:lnSpc>
                          <a:spcPct val="100000"/>
                        </a:lnSpc>
                        <a:tabLst/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96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10096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62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868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7350" indent="-38735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10096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001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-569040" y="2154958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218543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234545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5" name="object 55"/>
          <p:cNvSpPr txBox="1"/>
          <p:nvPr/>
        </p:nvSpPr>
        <p:spPr>
          <a:xfrm>
            <a:off x="1789058" y="1246169"/>
            <a:ext cx="6892290" cy="7822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96215" algn="ctr">
              <a:lnSpc>
                <a:spcPts val="2500"/>
              </a:lnSpc>
              <a:spcAft>
                <a:spcPts val="600"/>
              </a:spcAft>
            </a:pPr>
            <a:r>
              <a:rPr lang="es-MX" dirty="0">
                <a:solidFill>
                  <a:schemeClr val="bg1"/>
                </a:solidFill>
                <a:cs typeface="Calibri"/>
              </a:rPr>
              <a:t>La precedencia es la manera en que una expresión con diferentes operadores debe resolverse.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9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2837071" y="276606"/>
            <a:ext cx="6002129" cy="923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Reglas de precedencia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2080259" y="2331707"/>
            <a:ext cx="5161845" cy="1642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Como se resuelve una expresión que contiene:</a:t>
            </a:r>
          </a:p>
          <a:p>
            <a:pPr marL="355600" marR="12700" indent="-342900" algn="just">
              <a:lnSpc>
                <a:spcPts val="25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Operadores de diferentes categorías</a:t>
            </a:r>
          </a:p>
          <a:p>
            <a:pPr marL="355600" marR="12700" indent="-342900" algn="just">
              <a:lnSpc>
                <a:spcPts val="25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Operadores de la misma categoría</a:t>
            </a:r>
          </a:p>
          <a:p>
            <a:pPr marL="355600" marR="12700" indent="-342900" algn="just">
              <a:lnSpc>
                <a:spcPts val="25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Operadores con paréntesis</a:t>
            </a: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b="1" dirty="0">
              <a:solidFill>
                <a:srgbClr val="00FFFF"/>
              </a:solidFill>
              <a:cs typeface="Calibri"/>
            </a:endParaRP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3002958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</TotalTime>
  <Words>866</Words>
  <Application>Microsoft Office PowerPoint</Application>
  <PresentationFormat>Presentación en pantalla (16:9)</PresentationFormat>
  <Paragraphs>184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Presentación de PowerPoint</vt:lpstr>
      <vt:lpstr>Presentación de PowerPoint</vt:lpstr>
      <vt:lpstr>Los operadores aritméticos se utilizan con valores numéricos para desempeñar operaciones de matemáticas comunes:</vt:lpstr>
      <vt:lpstr>Presentación de PowerPoint</vt:lpstr>
      <vt:lpstr>Presentación de PowerPoint</vt:lpstr>
      <vt:lpstr>Presentación de PowerPoint</vt:lpstr>
      <vt:lpstr>Operadores lógicos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¿Cuál es el resultado de las siguientes expresiones?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Maria Isabel Camacho Gonzalez</dc:creator>
  <cp:lastModifiedBy>Lizethe Pérez Fuertes</cp:lastModifiedBy>
  <cp:revision>27</cp:revision>
  <dcterms:created xsi:type="dcterms:W3CDTF">2019-07-17T11:29:14Z</dcterms:created>
  <dcterms:modified xsi:type="dcterms:W3CDTF">2019-11-11T18:14:45Z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2019-07-17T00:00:00Z</vt:filetime>
  </property>
</Properties>
</file>