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302" r:id="rId3"/>
    <p:sldId id="330" r:id="rId4"/>
    <p:sldId id="331" r:id="rId5"/>
    <p:sldId id="332" r:id="rId6"/>
    <p:sldId id="342" r:id="rId7"/>
    <p:sldId id="334" r:id="rId8"/>
    <p:sldId id="343" r:id="rId9"/>
    <p:sldId id="340" r:id="rId10"/>
    <p:sldId id="344" r:id="rId11"/>
    <p:sldId id="335" r:id="rId12"/>
    <p:sldId id="341" r:id="rId13"/>
    <p:sldId id="347" r:id="rId14"/>
    <p:sldId id="346" r:id="rId15"/>
    <p:sldId id="348" r:id="rId16"/>
    <p:sldId id="349" r:id="rId17"/>
    <p:sldId id="350" r:id="rId18"/>
    <p:sldId id="339" r:id="rId19"/>
    <p:sldId id="345"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5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15/11/2019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131723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10</a:t>
            </a:fld>
            <a:endParaRPr lang="es-MX" dirty="0"/>
          </a:p>
        </p:txBody>
      </p:sp>
    </p:spTree>
    <p:extLst>
      <p:ext uri="{BB962C8B-B14F-4D97-AF65-F5344CB8AC3E}">
        <p14:creationId xmlns:p14="http://schemas.microsoft.com/office/powerpoint/2010/main" val="27491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13</a:t>
            </a:fld>
            <a:endParaRPr lang="es-MX" dirty="0"/>
          </a:p>
        </p:txBody>
      </p:sp>
    </p:spTree>
    <p:extLst>
      <p:ext uri="{BB962C8B-B14F-4D97-AF65-F5344CB8AC3E}">
        <p14:creationId xmlns:p14="http://schemas.microsoft.com/office/powerpoint/2010/main" val="9337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14</a:t>
            </a:fld>
            <a:endParaRPr lang="es-MX" dirty="0"/>
          </a:p>
        </p:txBody>
      </p:sp>
    </p:spTree>
    <p:extLst>
      <p:ext uri="{BB962C8B-B14F-4D97-AF65-F5344CB8AC3E}">
        <p14:creationId xmlns:p14="http://schemas.microsoft.com/office/powerpoint/2010/main" val="67424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15</a:t>
            </a:fld>
            <a:endParaRPr lang="es-MX" dirty="0"/>
          </a:p>
        </p:txBody>
      </p:sp>
    </p:spTree>
    <p:extLst>
      <p:ext uri="{BB962C8B-B14F-4D97-AF65-F5344CB8AC3E}">
        <p14:creationId xmlns:p14="http://schemas.microsoft.com/office/powerpoint/2010/main" val="253647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16</a:t>
            </a:fld>
            <a:endParaRPr lang="es-MX" dirty="0"/>
          </a:p>
        </p:txBody>
      </p:sp>
    </p:spTree>
    <p:extLst>
      <p:ext uri="{BB962C8B-B14F-4D97-AF65-F5344CB8AC3E}">
        <p14:creationId xmlns:p14="http://schemas.microsoft.com/office/powerpoint/2010/main" val="356198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17</a:t>
            </a:fld>
            <a:endParaRPr lang="es-MX" dirty="0"/>
          </a:p>
        </p:txBody>
      </p:sp>
    </p:spTree>
    <p:extLst>
      <p:ext uri="{BB962C8B-B14F-4D97-AF65-F5344CB8AC3E}">
        <p14:creationId xmlns:p14="http://schemas.microsoft.com/office/powerpoint/2010/main" val="410530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15/11/2019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15/11/2019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3756802842"/>
              </p:ext>
            </p:extLst>
          </p:nvPr>
        </p:nvGraphicFramePr>
        <p:xfrm>
          <a:off x="1547664" y="2780928"/>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40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8784" y="4346098"/>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28802766-F9AB-495C-AEB1-61DF2B9DDA22}"/>
              </a:ext>
            </a:extLst>
          </p:cNvPr>
          <p:cNvPicPr>
            <a:picLocks noChangeAspect="1"/>
          </p:cNvPicPr>
          <p:nvPr/>
        </p:nvPicPr>
        <p:blipFill>
          <a:blip r:embed="rId4"/>
          <a:stretch>
            <a:fillRect/>
          </a:stretch>
        </p:blipFill>
        <p:spPr>
          <a:xfrm>
            <a:off x="5313179" y="1402580"/>
            <a:ext cx="2876550" cy="1095375"/>
          </a:xfrm>
          <a:prstGeom prst="rect">
            <a:avLst/>
          </a:prstGeom>
          <a:ln w="25400">
            <a:solidFill>
              <a:schemeClr val="accent1"/>
            </a:solidFill>
          </a:ln>
          <a:effectLst/>
        </p:spPr>
      </p:pic>
    </p:spTree>
    <p:extLst>
      <p:ext uri="{BB962C8B-B14F-4D97-AF65-F5344CB8AC3E}">
        <p14:creationId xmlns:p14="http://schemas.microsoft.com/office/powerpoint/2010/main" val="217537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4544" y="1844824"/>
            <a:ext cx="9217024" cy="4104456"/>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totalComAdulto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totalComNino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total de comidas de adulto, el total de comidas de niño y el saldo de la tarjeta.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de propina que se desea agregar (0, 10, 15, etc.) y calcular el total de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15498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657" y="1556792"/>
            <a:ext cx="8850619" cy="4896544"/>
          </a:xfrm>
        </p:spPr>
        <p:txBody>
          <a:bodyPr>
            <a:noAutofit/>
          </a:bodyPr>
          <a:lstStyle/>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imprime un mensaje que dice “Recarga tu tarjeta de prepago”.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pesos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regresar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totalComidasNino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284852"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40129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481639" y="1451307"/>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263188559"/>
              </p:ext>
            </p:extLst>
          </p:nvPr>
        </p:nvGraphicFramePr>
        <p:xfrm>
          <a:off x="481639" y="2222483"/>
          <a:ext cx="8049986" cy="3358773"/>
        </p:xfrm>
        <a:graphic>
          <a:graphicData uri="http://schemas.openxmlformats.org/drawingml/2006/table">
            <a:tbl>
              <a:tblPr firstRow="1" bandRow="1">
                <a:tableStyleId>{5C22544A-7EE6-4342-B048-85BDC9FD1C3A}</a:tableStyleId>
              </a:tblPr>
              <a:tblGrid>
                <a:gridCol w="1068506">
                  <a:extLst>
                    <a:ext uri="{9D8B030D-6E8A-4147-A177-3AD203B41FA5}">
                      <a16:colId xmlns:a16="http://schemas.microsoft.com/office/drawing/2014/main" val="2558049104"/>
                    </a:ext>
                  </a:extLst>
                </a:gridCol>
                <a:gridCol w="917814">
                  <a:extLst>
                    <a:ext uri="{9D8B030D-6E8A-4147-A177-3AD203B41FA5}">
                      <a16:colId xmlns:a16="http://schemas.microsoft.com/office/drawing/2014/main" val="664708052"/>
                    </a:ext>
                  </a:extLst>
                </a:gridCol>
                <a:gridCol w="852257">
                  <a:extLst>
                    <a:ext uri="{9D8B030D-6E8A-4147-A177-3AD203B41FA5}">
                      <a16:colId xmlns:a16="http://schemas.microsoft.com/office/drawing/2014/main" val="2349388382"/>
                    </a:ext>
                  </a:extLst>
                </a:gridCol>
                <a:gridCol w="1035760">
                  <a:extLst>
                    <a:ext uri="{9D8B030D-6E8A-4147-A177-3AD203B41FA5}">
                      <a16:colId xmlns:a16="http://schemas.microsoft.com/office/drawing/2014/main" val="482784810"/>
                    </a:ext>
                  </a:extLst>
                </a:gridCol>
                <a:gridCol w="930983">
                  <a:extLst>
                    <a:ext uri="{9D8B030D-6E8A-4147-A177-3AD203B41FA5}">
                      <a16:colId xmlns:a16="http://schemas.microsoft.com/office/drawing/2014/main" val="2549595367"/>
                    </a:ext>
                  </a:extLst>
                </a:gridCol>
                <a:gridCol w="1035126">
                  <a:extLst>
                    <a:ext uri="{9D8B030D-6E8A-4147-A177-3AD203B41FA5}">
                      <a16:colId xmlns:a16="http://schemas.microsoft.com/office/drawing/2014/main" val="2118439434"/>
                    </a:ext>
                  </a:extLst>
                </a:gridCol>
                <a:gridCol w="986219">
                  <a:extLst>
                    <a:ext uri="{9D8B030D-6E8A-4147-A177-3AD203B41FA5}">
                      <a16:colId xmlns:a16="http://schemas.microsoft.com/office/drawing/2014/main" val="2550227738"/>
                    </a:ext>
                  </a:extLst>
                </a:gridCol>
                <a:gridCol w="1223321">
                  <a:extLst>
                    <a:ext uri="{9D8B030D-6E8A-4147-A177-3AD203B41FA5}">
                      <a16:colId xmlns:a16="http://schemas.microsoft.com/office/drawing/2014/main" val="1082938061"/>
                    </a:ext>
                  </a:extLst>
                </a:gridCol>
              </a:tblGrid>
              <a:tr h="1228564">
                <a:tc>
                  <a:txBody>
                    <a:bodyPr/>
                    <a:lstStyle/>
                    <a:p>
                      <a:pPr algn="ctr"/>
                      <a:r>
                        <a:rPr lang="es-MX" sz="1600" dirty="0"/>
                        <a:t>Total comidas Adulto</a:t>
                      </a:r>
                    </a:p>
                  </a:txBody>
                  <a:tcPr anchor="ctr" anchorCtr="1"/>
                </a:tc>
                <a:tc>
                  <a:txBody>
                    <a:bodyPr/>
                    <a:lstStyle/>
                    <a:p>
                      <a:pPr algn="ctr"/>
                      <a:r>
                        <a:rPr lang="es-MX" sz="1600" dirty="0"/>
                        <a:t>Total Comidas Niño</a:t>
                      </a:r>
                    </a:p>
                  </a:txBody>
                  <a:tcPr anchor="ctr" anchorCtr="1"/>
                </a:tc>
                <a:tc>
                  <a:txBody>
                    <a:bodyPr/>
                    <a:lstStyle/>
                    <a:p>
                      <a:pPr algn="ctr"/>
                      <a:r>
                        <a:rPr lang="es-MX" sz="1600" dirty="0"/>
                        <a:t>Saldo</a:t>
                      </a:r>
                    </a:p>
                    <a:p>
                      <a:pPr algn="ctr"/>
                      <a:r>
                        <a:rPr lang="es-MX" sz="1600" dirty="0"/>
                        <a:t>Tarjeta</a:t>
                      </a:r>
                    </a:p>
                  </a:txBody>
                  <a:tcPr anchor="ctr" anchorCtr="1"/>
                </a:tc>
                <a:tc>
                  <a:txBody>
                    <a:bodyPr/>
                    <a:lstStyle/>
                    <a:p>
                      <a:pPr algn="ctr"/>
                      <a:r>
                        <a:rPr lang="es-MX" sz="1600" dirty="0">
                          <a:solidFill>
                            <a:schemeClr val="tx1"/>
                          </a:solidFill>
                        </a:rPr>
                        <a:t>Total consumo</a:t>
                      </a:r>
                    </a:p>
                  </a:txBody>
                  <a:tcPr anchor="ctr" anchorCtr="1">
                    <a:solidFill>
                      <a:schemeClr val="accent3">
                        <a:lumMod val="20000"/>
                        <a:lumOff val="80000"/>
                      </a:schemeClr>
                    </a:solidFill>
                  </a:tcPr>
                </a:tc>
                <a:tc>
                  <a:txBody>
                    <a:bodyPr/>
                    <a:lstStyle/>
                    <a:p>
                      <a:pPr algn="ctr"/>
                      <a:r>
                        <a:rPr lang="es-MX" sz="1600" dirty="0"/>
                        <a:t>% propina</a:t>
                      </a:r>
                    </a:p>
                  </a:txBody>
                  <a:tcPr anchor="ctr" anchorCtr="1"/>
                </a:tc>
                <a:tc>
                  <a:txBody>
                    <a:bodyPr/>
                    <a:lstStyle/>
                    <a:p>
                      <a:pPr algn="ctr"/>
                      <a:r>
                        <a:rPr lang="es-MX" sz="1600" dirty="0">
                          <a:solidFill>
                            <a:schemeClr val="tx1"/>
                          </a:solidFill>
                        </a:rPr>
                        <a:t>Total propina</a:t>
                      </a:r>
                    </a:p>
                  </a:txBody>
                  <a:tcPr anchor="ctr" anchorCtr="1">
                    <a:solidFill>
                      <a:schemeClr val="accent3">
                        <a:lumMod val="20000"/>
                        <a:lumOff val="80000"/>
                      </a:schemeClr>
                    </a:solidFill>
                  </a:tcPr>
                </a:tc>
                <a:tc>
                  <a:txBody>
                    <a:bodyPr/>
                    <a:lstStyle/>
                    <a:p>
                      <a:pPr algn="ctr"/>
                      <a:r>
                        <a:rPr lang="es-MX" sz="1600" dirty="0">
                          <a:solidFill>
                            <a:schemeClr val="tx1"/>
                          </a:solidFill>
                        </a:rPr>
                        <a:t>Total general</a:t>
                      </a:r>
                    </a:p>
                  </a:txBody>
                  <a:tcPr anchor="ctr" anchorCtr="1">
                    <a:solidFill>
                      <a:schemeClr val="accent3">
                        <a:lumMod val="20000"/>
                        <a:lumOff val="80000"/>
                      </a:schemeClr>
                    </a:solidFill>
                  </a:tcPr>
                </a:tc>
                <a:tc>
                  <a:txBody>
                    <a:bodyPr/>
                    <a:lstStyle/>
                    <a:p>
                      <a:pPr algn="ctr"/>
                      <a:r>
                        <a:rPr lang="es-MX" sz="1600" dirty="0">
                          <a:solidFill>
                            <a:schemeClr val="tx1"/>
                          </a:solidFill>
                        </a:rPr>
                        <a:t>Saldo Tarjeta</a:t>
                      </a:r>
                    </a:p>
                  </a:txBody>
                  <a:tcPr anchor="ctr" anchorCtr="1">
                    <a:solidFill>
                      <a:schemeClr val="accent3">
                        <a:lumMod val="20000"/>
                        <a:lumOff val="80000"/>
                      </a:schemeClr>
                    </a:solidFill>
                  </a:tcPr>
                </a:tc>
                <a:extLst>
                  <a:ext uri="{0D108BD9-81ED-4DB2-BD59-A6C34878D82A}">
                    <a16:rowId xmlns:a16="http://schemas.microsoft.com/office/drawing/2014/main" val="119075427"/>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11</a:t>
                      </a:r>
                    </a:p>
                  </a:txBody>
                  <a:tcPr anchor="ctr" anchorCtr="1"/>
                </a:tc>
                <a:tc>
                  <a:txBody>
                    <a:bodyPr/>
                    <a:lstStyle/>
                    <a:p>
                      <a:pPr algn="ctr"/>
                      <a:r>
                        <a:rPr lang="es-MX" sz="1600" dirty="0"/>
                        <a:t>77</a:t>
                      </a:r>
                    </a:p>
                  </a:txBody>
                  <a:tcPr anchor="ctr" anchorCtr="1">
                    <a:solidFill>
                      <a:schemeClr val="accent3">
                        <a:lumMod val="20000"/>
                        <a:lumOff val="80000"/>
                      </a:schemeClr>
                    </a:solidFill>
                  </a:tcPr>
                </a:tc>
                <a:tc>
                  <a:txBody>
                    <a:bodyPr/>
                    <a:lstStyle/>
                    <a:p>
                      <a:pPr algn="ctr"/>
                      <a:r>
                        <a:rPr lang="es-MX" sz="1600" dirty="0"/>
                        <a:t>777</a:t>
                      </a:r>
                    </a:p>
                  </a:txBody>
                  <a:tcPr anchor="ctr" anchorCtr="1">
                    <a:solidFill>
                      <a:schemeClr val="accent3">
                        <a:lumMod val="20000"/>
                        <a:lumOff val="80000"/>
                      </a:schemeClr>
                    </a:solidFill>
                  </a:tcPr>
                </a:tc>
                <a:tc>
                  <a:txBody>
                    <a:bodyPr/>
                    <a:lstStyle/>
                    <a:p>
                      <a:pPr algn="ctr"/>
                      <a:r>
                        <a:rPr lang="es-MX" sz="1600" dirty="0"/>
                        <a:t>223.0</a:t>
                      </a:r>
                    </a:p>
                  </a:txBody>
                  <a:tcPr anchor="ctr" anchorCtr="1">
                    <a:solidFill>
                      <a:schemeClr val="accent3">
                        <a:lumMod val="20000"/>
                        <a:lumOff val="80000"/>
                      </a:schemeClr>
                    </a:solidFill>
                  </a:tcPr>
                </a:tc>
                <a:extLst>
                  <a:ext uri="{0D108BD9-81ED-4DB2-BD59-A6C34878D82A}">
                    <a16:rowId xmlns:a16="http://schemas.microsoft.com/office/drawing/2014/main" val="737048181"/>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500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15</a:t>
                      </a:r>
                    </a:p>
                  </a:txBody>
                  <a:tcPr anchor="ctr" anchorCtr="1"/>
                </a:tc>
                <a:tc>
                  <a:txBody>
                    <a:bodyPr/>
                    <a:lstStyle/>
                    <a:p>
                      <a:pPr algn="ctr"/>
                      <a:r>
                        <a:rPr lang="es-MX" sz="1600" dirty="0"/>
                        <a:t>105</a:t>
                      </a:r>
                    </a:p>
                  </a:txBody>
                  <a:tcPr anchor="ctr" anchorCtr="1">
                    <a:solidFill>
                      <a:schemeClr val="accent3">
                        <a:lumMod val="20000"/>
                        <a:lumOff val="80000"/>
                      </a:schemeClr>
                    </a:solidFill>
                  </a:tcPr>
                </a:tc>
                <a:tc>
                  <a:txBody>
                    <a:bodyPr/>
                    <a:lstStyle/>
                    <a:p>
                      <a:pPr algn="ctr"/>
                      <a:r>
                        <a:rPr lang="es-MX" sz="1600" dirty="0"/>
                        <a:t>805</a:t>
                      </a:r>
                    </a:p>
                  </a:txBody>
                  <a:tcPr anchor="ctr" anchorCtr="1">
                    <a:solidFill>
                      <a:schemeClr val="accent3">
                        <a:lumMod val="20000"/>
                        <a:lumOff val="80000"/>
                      </a:schemeClr>
                    </a:solidFill>
                  </a:tcPr>
                </a:tc>
                <a:tc>
                  <a:txBody>
                    <a:bodyPr/>
                    <a:lstStyle/>
                    <a:p>
                      <a:pPr algn="ctr"/>
                      <a:r>
                        <a:rPr lang="es-MX" sz="1600" dirty="0"/>
                        <a:t>500.0</a:t>
                      </a:r>
                    </a:p>
                  </a:txBody>
                  <a:tcPr anchor="ctr" anchorCtr="1">
                    <a:solidFill>
                      <a:schemeClr val="accent3">
                        <a:lumMod val="20000"/>
                        <a:lumOff val="80000"/>
                      </a:schemeClr>
                    </a:solidFill>
                  </a:tcPr>
                </a:tc>
                <a:extLst>
                  <a:ext uri="{0D108BD9-81ED-4DB2-BD59-A6C34878D82A}">
                    <a16:rowId xmlns:a16="http://schemas.microsoft.com/office/drawing/2014/main" val="1197511534"/>
                  </a:ext>
                </a:extLst>
              </a:tr>
              <a:tr h="628631">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10</a:t>
                      </a:r>
                    </a:p>
                  </a:txBody>
                  <a:tcPr anchor="ctr" anchorCtr="1"/>
                </a:tc>
                <a:tc>
                  <a:txBody>
                    <a:bodyPr/>
                    <a:lstStyle/>
                    <a:p>
                      <a:pPr algn="ctr"/>
                      <a:r>
                        <a:rPr lang="es-MX" sz="1600" dirty="0"/>
                        <a:t>70</a:t>
                      </a:r>
                    </a:p>
                  </a:txBody>
                  <a:tcPr anchor="ctr" anchorCtr="1">
                    <a:solidFill>
                      <a:schemeClr val="accent3">
                        <a:lumMod val="20000"/>
                        <a:lumOff val="80000"/>
                      </a:schemeClr>
                    </a:solidFill>
                  </a:tcPr>
                </a:tc>
                <a:tc>
                  <a:txBody>
                    <a:bodyPr/>
                    <a:lstStyle/>
                    <a:p>
                      <a:pPr algn="ctr"/>
                      <a:r>
                        <a:rPr lang="es-MX" sz="1600" dirty="0"/>
                        <a:t>770</a:t>
                      </a:r>
                    </a:p>
                  </a:txBody>
                  <a:tcPr anchor="ctr" anchorCtr="1">
                    <a:solidFill>
                      <a:schemeClr val="accent3">
                        <a:lumMod val="20000"/>
                        <a:lumOff val="80000"/>
                      </a:schemeClr>
                    </a:solidFill>
                  </a:tcPr>
                </a:tc>
                <a:tc>
                  <a:txBody>
                    <a:bodyPr/>
                    <a:lstStyle/>
                    <a:p>
                      <a:pPr algn="ctr"/>
                      <a:r>
                        <a:rPr lang="es-MX" sz="1600" dirty="0"/>
                        <a:t>230</a:t>
                      </a:r>
                    </a:p>
                  </a:txBody>
                  <a:tcPr anchor="ctr" anchorCtr="1">
                    <a:solidFill>
                      <a:schemeClr val="accent3">
                        <a:lumMod val="20000"/>
                        <a:lumOff val="80000"/>
                      </a:schemeClr>
                    </a:solidFill>
                  </a:tcPr>
                </a:tc>
                <a:extLst>
                  <a:ext uri="{0D108BD9-81ED-4DB2-BD59-A6C34878D82A}">
                    <a16:rowId xmlns:a16="http://schemas.microsoft.com/office/drawing/2014/main" val="1254763306"/>
                  </a:ext>
                </a:extLst>
              </a:tr>
              <a:tr h="500526">
                <a:tc>
                  <a:txBody>
                    <a:bodyPr/>
                    <a:lstStyle/>
                    <a:p>
                      <a:pPr algn="ctr"/>
                      <a:r>
                        <a:rPr lang="es-MX" sz="1600" dirty="0"/>
                        <a:t>200</a:t>
                      </a:r>
                    </a:p>
                  </a:txBody>
                  <a:tcPr anchor="ctr" anchorCtr="1"/>
                </a:tc>
                <a:tc>
                  <a:txBody>
                    <a:bodyPr/>
                    <a:lstStyle/>
                    <a:p>
                      <a:pPr algn="ctr"/>
                      <a:r>
                        <a:rPr lang="es-MX" sz="1600" dirty="0"/>
                        <a:t>100</a:t>
                      </a:r>
                    </a:p>
                  </a:txBody>
                  <a:tcPr anchor="ctr" anchorCtr="1"/>
                </a:tc>
                <a:tc>
                  <a:txBody>
                    <a:bodyPr/>
                    <a:lstStyle/>
                    <a:p>
                      <a:pPr algn="ctr"/>
                      <a:r>
                        <a:rPr lang="es-MX" sz="1600" dirty="0"/>
                        <a:t>600</a:t>
                      </a:r>
                    </a:p>
                  </a:txBody>
                  <a:tcPr anchor="ctr" anchorCtr="1"/>
                </a:tc>
                <a:tc>
                  <a:txBody>
                    <a:bodyPr/>
                    <a:lstStyle/>
                    <a:p>
                      <a:pPr algn="ctr"/>
                      <a:r>
                        <a:rPr lang="es-MX" sz="1600" dirty="0"/>
                        <a:t>300</a:t>
                      </a:r>
                    </a:p>
                  </a:txBody>
                  <a:tcPr anchor="ctr" anchorCtr="1">
                    <a:solidFill>
                      <a:schemeClr val="accent3">
                        <a:lumMod val="20000"/>
                        <a:lumOff val="80000"/>
                      </a:schemeClr>
                    </a:solidFill>
                  </a:tcPr>
                </a:tc>
                <a:tc>
                  <a:txBody>
                    <a:bodyPr/>
                    <a:lstStyle/>
                    <a:p>
                      <a:pPr algn="ctr"/>
                      <a:r>
                        <a:rPr lang="es-MX" sz="1600" dirty="0"/>
                        <a:t>12</a:t>
                      </a:r>
                    </a:p>
                  </a:txBody>
                  <a:tcPr anchor="ctr" anchorCtr="1"/>
                </a:tc>
                <a:tc>
                  <a:txBody>
                    <a:bodyPr/>
                    <a:lstStyle/>
                    <a:p>
                      <a:pPr algn="ctr"/>
                      <a:r>
                        <a:rPr lang="es-MX" sz="1600" dirty="0"/>
                        <a:t>36</a:t>
                      </a:r>
                    </a:p>
                  </a:txBody>
                  <a:tcPr anchor="ctr" anchorCtr="1">
                    <a:solidFill>
                      <a:schemeClr val="accent3">
                        <a:lumMod val="20000"/>
                        <a:lumOff val="80000"/>
                      </a:schemeClr>
                    </a:solidFill>
                  </a:tcPr>
                </a:tc>
                <a:tc>
                  <a:txBody>
                    <a:bodyPr/>
                    <a:lstStyle/>
                    <a:p>
                      <a:pPr algn="ctr"/>
                      <a:r>
                        <a:rPr lang="es-MX" sz="1600" dirty="0"/>
                        <a:t>336</a:t>
                      </a:r>
                    </a:p>
                  </a:txBody>
                  <a:tcPr anchor="ctr" anchorCtr="1">
                    <a:solidFill>
                      <a:schemeClr val="accent3">
                        <a:lumMod val="20000"/>
                        <a:lumOff val="80000"/>
                      </a:schemeClr>
                    </a:solidFill>
                  </a:tcPr>
                </a:tc>
                <a:tc>
                  <a:txBody>
                    <a:bodyPr/>
                    <a:lstStyle/>
                    <a:p>
                      <a:pPr algn="ctr"/>
                      <a:r>
                        <a:rPr lang="es-MX" sz="1600" dirty="0"/>
                        <a:t>264</a:t>
                      </a:r>
                    </a:p>
                  </a:txBody>
                  <a:tcPr anchor="ctr" anchorCtr="1">
                    <a:solidFill>
                      <a:schemeClr val="accent3">
                        <a:lumMod val="20000"/>
                        <a:lumOff val="80000"/>
                      </a:schemeClr>
                    </a:solidFill>
                  </a:tcPr>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0"/>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292194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187624" y="198884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1:</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8C4EA4BF-CFAD-4199-A463-377786CA01A5}"/>
              </a:ext>
            </a:extLst>
          </p:cNvPr>
          <p:cNvPicPr>
            <a:picLocks noChangeAspect="1"/>
          </p:cNvPicPr>
          <p:nvPr/>
        </p:nvPicPr>
        <p:blipFill>
          <a:blip r:embed="rId4"/>
          <a:stretch>
            <a:fillRect/>
          </a:stretch>
        </p:blipFill>
        <p:spPr>
          <a:xfrm>
            <a:off x="1187624" y="2636912"/>
            <a:ext cx="7175366" cy="2808312"/>
          </a:xfrm>
          <a:prstGeom prst="rect">
            <a:avLst/>
          </a:prstGeom>
          <a:ln w="25400">
            <a:solidFill>
              <a:schemeClr val="accent1"/>
            </a:solidFill>
          </a:ln>
        </p:spPr>
      </p:pic>
    </p:spTree>
    <p:extLst>
      <p:ext uri="{BB962C8B-B14F-4D97-AF65-F5344CB8AC3E}">
        <p14:creationId xmlns:p14="http://schemas.microsoft.com/office/powerpoint/2010/main" val="322135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187624" y="198884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2:</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01C968D0-3A54-4625-8E48-E7DC94F65C63}"/>
              </a:ext>
            </a:extLst>
          </p:cNvPr>
          <p:cNvPicPr>
            <a:picLocks noChangeAspect="1"/>
          </p:cNvPicPr>
          <p:nvPr/>
        </p:nvPicPr>
        <p:blipFill>
          <a:blip r:embed="rId4"/>
          <a:stretch>
            <a:fillRect/>
          </a:stretch>
        </p:blipFill>
        <p:spPr>
          <a:xfrm>
            <a:off x="1218847" y="2528044"/>
            <a:ext cx="6576214" cy="2989188"/>
          </a:xfrm>
          <a:prstGeom prst="rect">
            <a:avLst/>
          </a:prstGeom>
          <a:ln w="25400">
            <a:solidFill>
              <a:schemeClr val="accent1"/>
            </a:solidFill>
          </a:ln>
        </p:spPr>
      </p:pic>
    </p:spTree>
    <p:extLst>
      <p:ext uri="{BB962C8B-B14F-4D97-AF65-F5344CB8AC3E}">
        <p14:creationId xmlns:p14="http://schemas.microsoft.com/office/powerpoint/2010/main" val="314604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187624" y="198884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3:</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4" name="Imagen 3">
            <a:extLst>
              <a:ext uri="{FF2B5EF4-FFF2-40B4-BE49-F238E27FC236}">
                <a16:creationId xmlns:a16="http://schemas.microsoft.com/office/drawing/2014/main" id="{A28FA031-0CE0-4A88-9019-97D6CBEC7CF0}"/>
              </a:ext>
            </a:extLst>
          </p:cNvPr>
          <p:cNvPicPr>
            <a:picLocks noChangeAspect="1"/>
          </p:cNvPicPr>
          <p:nvPr/>
        </p:nvPicPr>
        <p:blipFill>
          <a:blip r:embed="rId4"/>
          <a:stretch>
            <a:fillRect/>
          </a:stretch>
        </p:blipFill>
        <p:spPr>
          <a:xfrm>
            <a:off x="1187624" y="2636912"/>
            <a:ext cx="6713707" cy="3096344"/>
          </a:xfrm>
          <a:prstGeom prst="rect">
            <a:avLst/>
          </a:prstGeom>
          <a:ln w="25400">
            <a:solidFill>
              <a:schemeClr val="accent1"/>
            </a:solidFill>
          </a:ln>
        </p:spPr>
      </p:pic>
    </p:spTree>
    <p:extLst>
      <p:ext uri="{BB962C8B-B14F-4D97-AF65-F5344CB8AC3E}">
        <p14:creationId xmlns:p14="http://schemas.microsoft.com/office/powerpoint/2010/main" val="1561590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187624" y="198884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4:</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C5B79658-C4F1-4B44-8DD6-4B79088367A2}"/>
              </a:ext>
            </a:extLst>
          </p:cNvPr>
          <p:cNvPicPr>
            <a:picLocks noChangeAspect="1"/>
          </p:cNvPicPr>
          <p:nvPr/>
        </p:nvPicPr>
        <p:blipFill>
          <a:blip r:embed="rId4"/>
          <a:stretch>
            <a:fillRect/>
          </a:stretch>
        </p:blipFill>
        <p:spPr>
          <a:xfrm>
            <a:off x="1187624" y="2742108"/>
            <a:ext cx="6890397" cy="3168352"/>
          </a:xfrm>
          <a:prstGeom prst="rect">
            <a:avLst/>
          </a:prstGeom>
          <a:ln w="25400">
            <a:solidFill>
              <a:schemeClr val="accent1"/>
            </a:solidFill>
          </a:ln>
        </p:spPr>
      </p:pic>
    </p:spTree>
    <p:extLst>
      <p:ext uri="{BB962C8B-B14F-4D97-AF65-F5344CB8AC3E}">
        <p14:creationId xmlns:p14="http://schemas.microsoft.com/office/powerpoint/2010/main" val="36527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70857" y="1191718"/>
            <a:ext cx="8721623" cy="5517232"/>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saldo de la tarjeta de prepago e imprime un menú con las siguientes cantidades de recarga: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Recarga de tarjeta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$100.00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2. $250.00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calcular el nuevo saldo de la tarjeta de prepago. En caso de que la opción no sea válida escribir el mensaje “Opción inválida” y no modificar el saldo de la tarjeta. Regresar el saldo de la tarjeta. </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pedir el saldo de la tarjeta,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tarjeta</a:t>
            </a:r>
          </a:p>
        </p:txBody>
      </p:sp>
    </p:spTree>
    <p:extLst>
      <p:ext uri="{BB962C8B-B14F-4D97-AF65-F5344CB8AC3E}">
        <p14:creationId xmlns:p14="http://schemas.microsoft.com/office/powerpoint/2010/main" val="11593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de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5076056" y="1636840"/>
            <a:ext cx="3695700" cy="1085850"/>
          </a:xfrm>
          <a:prstGeom prst="rect">
            <a:avLst/>
          </a:prstGeom>
          <a:ln w="25400">
            <a:solidFill>
              <a:schemeClr val="accent1"/>
            </a:solidFill>
          </a:ln>
        </p:spPr>
      </p:pic>
      <p:sp>
        <p:nvSpPr>
          <p:cNvPr id="7" name="object 25">
            <a:extLst>
              <a:ext uri="{FF2B5EF4-FFF2-40B4-BE49-F238E27FC236}">
                <a16:creationId xmlns:a16="http://schemas.microsoft.com/office/drawing/2014/main" id="{5AE724DA-FFE4-4735-8D66-7633A5CCDAB6}"/>
              </a:ext>
            </a:extLst>
          </p:cNvPr>
          <p:cNvSpPr txBox="1"/>
          <p:nvPr/>
        </p:nvSpPr>
        <p:spPr>
          <a:xfrm>
            <a:off x="1403648" y="237312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8" name="Tabla 15">
            <a:extLst>
              <a:ext uri="{FF2B5EF4-FFF2-40B4-BE49-F238E27FC236}">
                <a16:creationId xmlns:a16="http://schemas.microsoft.com/office/drawing/2014/main" id="{5EB876CD-966A-4785-8C9E-C8205C3D3C4C}"/>
              </a:ext>
            </a:extLst>
          </p:cNvPr>
          <p:cNvGraphicFramePr>
            <a:graphicFrameLocks noGrp="1"/>
          </p:cNvGraphicFramePr>
          <p:nvPr>
            <p:extLst>
              <p:ext uri="{D42A27DB-BD31-4B8C-83A1-F6EECF244321}">
                <p14:modId xmlns:p14="http://schemas.microsoft.com/office/powerpoint/2010/main" val="1812852276"/>
              </p:ext>
            </p:extLst>
          </p:nvPr>
        </p:nvGraphicFramePr>
        <p:xfrm>
          <a:off x="1403648" y="3021198"/>
          <a:ext cx="6336703" cy="2006052"/>
        </p:xfrm>
        <a:graphic>
          <a:graphicData uri="http://schemas.openxmlformats.org/drawingml/2006/table">
            <a:tbl>
              <a:tblPr firstRow="1" bandRow="1">
                <a:tableStyleId>{5C22544A-7EE6-4342-B048-85BDC9FD1C3A}</a:tableStyleId>
              </a:tblPr>
              <a:tblGrid>
                <a:gridCol w="1803879">
                  <a:extLst>
                    <a:ext uri="{9D8B030D-6E8A-4147-A177-3AD203B41FA5}">
                      <a16:colId xmlns:a16="http://schemas.microsoft.com/office/drawing/2014/main" val="2558049104"/>
                    </a:ext>
                  </a:extLst>
                </a:gridCol>
                <a:gridCol w="2266412">
                  <a:extLst>
                    <a:ext uri="{9D8B030D-6E8A-4147-A177-3AD203B41FA5}">
                      <a16:colId xmlns:a16="http://schemas.microsoft.com/office/drawing/2014/main" val="238636256"/>
                    </a:ext>
                  </a:extLst>
                </a:gridCol>
                <a:gridCol w="2266412">
                  <a:extLst>
                    <a:ext uri="{9D8B030D-6E8A-4147-A177-3AD203B41FA5}">
                      <a16:colId xmlns:a16="http://schemas.microsoft.com/office/drawing/2014/main" val="2289536505"/>
                    </a:ext>
                  </a:extLst>
                </a:gridCol>
              </a:tblGrid>
              <a:tr h="0">
                <a:tc>
                  <a:txBody>
                    <a:bodyPr/>
                    <a:lstStyle/>
                    <a:p>
                      <a:pPr algn="ctr"/>
                      <a:r>
                        <a:rPr lang="es-MX" sz="1600" dirty="0"/>
                        <a:t>Saldo</a:t>
                      </a:r>
                    </a:p>
                  </a:txBody>
                  <a:tcPr anchor="ctr" anchorCtr="1"/>
                </a:tc>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1000</a:t>
                      </a:r>
                    </a:p>
                  </a:txBody>
                  <a:tcPr anchor="ctr" anchorCtr="1"/>
                </a:tc>
                <a:tc>
                  <a:txBody>
                    <a:bodyPr/>
                    <a:lstStyle/>
                    <a:p>
                      <a:pPr algn="ctr"/>
                      <a:r>
                        <a:rPr lang="es-MX" sz="1600" dirty="0"/>
                        <a:t>2</a:t>
                      </a:r>
                    </a:p>
                  </a:txBody>
                  <a:tcPr anchor="ctr" anchorCtr="1"/>
                </a:tc>
                <a:tc>
                  <a:txBody>
                    <a:bodyPr/>
                    <a:lstStyle/>
                    <a:p>
                      <a:pPr algn="ctr"/>
                      <a:r>
                        <a:rPr lang="es-MX" sz="1600" dirty="0"/>
                        <a:t>El nuevo saldo es: 1250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450</a:t>
                      </a:r>
                    </a:p>
                  </a:txBody>
                  <a:tcPr anchor="ctr" anchorCtr="1"/>
                </a:tc>
                <a:tc>
                  <a:txBody>
                    <a:bodyPr/>
                    <a:lstStyle/>
                    <a:p>
                      <a:pPr algn="ctr"/>
                      <a:r>
                        <a:rPr lang="es-MX" sz="1600" dirty="0"/>
                        <a:t>1</a:t>
                      </a:r>
                    </a:p>
                  </a:txBody>
                  <a:tcPr anchor="ctr" anchorCtr="1"/>
                </a:tc>
                <a:tc>
                  <a:txBody>
                    <a:bodyPr/>
                    <a:lstStyle/>
                    <a:p>
                      <a:pPr algn="ctr"/>
                      <a:r>
                        <a:rPr lang="es-MX" sz="1600" dirty="0"/>
                        <a:t>El nuevo saldo es: 550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600</a:t>
                      </a:r>
                    </a:p>
                  </a:txBody>
                  <a:tcPr anchor="ctr" anchorCtr="1"/>
                </a:tc>
                <a:tc>
                  <a:txBody>
                    <a:bodyPr/>
                    <a:lstStyle/>
                    <a:p>
                      <a:pPr algn="ctr"/>
                      <a:r>
                        <a:rPr lang="es-MX" sz="1600" dirty="0"/>
                        <a:t>3</a:t>
                      </a:r>
                    </a:p>
                  </a:txBody>
                  <a:tcPr anchor="ctr" anchorCtr="1"/>
                </a:tc>
                <a:tc>
                  <a:txBody>
                    <a:bodyPr/>
                    <a:lstStyle/>
                    <a:p>
                      <a:pPr algn="ctr"/>
                      <a:r>
                        <a:rPr lang="es-MX" sz="1600" dirty="0"/>
                        <a:t>El nuevo saldo es: 1100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800</a:t>
                      </a:r>
                    </a:p>
                  </a:txBody>
                  <a:tcPr anchor="ctr" anchorCtr="1"/>
                </a:tc>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nuevo saldo es: 800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EA9BAC80-C3EF-4506-87F5-F4DC77EAB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2760" y="5066178"/>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397475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340768"/>
            <a:ext cx="8892480" cy="4680520"/>
          </a:xfrm>
        </p:spPr>
        <p:txBody>
          <a:bodyPr>
            <a:noAutofit/>
          </a:bodyPr>
          <a:lstStyle/>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b="1" dirty="0">
                <a:solidFill>
                  <a:schemeClr val="bg2">
                    <a:lumMod val="25000"/>
                  </a:schemeClr>
                </a:solidFill>
                <a:cs typeface="Arial" panose="020B0604020202020204" pitchFamily="34" charset="0"/>
              </a:rPr>
              <a:t>()</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Regresar la opción seleccionada por el usuario.</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“Menú de adulto”, sino si la opción es 2, imprimir “Menú  de niño”, sino si la opción es 3, imprimir “Realizar pago”, sino si la opción es 4, imprimir “Recarga de tarjeta”, sino imprimir “Opción inválida”.  Haz uso de </a:t>
            </a:r>
            <a:r>
              <a:rPr lang="es-MX" sz="1800" b="1" dirty="0" err="1">
                <a:solidFill>
                  <a:schemeClr val="bg2">
                    <a:lumMod val="25000"/>
                  </a:schemeClr>
                </a:solidFill>
                <a:cs typeface="Arial" panose="020B0604020202020204" pitchFamily="34" charset="0"/>
              </a:rPr>
              <a:t>if</a:t>
            </a:r>
            <a:r>
              <a:rPr lang="es-MX" sz="1800" b="1" dirty="0">
                <a:solidFill>
                  <a:schemeClr val="bg2">
                    <a:lumMod val="25000"/>
                  </a:schemeClr>
                </a:solidFill>
                <a:cs typeface="Arial" panose="020B0604020202020204" pitchFamily="34" charset="0"/>
              </a:rPr>
              <a:t> – anidado</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457200" y="24653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
        <p:nvSpPr>
          <p:cNvPr id="4" name="object 25">
            <a:extLst>
              <a:ext uri="{FF2B5EF4-FFF2-40B4-BE49-F238E27FC236}">
                <a16:creationId xmlns:a16="http://schemas.microsoft.com/office/drawing/2014/main" id="{1CAF8476-1D28-4E14-B254-29BE6870E088}"/>
              </a:ext>
            </a:extLst>
          </p:cNvPr>
          <p:cNvSpPr txBox="1"/>
          <p:nvPr/>
        </p:nvSpPr>
        <p:spPr>
          <a:xfrm>
            <a:off x="1547664" y="206084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5" name="Tabla 15">
            <a:extLst>
              <a:ext uri="{FF2B5EF4-FFF2-40B4-BE49-F238E27FC236}">
                <a16:creationId xmlns:a16="http://schemas.microsoft.com/office/drawing/2014/main" id="{CA021C1E-E940-409E-B402-8BBFA2AE8A01}"/>
              </a:ext>
            </a:extLst>
          </p:cNvPr>
          <p:cNvGraphicFramePr>
            <a:graphicFrameLocks noGrp="1"/>
          </p:cNvGraphicFramePr>
          <p:nvPr>
            <p:extLst>
              <p:ext uri="{D42A27DB-BD31-4B8C-83A1-F6EECF244321}">
                <p14:modId xmlns:p14="http://schemas.microsoft.com/office/powerpoint/2010/main" val="1939541913"/>
              </p:ext>
            </p:extLst>
          </p:nvPr>
        </p:nvGraphicFramePr>
        <p:xfrm>
          <a:off x="1547664" y="2838884"/>
          <a:ext cx="6336704" cy="244827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408045">
                <a:tc>
                  <a:txBody>
                    <a:bodyPr/>
                    <a:lstStyle/>
                    <a:p>
                      <a:pPr algn="ctr"/>
                      <a:r>
                        <a:rPr lang="es-MX" sz="1600" dirty="0" err="1"/>
                        <a:t>Opcion</a:t>
                      </a:r>
                      <a:endParaRPr lang="es-MX" sz="1600" dirty="0"/>
                    </a:p>
                  </a:txBody>
                  <a:tcPr/>
                </a:tc>
                <a:tc>
                  <a:txBody>
                    <a:bodyPr/>
                    <a:lstStyle/>
                    <a:p>
                      <a:pPr algn="ctr"/>
                      <a:r>
                        <a:rPr lang="es-MX" sz="1600" dirty="0"/>
                        <a:t>Imprime</a:t>
                      </a:r>
                    </a:p>
                  </a:txBody>
                  <a:tcPr/>
                </a:tc>
                <a:extLst>
                  <a:ext uri="{0D108BD9-81ED-4DB2-BD59-A6C34878D82A}">
                    <a16:rowId xmlns:a16="http://schemas.microsoft.com/office/drawing/2014/main" val="119075427"/>
                  </a:ext>
                </a:extLst>
              </a:tr>
              <a:tr h="408045">
                <a:tc>
                  <a:txBody>
                    <a:bodyPr/>
                    <a:lstStyle/>
                    <a:p>
                      <a:pPr algn="ctr"/>
                      <a:r>
                        <a:rPr lang="es-MX" sz="1600" dirty="0"/>
                        <a:t>1</a:t>
                      </a:r>
                    </a:p>
                  </a:txBody>
                  <a:tcPr/>
                </a:tc>
                <a:tc>
                  <a:txBody>
                    <a:bodyPr/>
                    <a:lstStyle/>
                    <a:p>
                      <a:pPr algn="ctr"/>
                      <a:r>
                        <a:rPr lang="es-MX" sz="1600" dirty="0"/>
                        <a:t>Menú de adulto</a:t>
                      </a:r>
                    </a:p>
                  </a:txBody>
                  <a:tcPr/>
                </a:tc>
                <a:extLst>
                  <a:ext uri="{0D108BD9-81ED-4DB2-BD59-A6C34878D82A}">
                    <a16:rowId xmlns:a16="http://schemas.microsoft.com/office/drawing/2014/main" val="737048181"/>
                  </a:ext>
                </a:extLst>
              </a:tr>
              <a:tr h="408045">
                <a:tc>
                  <a:txBody>
                    <a:bodyPr/>
                    <a:lstStyle/>
                    <a:p>
                      <a:pPr algn="ctr"/>
                      <a:r>
                        <a:rPr lang="es-MX" sz="1600" dirty="0"/>
                        <a:t>2</a:t>
                      </a:r>
                    </a:p>
                  </a:txBody>
                  <a:tcPr/>
                </a:tc>
                <a:tc>
                  <a:txBody>
                    <a:bodyPr/>
                    <a:lstStyle/>
                    <a:p>
                      <a:pPr algn="ctr"/>
                      <a:r>
                        <a:rPr lang="es-MX" sz="1600" dirty="0"/>
                        <a:t>Menú de niño</a:t>
                      </a:r>
                    </a:p>
                  </a:txBody>
                  <a:tcPr/>
                </a:tc>
                <a:extLst>
                  <a:ext uri="{0D108BD9-81ED-4DB2-BD59-A6C34878D82A}">
                    <a16:rowId xmlns:a16="http://schemas.microsoft.com/office/drawing/2014/main" val="1197511534"/>
                  </a:ext>
                </a:extLst>
              </a:tr>
              <a:tr h="408045">
                <a:tc>
                  <a:txBody>
                    <a:bodyPr/>
                    <a:lstStyle/>
                    <a:p>
                      <a:pPr algn="ctr"/>
                      <a:r>
                        <a:rPr lang="es-MX" sz="1600" dirty="0"/>
                        <a:t>3</a:t>
                      </a:r>
                    </a:p>
                  </a:txBody>
                  <a:tcPr/>
                </a:tc>
                <a:tc>
                  <a:txBody>
                    <a:bodyPr/>
                    <a:lstStyle/>
                    <a:p>
                      <a:pPr algn="ctr"/>
                      <a:r>
                        <a:rPr lang="es-MX" sz="1600" dirty="0"/>
                        <a:t>Realizar pagos</a:t>
                      </a:r>
                    </a:p>
                  </a:txBody>
                  <a:tcPr/>
                </a:tc>
                <a:extLst>
                  <a:ext uri="{0D108BD9-81ED-4DB2-BD59-A6C34878D82A}">
                    <a16:rowId xmlns:a16="http://schemas.microsoft.com/office/drawing/2014/main" val="1254763306"/>
                  </a:ext>
                </a:extLst>
              </a:tr>
              <a:tr h="408045">
                <a:tc>
                  <a:txBody>
                    <a:bodyPr/>
                    <a:lstStyle/>
                    <a:p>
                      <a:pPr algn="ctr"/>
                      <a:r>
                        <a:rPr lang="es-MX" sz="1600" dirty="0"/>
                        <a:t>4</a:t>
                      </a:r>
                    </a:p>
                  </a:txBody>
                  <a:tcPr/>
                </a:tc>
                <a:tc>
                  <a:txBody>
                    <a:bodyPr/>
                    <a:lstStyle/>
                    <a:p>
                      <a:pPr algn="ctr"/>
                      <a:r>
                        <a:rPr lang="es-MX" sz="1600" dirty="0"/>
                        <a:t>Recarga de tarjeta</a:t>
                      </a:r>
                    </a:p>
                  </a:txBody>
                  <a:tcPr/>
                </a:tc>
                <a:extLst>
                  <a:ext uri="{0D108BD9-81ED-4DB2-BD59-A6C34878D82A}">
                    <a16:rowId xmlns:a16="http://schemas.microsoft.com/office/drawing/2014/main" val="3961031026"/>
                  </a:ext>
                </a:extLst>
              </a:tr>
              <a:tr h="408045">
                <a:tc>
                  <a:txBody>
                    <a:bodyPr/>
                    <a:lstStyle/>
                    <a:p>
                      <a:pPr algn="ctr"/>
                      <a:r>
                        <a:rPr lang="es-MX" sz="1600" dirty="0"/>
                        <a:t>7</a:t>
                      </a:r>
                    </a:p>
                  </a:txBody>
                  <a:tcPr/>
                </a:tc>
                <a:tc>
                  <a:txBody>
                    <a:bodyPr/>
                    <a:lstStyle/>
                    <a:p>
                      <a:pPr algn="ctr"/>
                      <a:r>
                        <a:rPr lang="es-MX" sz="1600" dirty="0"/>
                        <a:t>Opción inválida</a:t>
                      </a:r>
                    </a:p>
                  </a:txBody>
                  <a:tcPr/>
                </a:tc>
                <a:extLst>
                  <a:ext uri="{0D108BD9-81ED-4DB2-BD59-A6C34878D82A}">
                    <a16:rowId xmlns:a16="http://schemas.microsoft.com/office/drawing/2014/main" val="4203213746"/>
                  </a:ext>
                </a:extLst>
              </a:tr>
            </a:tbl>
          </a:graphicData>
        </a:graphic>
      </p:graphicFrame>
      <p:pic>
        <p:nvPicPr>
          <p:cNvPr id="2" name="Imagen 1">
            <a:extLst>
              <a:ext uri="{FF2B5EF4-FFF2-40B4-BE49-F238E27FC236}">
                <a16:creationId xmlns:a16="http://schemas.microsoft.com/office/drawing/2014/main" id="{D6B2147D-1778-4F42-8309-E9D05206CA41}"/>
              </a:ext>
            </a:extLst>
          </p:cNvPr>
          <p:cNvPicPr>
            <a:picLocks noChangeAspect="1"/>
          </p:cNvPicPr>
          <p:nvPr/>
        </p:nvPicPr>
        <p:blipFill>
          <a:blip r:embed="rId2"/>
          <a:stretch>
            <a:fillRect/>
          </a:stretch>
        </p:blipFill>
        <p:spPr>
          <a:xfrm>
            <a:off x="5945729" y="1302382"/>
            <a:ext cx="2946109" cy="1287264"/>
          </a:xfrm>
          <a:prstGeom prst="rect">
            <a:avLst/>
          </a:prstGeom>
          <a:ln w="25400">
            <a:solidFill>
              <a:schemeClr val="accent1"/>
            </a:solidFill>
          </a:ln>
        </p:spPr>
      </p:pic>
      <p:pic>
        <p:nvPicPr>
          <p:cNvPr id="6" name="Imagen 5">
            <a:extLst>
              <a:ext uri="{FF2B5EF4-FFF2-40B4-BE49-F238E27FC236}">
                <a16:creationId xmlns:a16="http://schemas.microsoft.com/office/drawing/2014/main" id="{6A35015E-55A7-46C7-B0FB-1A265ABDF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4768" y="4666864"/>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416294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4978" y="1412776"/>
            <a:ext cx="8543698" cy="5112568"/>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adulto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P</a:t>
            </a:r>
            <a:r>
              <a:rPr lang="it-IT" sz="2000" b="1" dirty="0">
                <a:solidFill>
                  <a:schemeClr val="accent6">
                    <a:lumMod val="75000"/>
                  </a:schemeClr>
                </a:solidFill>
                <a:cs typeface="Arial" panose="020B0604020202020204" pitchFamily="34" charset="0"/>
              </a:rPr>
              <a:t>izza $180.00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Carne asada $200.00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Tree>
    <p:extLst>
      <p:ext uri="{BB962C8B-B14F-4D97-AF65-F5344CB8AC3E}">
        <p14:creationId xmlns:p14="http://schemas.microsoft.com/office/powerpoint/2010/main" val="224747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42651599"/>
              </p:ext>
            </p:extLst>
          </p:nvPr>
        </p:nvGraphicFramePr>
        <p:xfrm>
          <a:off x="1547664" y="2780928"/>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180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200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300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graphicFrame>
        <p:nvGraphicFramePr>
          <p:cNvPr id="4" name="Objeto 3">
            <a:extLst>
              <a:ext uri="{FF2B5EF4-FFF2-40B4-BE49-F238E27FC236}">
                <a16:creationId xmlns:a16="http://schemas.microsoft.com/office/drawing/2014/main" id="{703E2355-B486-4E9A-A678-7161F2D14520}"/>
              </a:ext>
            </a:extLst>
          </p:cNvPr>
          <p:cNvGraphicFramePr>
            <a:graphicFrameLocks noChangeAspect="1"/>
          </p:cNvGraphicFramePr>
          <p:nvPr>
            <p:extLst>
              <p:ext uri="{D42A27DB-BD31-4B8C-83A1-F6EECF244321}">
                <p14:modId xmlns:p14="http://schemas.microsoft.com/office/powerpoint/2010/main" val="1724930463"/>
              </p:ext>
            </p:extLst>
          </p:nvPr>
        </p:nvGraphicFramePr>
        <p:xfrm>
          <a:off x="4709948" y="1354335"/>
          <a:ext cx="3168352" cy="1215258"/>
        </p:xfrm>
        <a:graphic>
          <a:graphicData uri="http://schemas.openxmlformats.org/presentationml/2006/ole">
            <mc:AlternateContent xmlns:mc="http://schemas.openxmlformats.org/markup-compatibility/2006">
              <mc:Choice xmlns:v="urn:schemas-microsoft-com:vml" Requires="v">
                <p:oleObj spid="_x0000_s1036" name="Imagen de mapa de bits" r:id="rId4" imgW="2781360" imgH="1066680" progId="Paint.Picture">
                  <p:embed/>
                </p:oleObj>
              </mc:Choice>
              <mc:Fallback>
                <p:oleObj name="Imagen de mapa de bits" r:id="rId4" imgW="2781360" imgH="1066680" progId="Paint.Picture">
                  <p:embed/>
                  <p:pic>
                    <p:nvPicPr>
                      <p:cNvPr id="0" name=""/>
                      <p:cNvPicPr/>
                      <p:nvPr/>
                    </p:nvPicPr>
                    <p:blipFill>
                      <a:blip r:embed="rId5"/>
                      <a:stretch>
                        <a:fillRect/>
                      </a:stretch>
                    </p:blipFill>
                    <p:spPr>
                      <a:xfrm>
                        <a:off x="4709948" y="1354335"/>
                        <a:ext cx="3168352" cy="1215258"/>
                      </a:xfrm>
                      <a:prstGeom prst="rect">
                        <a:avLst/>
                      </a:prstGeom>
                      <a:ln>
                        <a:solidFill>
                          <a:schemeClr val="accent1"/>
                        </a:solidFill>
                      </a:ln>
                    </p:spPr>
                  </p:pic>
                </p:oleObj>
              </mc:Fallback>
            </mc:AlternateContent>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8784" y="4346098"/>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351834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0749" y="1484784"/>
            <a:ext cx="8712155" cy="4897947"/>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niño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Nuggets de pollo</a:t>
            </a:r>
            <a:r>
              <a:rPr lang="it-IT" sz="2000" b="1" dirty="0">
                <a:solidFill>
                  <a:schemeClr val="accent6">
                    <a:lumMod val="75000"/>
                  </a:schemeClr>
                </a:solidFill>
                <a:cs typeface="Arial" panose="020B0604020202020204" pitchFamily="34" charset="0"/>
              </a:rPr>
              <a:t> $80.00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Papas a la francesa $50.00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Tree>
    <p:extLst>
      <p:ext uri="{BB962C8B-B14F-4D97-AF65-F5344CB8AC3E}">
        <p14:creationId xmlns:p14="http://schemas.microsoft.com/office/powerpoint/2010/main" val="15678806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1543</Words>
  <Application>Microsoft Office PowerPoint</Application>
  <PresentationFormat>Presentación en pantalla (4:3)</PresentationFormat>
  <Paragraphs>208</Paragraphs>
  <Slides>19</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4" baseType="lpstr">
      <vt:lpstr>Arial</vt:lpstr>
      <vt:lpstr>Calibri</vt:lpstr>
      <vt:lpstr>Dom Casual</vt:lpstr>
      <vt:lpstr>Tema de Office</vt:lpstr>
      <vt:lpstr>Imagen de mapa de bits</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Menú principal</vt:lpstr>
      <vt:lpstr>Situación problema 1 Menú principal</vt:lpstr>
      <vt:lpstr>Situación problema 1 Menú de adulto</vt:lpstr>
      <vt:lpstr>Situación problema 1 Menú de adulto</vt:lpstr>
      <vt:lpstr>Situación problema 1 Menú de niño</vt:lpstr>
      <vt:lpstr>Situación problema 1 Menú de niño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Recarga tarjeta</vt:lpstr>
      <vt:lpstr>Situación problema 1 Recarga de tarjeta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96</cp:revision>
  <dcterms:created xsi:type="dcterms:W3CDTF">2013-06-24T20:15:42Z</dcterms:created>
  <dcterms:modified xsi:type="dcterms:W3CDTF">2019-11-15T21:53:18Z</dcterms:modified>
</cp:coreProperties>
</file>