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7" r:id="rId2"/>
    <p:sldId id="316" r:id="rId3"/>
    <p:sldId id="259" r:id="rId4"/>
    <p:sldId id="260" r:id="rId5"/>
    <p:sldId id="287" r:id="rId6"/>
    <p:sldId id="264" r:id="rId7"/>
    <p:sldId id="290" r:id="rId8"/>
    <p:sldId id="291" r:id="rId9"/>
    <p:sldId id="292" r:id="rId10"/>
    <p:sldId id="293" r:id="rId11"/>
    <p:sldId id="294" r:id="rId12"/>
    <p:sldId id="288" r:id="rId13"/>
    <p:sldId id="312" r:id="rId14"/>
    <p:sldId id="313" r:id="rId15"/>
    <p:sldId id="314" r:id="rId16"/>
    <p:sldId id="273" r:id="rId17"/>
    <p:sldId id="274" r:id="rId18"/>
    <p:sldId id="277" r:id="rId19"/>
    <p:sldId id="315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>
      <p:cViewPr varScale="1">
        <p:scale>
          <a:sx n="72" d="100"/>
          <a:sy n="72" d="100"/>
        </p:scale>
        <p:origin x="106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25058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51170281-9BD5-461B-BF58-68BBE78D20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85A9D5DB-9049-4B8C-B7F9-84B65873CC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512760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D2017E7E-5EA0-4674-BE48-AD485166C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8C08A72F-A4A4-4003-A7DD-95FC39CD90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71141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ED862A34-5FEB-4970-8BCB-A0096141B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537CF87A-06AD-4A72-806C-E48BDE87C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419600"/>
            <a:ext cx="51054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185758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BFC015-572F-46F3-9D9B-EEDD4A80D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C13B2A-F741-45CB-9E4B-14C40E37AD8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4D65C3-9777-4E37-8DC4-6DDD95C809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426065-19D0-47BB-9FA7-B3D28B87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B5C921-7D37-4576-A452-5DB2C5C9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3E4FC-893D-4D8A-9AF4-A20CE993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41E34F-CA94-4113-8043-52D611D98626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2574586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0BC62-06C3-48F7-957C-03C76B9B39E0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74293-F290-4011-935E-C92865C90E7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8D09FE-733D-4991-AE22-1DDB9D02742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1FB1686-507A-4941-9E03-AFB736B3799D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9D7A17-A510-466A-A0DF-EAF1BA820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AE2D266-F21E-4585-9D75-D9242AA7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1FB41F-9412-49D7-9F62-47869E818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C07216-467E-4C7E-98E1-E676BB997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E607A35-27CB-40C7-A261-E42DA0A0B45F}" type="slidenum">
              <a:rPr lang="en-US" altLang="es-MX"/>
              <a:pPr/>
              <a:t>‹Nº›</a:t>
            </a:fld>
            <a:endParaRPr lang="en-US" altLang="es-MX"/>
          </a:p>
        </p:txBody>
      </p:sp>
    </p:spTree>
    <p:extLst>
      <p:ext uri="{BB962C8B-B14F-4D97-AF65-F5344CB8AC3E}">
        <p14:creationId xmlns:p14="http://schemas.microsoft.com/office/powerpoint/2010/main" val="362991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08/02/2021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0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gif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4428000"/>
            <a:ext cx="4607719" cy="1400400"/>
          </a:xfrm>
        </p:spPr>
        <p:txBody>
          <a:bodyPr wrap="square" rtlCol="0" anchor="b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MX" sz="2700">
                <a:solidFill>
                  <a:schemeClr val="bg1"/>
                </a:solidFill>
              </a:rPr>
              <a:t>TC 1028</a:t>
            </a:r>
            <a:br>
              <a:rPr lang="es-MX" sz="2700">
                <a:solidFill>
                  <a:schemeClr val="bg1"/>
                </a:solidFill>
              </a:rPr>
            </a:br>
            <a:r>
              <a:rPr lang="es-MX" sz="2700">
                <a:solidFill>
                  <a:schemeClr val="bg1"/>
                </a:solidFill>
              </a:rPr>
              <a:t>Pensamiento computacional para ingeniería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B0070D-D9E5-4A9E-AFCC-D33F4B760FB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4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658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619672" y="4720226"/>
            <a:ext cx="1667293" cy="8489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ED20AC-D995-48A6-8D8D-2D8544233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29607"/>
            <a:ext cx="7264065" cy="2924045"/>
          </a:xfrm>
          <a:prstGeom prst="rect">
            <a:avLst/>
          </a:prstGeom>
        </p:spPr>
      </p:pic>
      <p:sp>
        <p:nvSpPr>
          <p:cNvPr id="98306" name="Rectangle 2">
            <a:extLst>
              <a:ext uri="{FF2B5EF4-FFF2-40B4-BE49-F238E27FC236}">
                <a16:creationId xmlns:a16="http://schemas.microsoft.com/office/drawing/2014/main" id="{92BD4BB5-B183-40E9-984A-B5438D49E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" y="188640"/>
            <a:ext cx="9371324" cy="855190"/>
          </a:xfrm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Lenguajes compilados e interpretados</a:t>
            </a:r>
          </a:p>
        </p:txBody>
      </p:sp>
      <p:sp>
        <p:nvSpPr>
          <p:cNvPr id="98310" name="Rectangle 6">
            <a:extLst>
              <a:ext uri="{FF2B5EF4-FFF2-40B4-BE49-F238E27FC236}">
                <a16:creationId xmlns:a16="http://schemas.microsoft.com/office/drawing/2014/main" id="{61641422-D59F-44A6-A648-059A3061FC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2673" y="2204864"/>
            <a:ext cx="8325933" cy="1908200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interpretado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y ejecuta instrucción por instrucción.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Java, JavaScript, Python y Ruby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 son lenguajes interpretados. 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</a:pP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</a:rPr>
              <a:t>programa compilado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se traduce completamente y posteriormente se ejecuta. 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C, C++ y </a:t>
            </a:r>
            <a:r>
              <a:rPr lang="es-MX" altLang="es-MX" sz="2000" b="1" dirty="0" err="1">
                <a:solidFill>
                  <a:schemeClr val="accent5">
                    <a:lumMod val="75000"/>
                  </a:schemeClr>
                </a:solidFill>
              </a:rPr>
              <a:t>Go</a:t>
            </a: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MX" altLang="es-MX" sz="2000" dirty="0">
                <a:solidFill>
                  <a:schemeClr val="bg2">
                    <a:lumMod val="25000"/>
                  </a:schemeClr>
                </a:solidFill>
              </a:rPr>
              <a:t>son lenguajes compilados.</a:t>
            </a:r>
            <a:endParaRPr lang="es-ES_tradnl" alt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24B613-E7FF-4865-89B3-DFDCFB2DC8F7}"/>
              </a:ext>
            </a:extLst>
          </p:cNvPr>
          <p:cNvSpPr txBox="1">
            <a:spLocks noChangeArrowheads="1"/>
          </p:cNvSpPr>
          <p:nvPr/>
        </p:nvSpPr>
        <p:spPr>
          <a:xfrm>
            <a:off x="521451" y="1179216"/>
            <a:ext cx="8110537" cy="1007914"/>
          </a:xfrm>
          <a:prstGeom prst="rect">
            <a:avLst/>
          </a:prstGeom>
          <a:noFill/>
          <a:ln/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5000"/>
              </a:lnSpc>
              <a:buFont typeface="Arial" pitchFamily="34" charset="0"/>
              <a:buNone/>
            </a:pP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Tanto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compiladores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como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interpretadores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 son programas que convierten el código que escribes a </a:t>
            </a:r>
            <a:r>
              <a:rPr lang="es-MX" sz="2000" b="1" dirty="0">
                <a:solidFill>
                  <a:schemeClr val="accent3">
                    <a:lumMod val="75000"/>
                  </a:schemeClr>
                </a:solidFill>
              </a:rPr>
              <a:t>lenguaje de máquina</a:t>
            </a:r>
            <a:r>
              <a:rPr lang="es-MX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s-ES_tradnl" altLang="es-MX" sz="2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45670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 build="p" autoUpdateAnimBg="0"/>
      <p:bldP spid="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13" name="Rectangle 37">
            <a:extLst>
              <a:ext uri="{FF2B5EF4-FFF2-40B4-BE49-F238E27FC236}">
                <a16:creationId xmlns:a16="http://schemas.microsoft.com/office/drawing/2014/main" id="{610CBAC9-C4C5-44A2-B35E-0D4414A8A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0548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1378" name="Rectangle 2">
            <a:extLst>
              <a:ext uri="{FF2B5EF4-FFF2-40B4-BE49-F238E27FC236}">
                <a16:creationId xmlns:a16="http://schemas.microsoft.com/office/drawing/2014/main" id="{A847F3F4-B26C-4C5A-BD59-11D0661DC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>
            <a:noAutofit/>
          </a:bodyPr>
          <a:lstStyle/>
          <a:p>
            <a:r>
              <a:rPr lang="es-ES_tradnl" altLang="es-MX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interpretado vs. programa compilado</a:t>
            </a:r>
          </a:p>
        </p:txBody>
      </p:sp>
      <p:graphicFrame>
        <p:nvGraphicFramePr>
          <p:cNvPr id="101414" name="Group 38">
            <a:extLst>
              <a:ext uri="{FF2B5EF4-FFF2-40B4-BE49-F238E27FC236}">
                <a16:creationId xmlns:a16="http://schemas.microsoft.com/office/drawing/2014/main" id="{6902816D-75F4-4DDC-8754-CB4CC269BE5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322296"/>
              </p:ext>
            </p:extLst>
          </p:nvPr>
        </p:nvGraphicFramePr>
        <p:xfrm>
          <a:off x="395288" y="1930400"/>
          <a:ext cx="8641208" cy="3875088"/>
        </p:xfrm>
        <a:graphic>
          <a:graphicData uri="http://schemas.openxmlformats.org/drawingml/2006/table">
            <a:tbl>
              <a:tblPr/>
              <a:tblGrid>
                <a:gridCol w="4320728">
                  <a:extLst>
                    <a:ext uri="{9D8B030D-6E8A-4147-A177-3AD203B41FA5}">
                      <a16:colId xmlns:a16="http://schemas.microsoft.com/office/drawing/2014/main" val="3239797100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46453209"/>
                    </a:ext>
                  </a:extLst>
                </a:gridCol>
              </a:tblGrid>
              <a:tr h="5415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interpretado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Un </a:t>
                      </a:r>
                      <a:r>
                        <a:rPr kumimoji="0" lang="es-MX" alt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programa compilado</a:t>
                      </a:r>
                      <a:r>
                        <a:rPr kumimoji="0" lang="es-MX" alt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: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524282"/>
                  </a:ext>
                </a:extLst>
              </a:tr>
              <a:tr h="12994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instrucción por instrucción 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y las va ejecutando (mientras traduce ejecuta)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Traduce a lenguaje máquina </a:t>
                      </a:r>
                      <a:r>
                        <a:rPr kumimoji="0" lang="es-MX" altLang="es-MX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todo el programa</a:t>
                      </a: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, pero no lo ejecuta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2163"/>
                  </a:ext>
                </a:extLst>
              </a:tr>
              <a:tr h="69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No genera un archivo ejecutable (*.exe)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Genera un archivo ejecutable (*.exe)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411292"/>
                  </a:ext>
                </a:extLst>
              </a:tr>
              <a:tr h="134081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volver a ejecutar necesitas que el intérprete lo vuelva a traducir y ejecutar instrucción por instrucción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altLang="es-MX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</a:rPr>
                        <a:t>Si lo quieres ejecutar basta invocar al archivo ejecutable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MX" altLang="es-MX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828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2141463"/>
      </p:ext>
    </p:extLst>
  </p:cSld>
  <p:clrMapOvr>
    <a:masterClrMapping/>
  </p:clrMapOvr>
  <p:transition>
    <p:cover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524FE585-CA21-4414-B3E0-2B858BD8E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5761038"/>
            <a:ext cx="2590800" cy="10525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BC1E2CF-9BB2-41D7-A6D2-D5998589CD4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4284663" y="0"/>
            <a:ext cx="4932362" cy="1484313"/>
          </a:xfrm>
          <a:noFill/>
          <a:ln/>
        </p:spPr>
        <p:txBody>
          <a:bodyPr lIns="92075" tIns="46038" rIns="92075" bIns="46038"/>
          <a:lstStyle/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</a:t>
            </a:r>
          </a:p>
        </p:txBody>
      </p:sp>
      <p:pic>
        <p:nvPicPr>
          <p:cNvPr id="109573" name="Picture 5" descr="floppydisk">
            <a:extLst>
              <a:ext uri="{FF2B5EF4-FFF2-40B4-BE49-F238E27FC236}">
                <a16:creationId xmlns:a16="http://schemas.microsoft.com/office/drawing/2014/main" id="{506651AA-038E-424A-A2F0-92C33AF43DA5}"/>
              </a:ext>
            </a:extLst>
          </p:cNvPr>
          <p:cNvPicPr>
            <a:picLocks noGrp="1" noChangeAspect="1" noChangeArrowheads="1" noCrop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388" y="3860800"/>
            <a:ext cx="952500" cy="9525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5" name="Picture 7" descr="document_on">
            <a:extLst>
              <a:ext uri="{FF2B5EF4-FFF2-40B4-BE49-F238E27FC236}">
                <a16:creationId xmlns:a16="http://schemas.microsoft.com/office/drawing/2014/main" id="{D7C5FD35-E383-4F76-ACB0-492F4145CE0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412875"/>
            <a:ext cx="1368425" cy="1368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9576" name="Picture 8" descr="test">
            <a:extLst>
              <a:ext uri="{FF2B5EF4-FFF2-40B4-BE49-F238E27FC236}">
                <a16:creationId xmlns:a16="http://schemas.microsoft.com/office/drawing/2014/main" id="{BBA202EA-BA8A-458F-8D7D-1B7B6A1C4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24400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7" name="Picture 9" descr="welcome">
            <a:extLst>
              <a:ext uri="{FF2B5EF4-FFF2-40B4-BE49-F238E27FC236}">
                <a16:creationId xmlns:a16="http://schemas.microsoft.com/office/drawing/2014/main" id="{58F32ECC-31AF-49B3-BC77-2D84D36E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437063"/>
            <a:ext cx="1179512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8" name="Picture 10" descr="test4">
            <a:extLst>
              <a:ext uri="{FF2B5EF4-FFF2-40B4-BE49-F238E27FC236}">
                <a16:creationId xmlns:a16="http://schemas.microsoft.com/office/drawing/2014/main" id="{7C21CA3B-7888-41D1-96B5-DF249DFEC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2492375"/>
            <a:ext cx="1439863" cy="112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79" name="Picture 11" descr="test6">
            <a:extLst>
              <a:ext uri="{FF2B5EF4-FFF2-40B4-BE49-F238E27FC236}">
                <a16:creationId xmlns:a16="http://schemas.microsoft.com/office/drawing/2014/main" id="{823C938F-5291-4201-A6A5-F70B38E65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068638"/>
            <a:ext cx="1223963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80" name="Text Box 12">
            <a:extLst>
              <a:ext uri="{FF2B5EF4-FFF2-40B4-BE49-F238E27FC236}">
                <a16:creationId xmlns:a16="http://schemas.microsoft.com/office/drawing/2014/main" id="{1D1FF5FF-FA65-499D-A268-804A2EBA7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773238"/>
            <a:ext cx="18351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93FF725B-31EF-4812-BC3F-17F322C21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3429000"/>
            <a:ext cx="13319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Intérprete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2" name="Line 14">
            <a:extLst>
              <a:ext uri="{FF2B5EF4-FFF2-40B4-BE49-F238E27FC236}">
                <a16:creationId xmlns:a16="http://schemas.microsoft.com/office/drawing/2014/main" id="{ED4D8248-7A91-42FF-923C-52E2BBAAAC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4075" y="2636838"/>
            <a:ext cx="0" cy="6461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3" name="Line 15">
            <a:extLst>
              <a:ext uri="{FF2B5EF4-FFF2-40B4-BE49-F238E27FC236}">
                <a16:creationId xmlns:a16="http://schemas.microsoft.com/office/drawing/2014/main" id="{89A6BDC4-9DE9-42E9-825B-A1EE5EADEB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03350" y="4005263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4" name="Line 16">
            <a:extLst>
              <a:ext uri="{FF2B5EF4-FFF2-40B4-BE49-F238E27FC236}">
                <a16:creationId xmlns:a16="http://schemas.microsoft.com/office/drawing/2014/main" id="{2D2D096D-22FB-4F81-B644-7BBBC1D92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9613" y="4005263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85" name="Text Box 17">
            <a:extLst>
              <a:ext uri="{FF2B5EF4-FFF2-40B4-BE49-F238E27FC236}">
                <a16:creationId xmlns:a16="http://schemas.microsoft.com/office/drawing/2014/main" id="{34C6F9AE-C5B0-4E9A-B7FC-CA8A5A82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588000"/>
            <a:ext cx="1871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    </a:t>
            </a:r>
            <a:r>
              <a:rPr lang="es-MX" altLang="es-MX" sz="180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109586" name="Text Box 18">
            <a:extLst>
              <a:ext uri="{FF2B5EF4-FFF2-40B4-BE49-F238E27FC236}">
                <a16:creationId xmlns:a16="http://schemas.microsoft.com/office/drawing/2014/main" id="{195576B2-2B04-45EC-819E-057878DAB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5589588"/>
            <a:ext cx="13319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87" name="Text Box 19">
            <a:extLst>
              <a:ext uri="{FF2B5EF4-FFF2-40B4-BE49-F238E27FC236}">
                <a16:creationId xmlns:a16="http://schemas.microsoft.com/office/drawing/2014/main" id="{E919A082-6C2F-4AD8-BBA3-45898479B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94995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Instrucción por instrucción del programa</a:t>
            </a:r>
          </a:p>
        </p:txBody>
      </p:sp>
      <p:sp>
        <p:nvSpPr>
          <p:cNvPr id="109588" name="Rectangle 20">
            <a:extLst>
              <a:ext uri="{FF2B5EF4-FFF2-40B4-BE49-F238E27FC236}">
                <a16:creationId xmlns:a16="http://schemas.microsoft.com/office/drawing/2014/main" id="{E146F216-83E3-41D3-BC32-52DF8BA49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313" y="5083175"/>
            <a:ext cx="2590800" cy="10525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pic>
        <p:nvPicPr>
          <p:cNvPr id="109589" name="Picture 21" descr="document_on">
            <a:extLst>
              <a:ext uri="{FF2B5EF4-FFF2-40B4-BE49-F238E27FC236}">
                <a16:creationId xmlns:a16="http://schemas.microsoft.com/office/drawing/2014/main" id="{793B7E11-EF11-498B-BD32-767AEEA5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1196975"/>
            <a:ext cx="13684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91" name="Picture 23" descr="welcome">
            <a:extLst>
              <a:ext uri="{FF2B5EF4-FFF2-40B4-BE49-F238E27FC236}">
                <a16:creationId xmlns:a16="http://schemas.microsoft.com/office/drawing/2014/main" id="{827D9629-FAA2-4998-B224-77A3B569C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5634038"/>
            <a:ext cx="1179513" cy="122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593" name="Text Box 25">
            <a:extLst>
              <a:ext uri="{FF2B5EF4-FFF2-40B4-BE49-F238E27FC236}">
                <a16:creationId xmlns:a16="http://schemas.microsoft.com/office/drawing/2014/main" id="{2948A807-2E73-459E-A89A-5008F352E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1484313"/>
            <a:ext cx="2051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 dirty="0">
                <a:latin typeface="Arial" panose="020B0604020202020204" pitchFamily="34" charset="0"/>
              </a:rPr>
              <a:t>Programa</a:t>
            </a:r>
            <a:r>
              <a:rPr lang="es-MX" altLang="es-MX" sz="1800" dirty="0">
                <a:latin typeface="Arial" panose="020B0604020202020204" pitchFamily="34" charset="0"/>
              </a:rPr>
              <a:t> (Código fuente)</a:t>
            </a:r>
          </a:p>
        </p:txBody>
      </p:sp>
      <p:sp>
        <p:nvSpPr>
          <p:cNvPr id="109594" name="Text Box 26">
            <a:extLst>
              <a:ext uri="{FF2B5EF4-FFF2-40B4-BE49-F238E27FC236}">
                <a16:creationId xmlns:a16="http://schemas.microsoft.com/office/drawing/2014/main" id="{BFC83DDB-F3F2-4A78-AAC8-C9366F51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313" y="2997200"/>
            <a:ext cx="1654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Compilador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595" name="Line 27">
            <a:extLst>
              <a:ext uri="{FF2B5EF4-FFF2-40B4-BE49-F238E27FC236}">
                <a16:creationId xmlns:a16="http://schemas.microsoft.com/office/drawing/2014/main" id="{E5764FAC-DB28-4C3E-B736-273CC7130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96075" y="2349500"/>
            <a:ext cx="0" cy="5746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7" name="Line 29">
            <a:extLst>
              <a:ext uri="{FF2B5EF4-FFF2-40B4-BE49-F238E27FC236}">
                <a16:creationId xmlns:a16="http://schemas.microsoft.com/office/drawing/2014/main" id="{68574463-F72D-4149-8DE5-0D8D7AE1C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0650" y="5373688"/>
            <a:ext cx="0" cy="431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598" name="Text Box 30">
            <a:extLst>
              <a:ext uri="{FF2B5EF4-FFF2-40B4-BE49-F238E27FC236}">
                <a16:creationId xmlns:a16="http://schemas.microsoft.com/office/drawing/2014/main" id="{B12245A0-20AA-4732-AD3D-EC0AAD504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4652963"/>
            <a:ext cx="1223963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Traduce </a:t>
            </a:r>
            <a:r>
              <a:rPr lang="es-MX" altLang="es-MX" sz="1800">
                <a:latin typeface="Arial" panose="020B0604020202020204" pitchFamily="34" charset="0"/>
              </a:rPr>
              <a:t>todo el programa</a:t>
            </a:r>
          </a:p>
        </p:txBody>
      </p:sp>
      <p:sp>
        <p:nvSpPr>
          <p:cNvPr id="109599" name="Text Box 31">
            <a:extLst>
              <a:ext uri="{FF2B5EF4-FFF2-40B4-BE49-F238E27FC236}">
                <a16:creationId xmlns:a16="http://schemas.microsoft.com/office/drawing/2014/main" id="{8BCE4C0C-CA21-47C3-9214-25E7FF3C7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75" y="5949950"/>
            <a:ext cx="1331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Ejecuta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pic>
        <p:nvPicPr>
          <p:cNvPr id="109601" name="Picture 33" descr="test">
            <a:extLst>
              <a:ext uri="{FF2B5EF4-FFF2-40B4-BE49-F238E27FC236}">
                <a16:creationId xmlns:a16="http://schemas.microsoft.com/office/drawing/2014/main" id="{DD746C29-E81F-4387-97F1-F7C193E98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725" y="3787775"/>
            <a:ext cx="827088" cy="93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03" name="Text Box 35">
            <a:extLst>
              <a:ext uri="{FF2B5EF4-FFF2-40B4-BE49-F238E27FC236}">
                <a16:creationId xmlns:a16="http://schemas.microsoft.com/office/drawing/2014/main" id="{B6E92B09-87EF-410F-81E7-A426DCA1D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0" y="47910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109604" name="Text Box 36">
            <a:extLst>
              <a:ext uri="{FF2B5EF4-FFF2-40B4-BE49-F238E27FC236}">
                <a16:creationId xmlns:a16="http://schemas.microsoft.com/office/drawing/2014/main" id="{8801B12B-7A0F-45C3-B9DA-A19D686D3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732338"/>
            <a:ext cx="23399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571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45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1800" b="1">
                <a:latin typeface="Arial" panose="020B0604020202020204" pitchFamily="34" charset="0"/>
              </a:rPr>
              <a:t>Genera archivo ejecutable (*.exe)</a:t>
            </a:r>
            <a:endParaRPr lang="es-MX" altLang="es-MX" sz="1800">
              <a:latin typeface="Arial" panose="020B0604020202020204" pitchFamily="34" charset="0"/>
            </a:endParaRPr>
          </a:p>
        </p:txBody>
      </p:sp>
      <p:sp>
        <p:nvSpPr>
          <p:cNvPr id="109605" name="Line 37">
            <a:extLst>
              <a:ext uri="{FF2B5EF4-FFF2-40B4-BE49-F238E27FC236}">
                <a16:creationId xmlns:a16="http://schemas.microsoft.com/office/drawing/2014/main" id="{1CBF91C6-A462-446F-AAC6-8BF478E7AD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3300" y="3500438"/>
            <a:ext cx="576263" cy="57626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6" name="Line 38">
            <a:extLst>
              <a:ext uri="{FF2B5EF4-FFF2-40B4-BE49-F238E27FC236}">
                <a16:creationId xmlns:a16="http://schemas.microsoft.com/office/drawing/2014/main" id="{3BDEC567-C9B6-4F39-A142-57D49376F7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9563" y="3500438"/>
            <a:ext cx="720725" cy="50323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7ECD933B-46F5-4599-9D5B-276CE6B0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8313" y="188913"/>
            <a:ext cx="518477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Programa </a:t>
            </a:r>
            <a:b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s-ES_tradnl" altLang="es-MX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interpretado</a:t>
            </a:r>
          </a:p>
        </p:txBody>
      </p:sp>
    </p:spTree>
    <p:extLst>
      <p:ext uri="{BB962C8B-B14F-4D97-AF65-F5344CB8AC3E}">
        <p14:creationId xmlns:p14="http://schemas.microsoft.com/office/powerpoint/2010/main" val="4284285530"/>
      </p:ext>
    </p:extLst>
  </p:cSld>
  <p:clrMapOvr>
    <a:masterClrMapping/>
  </p:clrMapOvr>
  <p:transition>
    <p:cover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81075" y="1700808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176387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118" y="2954580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 descr="Imagen que contiene transporte, rueda&#10;&#10;Descripción generada automáticamente">
            <a:extLst>
              <a:ext uri="{FF2B5EF4-FFF2-40B4-BE49-F238E27FC236}">
                <a16:creationId xmlns:a16="http://schemas.microsoft.com/office/drawing/2014/main" id="{14B008E3-3B0D-4A93-8F78-AD57012B6C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7112"/>
            <a:ext cx="2359495" cy="187220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55705" y="45135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83" y="1988840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563" y="5457189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pic>
        <p:nvPicPr>
          <p:cNvPr id="7" name="1 Imagen">
            <a:extLst>
              <a:ext uri="{FF2B5EF4-FFF2-40B4-BE49-F238E27FC236}">
                <a16:creationId xmlns:a16="http://schemas.microsoft.com/office/drawing/2014/main" id="{11B4B610-15F4-4D9E-A4D8-69EC6B7080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475656" y="1585237"/>
            <a:ext cx="7076980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 de una sola línea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13" y="4581128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334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 y programas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320769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3797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4494" y="2827814"/>
            <a:ext cx="4285127" cy="2519982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ts val="6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61061DA-D619-4A78-9C1B-7D436D3E1AA6}"/>
              </a:ext>
            </a:extLst>
          </p:cNvPr>
          <p:cNvSpPr txBox="1">
            <a:spLocks noChangeArrowheads="1"/>
          </p:cNvSpPr>
          <p:nvPr/>
        </p:nvSpPr>
        <p:spPr>
          <a:xfrm>
            <a:off x="1054495" y="1772816"/>
            <a:ext cx="7475478" cy="105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DC27B6-1EA0-4AE6-90DA-704E33342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2561487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758874" y="1604909"/>
            <a:ext cx="5469310" cy="1958009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600" dirty="0">
              <a:solidFill>
                <a:srgbClr val="0070C0"/>
              </a:solidFill>
            </a:endParaRPr>
          </a:p>
          <a:p>
            <a:pPr marL="361950" indent="-361950" algn="just" eaLnBrk="1" hangingPunct="1">
              <a:lnSpc>
                <a:spcPts val="35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9CEE9B-3033-4541-A80E-F5385A14F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74" y="332656"/>
            <a:ext cx="1868910" cy="2530378"/>
          </a:xfrm>
          <a:prstGeom prst="rect">
            <a:avLst/>
          </a:prstGeom>
        </p:spPr>
      </p:pic>
      <p:sp>
        <p:nvSpPr>
          <p:cNvPr id="6" name="Rectangle 1033">
            <a:extLst>
              <a:ext uri="{FF2B5EF4-FFF2-40B4-BE49-F238E27FC236}">
                <a16:creationId xmlns:a16="http://schemas.microsoft.com/office/drawing/2014/main" id="{B91EA874-1DF9-4179-8B68-7231B28C7262}"/>
              </a:ext>
            </a:extLst>
          </p:cNvPr>
          <p:cNvSpPr txBox="1">
            <a:spLocks noChangeArrowheads="1"/>
          </p:cNvSpPr>
          <p:nvPr/>
        </p:nvSpPr>
        <p:spPr>
          <a:xfrm>
            <a:off x="757225" y="3274886"/>
            <a:ext cx="7627901" cy="2530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361950" indent="-361950" algn="just">
              <a:lnSpc>
                <a:spcPts val="3500"/>
              </a:lnSpc>
              <a:spcBef>
                <a:spcPts val="600"/>
              </a:spcBef>
              <a:buFont typeface="+mj-lt"/>
              <a:buAutoNum type="arabicPeriod" startAt="3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Ejecutar el programa 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778</Words>
  <Application>Microsoft Office PowerPoint</Application>
  <PresentationFormat>Presentación en pantalla (4:3)</PresentationFormat>
  <Paragraphs>111</Paragraphs>
  <Slides>20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Dom Casual</vt:lpstr>
      <vt:lpstr>Tema de Office</vt:lpstr>
      <vt:lpstr>TC 1028 Pensamiento computacional para ingeniería</vt:lpstr>
      <vt:lpstr>TC1028  Pensamiento Computacional para Ingeniería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Lenguajes compilados e interpretados</vt:lpstr>
      <vt:lpstr>Programa interpretado vs. programa compilado</vt:lpstr>
      <vt:lpstr>Programa  compilado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1028 Pensamiento computacional para ingeniería</dc:title>
  <dc:creator>Lizethe Pérez Fuertes</dc:creator>
  <cp:lastModifiedBy>Lizethe Pérez Fuertes</cp:lastModifiedBy>
  <cp:revision>2</cp:revision>
  <dcterms:created xsi:type="dcterms:W3CDTF">2021-02-08T22:03:18Z</dcterms:created>
  <dcterms:modified xsi:type="dcterms:W3CDTF">2021-02-09T02:25:58Z</dcterms:modified>
</cp:coreProperties>
</file>