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8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302" r:id="rId13"/>
    <p:sldId id="303" r:id="rId14"/>
    <p:sldId id="304" r:id="rId15"/>
    <p:sldId id="305" r:id="rId16"/>
    <p:sldId id="318" r:id="rId17"/>
    <p:sldId id="316" r:id="rId18"/>
    <p:sldId id="317" r:id="rId19"/>
    <p:sldId id="298" r:id="rId20"/>
    <p:sldId id="299" r:id="rId21"/>
    <p:sldId id="300" r:id="rId22"/>
    <p:sldId id="301" r:id="rId23"/>
    <p:sldId id="290" r:id="rId24"/>
    <p:sldId id="291" r:id="rId25"/>
    <p:sldId id="292" r:id="rId26"/>
    <p:sldId id="293" r:id="rId27"/>
    <p:sldId id="295" r:id="rId28"/>
    <p:sldId id="294" r:id="rId29"/>
    <p:sldId id="320" r:id="rId30"/>
    <p:sldId id="321" r:id="rId31"/>
    <p:sldId id="324" r:id="rId32"/>
    <p:sldId id="277" r:id="rId33"/>
    <p:sldId id="278" r:id="rId34"/>
    <p:sldId id="326" r:id="rId35"/>
    <p:sldId id="309" r:id="rId36"/>
    <p:sldId id="314" r:id="rId37"/>
    <p:sldId id="311" r:id="rId38"/>
    <p:sldId id="312" r:id="rId39"/>
    <p:sldId id="322" r:id="rId40"/>
    <p:sldId id="282" r:id="rId4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6" autoAdjust="0"/>
    <p:restoredTop sz="93239" autoAdjust="0"/>
  </p:normalViewPr>
  <p:slideViewPr>
    <p:cSldViewPr>
      <p:cViewPr varScale="1">
        <p:scale>
          <a:sx n="115" d="100"/>
          <a:sy n="115" d="100"/>
        </p:scale>
        <p:origin x="14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9EA85-E274-4EA7-8880-BB3ECF55DB78}" type="datetimeFigureOut">
              <a:rPr lang="es-MX" smtClean="0"/>
              <a:t>23/09/2021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F1478-83C0-459C-9DF2-CF8FE5DEE0C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056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035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3830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905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8420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14018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2605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240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23/09/2021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309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23/09/2021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954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23/09/2021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4803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985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23/09/2021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350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23/09/2021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934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23/09/2021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24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23/09/2021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79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23/09/2021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717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23/09/2021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963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23/09/2021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987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23/09/2021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358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1FAC-B3FF-46B8-811B-635049FACAEC}" type="datetimeFigureOut">
              <a:rPr lang="es-MX" smtClean="0"/>
              <a:t>23/09/2021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069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Listas o arreglos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3 Imagen">
            <a:extLst>
              <a:ext uri="{FF2B5EF4-FFF2-40B4-BE49-F238E27FC236}">
                <a16:creationId xmlns:a16="http://schemas.microsoft.com/office/drawing/2014/main" id="{44BBD18F-0D6E-45EA-9199-2B7DCDB2D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996952"/>
            <a:ext cx="4896544" cy="271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7676" y="1200188"/>
            <a:ext cx="7416824" cy="1584176"/>
          </a:xfrm>
        </p:spPr>
        <p:txBody>
          <a:bodyPr>
            <a:normAutofit/>
          </a:bodyPr>
          <a:lstStyle/>
          <a:p>
            <a:pPr eaLnBrk="1" hangingPunct="1">
              <a:lnSpc>
                <a:spcPts val="4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como indicamos a la primera localidad del arreglo A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 y la última localidad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].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title"/>
          </p:nvPr>
        </p:nvSpPr>
        <p:spPr>
          <a:xfrm>
            <a:off x="110318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Picture 3" descr="arr02">
            <a:extLst>
              <a:ext uri="{FF2B5EF4-FFF2-40B4-BE49-F238E27FC236}">
                <a16:creationId xmlns:a16="http://schemas.microsoft.com/office/drawing/2014/main" id="{B6436D1F-C8F3-41B2-8E56-6D321693E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831" y="2564904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09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704781" cy="410445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forma de asignar un valor a una localidad específica del arreglo es la siguiente: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ts val="3100"/>
              </a:lnSpc>
              <a:buFontTx/>
              <a:buNone/>
            </a:pP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[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] =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donde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nombre de la variable arreglo,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la localidad del arreglo (entre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tamaño del arreglo) y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cualquier dato del tipo con que fue definido el arreglo.</a:t>
            </a:r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913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132076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1331913" y="1712539"/>
            <a:ext cx="6459537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Declarar un arreglo llamado </a:t>
            </a:r>
            <a:r>
              <a:rPr lang="es-ES_tradnl" sz="2400" b="1" dirty="0" err="1">
                <a:solidFill>
                  <a:srgbClr val="FF3300"/>
                </a:solidFill>
              </a:rPr>
              <a:t>numeros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 guardar en cada localidad los valores </a:t>
            </a:r>
            <a:r>
              <a:rPr lang="es-ES_tradnl" sz="2400" dirty="0">
                <a:solidFill>
                  <a:srgbClr val="0000FF"/>
                </a:solidFill>
              </a:rPr>
              <a:t>0.2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0.4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0.6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rgbClr val="0000FF"/>
                </a:solidFill>
              </a:rPr>
              <a:t>0.8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respectivamente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66" y="35730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84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69456" y="2348880"/>
            <a:ext cx="5194832" cy="72008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_tradnl" dirty="0" err="1"/>
              <a:t>numeros</a:t>
            </a:r>
            <a:r>
              <a:rPr lang="es-ES_tradnl" dirty="0"/>
              <a:t> =  [</a:t>
            </a:r>
            <a:r>
              <a:rPr lang="es-ES_tradnl" dirty="0">
                <a:solidFill>
                  <a:srgbClr val="0000FF"/>
                </a:solidFill>
              </a:rPr>
              <a:t>0.2, 0.4, 0.6, 0.8</a:t>
            </a:r>
            <a:r>
              <a:rPr lang="es-ES_tradnl" dirty="0"/>
              <a:t>]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72559" y="188640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0BB2558E-285F-412B-9A0C-447197188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68456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8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1296988" y="1676400"/>
            <a:ext cx="6400800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Sumar el valor de </a:t>
            </a:r>
            <a:r>
              <a:rPr lang="es-ES_tradnl" sz="2800" b="1" dirty="0">
                <a:solidFill>
                  <a:srgbClr val="FF0000"/>
                </a:solidFill>
              </a:rPr>
              <a:t>8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a cada una de las localidades del arreglo del ejemplo anterior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31762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41297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38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3356" y="1484784"/>
            <a:ext cx="6986588" cy="45259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s-ES_tradnl" dirty="0"/>
          </a:p>
          <a:p>
            <a:pPr eaLnBrk="1" hangingPunct="1">
              <a:buFontTx/>
              <a:buNone/>
            </a:pPr>
            <a:r>
              <a:rPr lang="es-ES_tradnl" dirty="0"/>
              <a:t>      </a:t>
            </a:r>
            <a:r>
              <a:rPr lang="es-ES_tradnl" dirty="0" err="1"/>
              <a:t>numeros</a:t>
            </a:r>
            <a:r>
              <a:rPr lang="es-ES_tradnl" dirty="0"/>
              <a:t>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 = numeros[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 +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04056" y="300186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3640E280-5024-4119-AD96-7E6608237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508518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5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00" y="1412776"/>
            <a:ext cx="8656340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La estructura compañera de los arreglos es el ciclo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 arreglo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4B1ABE-9D97-4D96-9F2E-560FB87FF972}"/>
              </a:ext>
            </a:extLst>
          </p:cNvPr>
          <p:cNvSpPr/>
          <p:nvPr/>
        </p:nvSpPr>
        <p:spPr>
          <a:xfrm>
            <a:off x="1066800" y="2561440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C7B1DD2-9AE7-4536-9EE2-1100503A2665}"/>
              </a:ext>
            </a:extLst>
          </p:cNvPr>
          <p:cNvSpPr/>
          <p:nvPr/>
        </p:nvSpPr>
        <p:spPr>
          <a:xfrm>
            <a:off x="5796136" y="4679032"/>
            <a:ext cx="244827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dirty="0"/>
              <a:t> obtiene el número de elementos en la lista.</a:t>
            </a:r>
          </a:p>
        </p:txBody>
      </p:sp>
    </p:spTree>
    <p:extLst>
      <p:ext uri="{BB962C8B-B14F-4D97-AF65-F5344CB8AC3E}">
        <p14:creationId xmlns:p14="http://schemas.microsoft.com/office/powerpoint/2010/main" val="34104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Define un arreglo que almacene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10 números enteros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779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12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772816"/>
            <a:ext cx="7488832" cy="223224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declaración de la variable arreglo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contiene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enteros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la siguiente: </a:t>
            </a:r>
          </a:p>
          <a:p>
            <a:pPr algn="ctr" eaLnBrk="1" hangingPunct="1">
              <a:buFontTx/>
              <a:buNone/>
            </a:pP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= [1, 2, 3, 4, 5, 6, 7, 8, 9, 10]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F0F6D1EB-23C8-4E07-ADB9-E62323EB7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36510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4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anterior en la pantalla.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60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Listas o arreglos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586"/>
            <a:ext cx="7772400" cy="352759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sesiones pasadas definimos a la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como la asociación entre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una localidad. </a:t>
            </a:r>
          </a:p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Hasta ahora, si necesitamos guardar varios valores necesitamos definir una variable para cada uno de ellos.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394" y="4653136"/>
            <a:ext cx="1800200" cy="187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50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412776"/>
            <a:ext cx="7365330" cy="24530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pantalla:</a:t>
            </a:r>
          </a:p>
          <a:p>
            <a:pPr>
              <a:lnSpc>
                <a:spcPct val="150000"/>
              </a:lnSpc>
              <a:buNone/>
            </a:pP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5178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92D9DAA-48F1-4E8A-B242-D09300081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166" y="2420888"/>
            <a:ext cx="3524250" cy="3276600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72CDC4FC-C48B-458E-A80E-4DEE76B1F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093627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6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683568" y="1571998"/>
            <a:ext cx="8168952" cy="196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en la pantalla. Usa 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 para evitar el salto de línea por default así: </a:t>
            </a:r>
          </a:p>
          <a:p>
            <a:pPr algn="ctr">
              <a:lnSpc>
                <a:spcPct val="150000"/>
              </a:lnSpc>
            </a:pPr>
            <a:endParaRPr lang="es-MX" sz="12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 ele, 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b="1" dirty="0">
                <a:solidFill>
                  <a:srgbClr val="0070C0"/>
                </a:solidFill>
              </a:rPr>
              <a:t>) </a:t>
            </a:r>
            <a:endParaRPr lang="es-ES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6064" y="2736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855345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55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412776"/>
            <a:ext cx="7365330" cy="24530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pantalla, sin salto de línea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print(ele, </a:t>
            </a:r>
            <a:r>
              <a:rPr lang="pt-BR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='  '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01752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CAD491-684F-465E-A074-BA5D06B0C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633" y="4059186"/>
            <a:ext cx="3505200" cy="2085975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74D6376D-3894-4915-A4B2-DDC74F132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30024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7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5 a 35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809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21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78372" y="1628800"/>
            <a:ext cx="7128792" cy="16561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a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[ 5 ] = 35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16549C-1911-44D3-9801-43F4FBB48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352" y="3314948"/>
            <a:ext cx="3495675" cy="2171700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F35C7C75-C38F-4E47-808A-E12F97CFF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4261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7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7 a la suma de la localidad 6 y la 9.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43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06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340768"/>
            <a:ext cx="7128792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con la suma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s-ES_tradnl" sz="12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[ 7 ]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[ 6 ] +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[ 9 ]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F7B899D-84E2-4CA2-8038-FCF5796DC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90" y="3709935"/>
            <a:ext cx="3688966" cy="2391747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E9DCB2B9-C55A-4C93-B9A2-257CB7696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36510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0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8 a 3 veces el valor de la localidad 4, menos 57. 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43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13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268760"/>
            <a:ext cx="7128792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establece el valor de la localidad 8 a 3 veces el valor de la localidad 4, menos 57. </a:t>
            </a: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[ 8 ]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[ 4 ] * 3 - 57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-2738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726C53A-575D-4367-937D-B5AADF694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126" y="3348608"/>
            <a:ext cx="3620914" cy="2542554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E896E536-64D2-44BC-9F72-A6FD49BFD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149080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9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071116" y="1564854"/>
            <a:ext cx="7533332" cy="3594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¿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Qué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imprime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el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siguiente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código? </a:t>
            </a:r>
          </a:p>
          <a:p>
            <a:endParaRPr lang="pt-BR" sz="2000" dirty="0"/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[0,1,2,3,4] </a:t>
            </a:r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0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for num in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: 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( num % 2 == 0 ):     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+ num * 5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print(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) </a:t>
            </a:r>
            <a:endParaRPr lang="pt-BR" sz="24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43608" y="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531" y="4540960"/>
            <a:ext cx="2270233" cy="150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28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052736"/>
            <a:ext cx="8497887" cy="5878513"/>
          </a:xfrm>
        </p:spPr>
        <p:txBody>
          <a:bodyPr/>
          <a:lstStyle/>
          <a:p>
            <a:pPr marL="0" indent="0" eaLnBrk="1" hangingPunct="1"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supongamos que necesitamos trabajar con 10 valores enteros; el código para definir a estas 10 variables sería algo como lo siguiente: 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</a:pPr>
            <a:endParaRPr lang="es-ES_tradnl" sz="1400" b="1" dirty="0"/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    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x0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x1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x2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x3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x4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x5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x6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x7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x8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x9</a:t>
            </a:r>
          </a:p>
        </p:txBody>
      </p:sp>
      <p:pic>
        <p:nvPicPr>
          <p:cNvPr id="5123" name="Picture 3" descr="arr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55965"/>
            <a:ext cx="2101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2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2294317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430F81-7EA6-4182-BD68-937A5BF952AB}"/>
              </a:ext>
            </a:extLst>
          </p:cNvPr>
          <p:cNvSpPr/>
          <p:nvPr/>
        </p:nvSpPr>
        <p:spPr>
          <a:xfrm>
            <a:off x="611560" y="2087116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629" y="53752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AE46FC2-29EF-413E-B53D-40375D97279A}"/>
              </a:ext>
            </a:extLst>
          </p:cNvPr>
          <p:cNvSpPr/>
          <p:nvPr/>
        </p:nvSpPr>
        <p:spPr>
          <a:xfrm>
            <a:off x="5148064" y="2098117"/>
            <a:ext cx="352839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b="1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b="1" dirty="0"/>
              <a:t> obtiene el número de elementos en la lista</a:t>
            </a:r>
          </a:p>
          <a:p>
            <a:endParaRPr lang="es-MX" b="1" dirty="0"/>
          </a:p>
          <a:p>
            <a:r>
              <a:rPr lang="es-MX" b="1" dirty="0"/>
              <a:t>lista=[8,5,2]</a:t>
            </a:r>
          </a:p>
          <a:p>
            <a:r>
              <a:rPr lang="es-MX" b="1" dirty="0" err="1"/>
              <a:t>print</a:t>
            </a:r>
            <a:r>
              <a:rPr lang="es-MX" b="1" dirty="0"/>
              <a:t>(</a:t>
            </a:r>
            <a:r>
              <a:rPr lang="es-MX" b="1" dirty="0" err="1"/>
              <a:t>len</a:t>
            </a:r>
            <a:r>
              <a:rPr lang="es-MX" b="1" dirty="0"/>
              <a:t>(lista))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CEE6A6-F490-4298-B1CA-5E41F0AFB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874431"/>
            <a:ext cx="2520280" cy="2065400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70" y="1302135"/>
            <a:ext cx="8656340" cy="49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 arreglo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504E3E5-A0F9-4F07-90A1-7B38E8A86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04" y="4321488"/>
            <a:ext cx="1787466" cy="1787466"/>
          </a:xfrm>
          <a:prstGeom prst="rect">
            <a:avLst/>
          </a:prstGeom>
        </p:spPr>
      </p:pic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49437" y="0"/>
            <a:ext cx="7010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crear una lista?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EEF6EDF-B2E5-4079-BA7A-28B849F8F330}"/>
              </a:ext>
            </a:extLst>
          </p:cNvPr>
          <p:cNvSpPr/>
          <p:nvPr/>
        </p:nvSpPr>
        <p:spPr>
          <a:xfrm>
            <a:off x="566131" y="1143000"/>
            <a:ext cx="7393706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insert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(0,tam):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insert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(i, valor))</a:t>
            </a: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(0,tam):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append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(valor))</a:t>
            </a: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A0415F6-B844-41A8-BB3E-A9AFD415CED9}"/>
              </a:ext>
            </a:extLst>
          </p:cNvPr>
          <p:cNvSpPr/>
          <p:nvPr/>
        </p:nvSpPr>
        <p:spPr>
          <a:xfrm>
            <a:off x="6732240" y="1509970"/>
            <a:ext cx="2291522" cy="280076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1600" dirty="0"/>
              <a:t>La </a:t>
            </a:r>
            <a:r>
              <a:rPr lang="es-ES" sz="1600" b="1" dirty="0"/>
              <a:t>diferencia</a:t>
            </a:r>
            <a:r>
              <a:rPr lang="es-ES" sz="1600" dirty="0"/>
              <a:t> entre </a:t>
            </a:r>
            <a:r>
              <a:rPr lang="es-ES" sz="1600" b="1" dirty="0" err="1"/>
              <a:t>append</a:t>
            </a:r>
            <a:r>
              <a:rPr lang="es-ES" sz="1600" dirty="0"/>
              <a:t> () e </a:t>
            </a:r>
            <a:r>
              <a:rPr lang="es-ES" sz="1600" b="1" dirty="0" err="1"/>
              <a:t>insert</a:t>
            </a:r>
            <a:r>
              <a:rPr lang="es-ES" sz="1600" dirty="0"/>
              <a:t> () es que la función de inserción nos permite agregar un elemento específico en un índice específico de la lista a </a:t>
            </a:r>
            <a:r>
              <a:rPr lang="es-ES" sz="1600" b="1" dirty="0"/>
              <a:t>diferencia</a:t>
            </a:r>
            <a:r>
              <a:rPr lang="es-ES" sz="1600" dirty="0"/>
              <a:t> de </a:t>
            </a:r>
            <a:r>
              <a:rPr lang="es-ES" sz="1600" b="1" dirty="0" err="1"/>
              <a:t>append</a:t>
            </a:r>
            <a:r>
              <a:rPr lang="es-ES" sz="1600" dirty="0"/>
              <a:t> () donde podemos agregar el elemento solo al final de la lista.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335252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1060450" y="1469683"/>
            <a:ext cx="7086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Analiza las siguientes simulaciones para comprender la relación del ciclo </a:t>
            </a:r>
            <a:r>
              <a:rPr lang="es-ES_tradnl" sz="2800" b="1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con los arreglos.</a:t>
            </a:r>
            <a:endParaRPr lang="es-ES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245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0847B0-2CBF-4016-8702-E639F2E1E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582" y="3631525"/>
            <a:ext cx="3024336" cy="274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8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74CBD2E-D5DB-469E-9DE2-2C7FAA98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2" y="2335522"/>
            <a:ext cx="5819775" cy="2733675"/>
          </a:xfrm>
          <a:prstGeom prst="rect">
            <a:avLst/>
          </a:prstGeom>
        </p:spPr>
      </p:pic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69" y="1130726"/>
            <a:ext cx="8697438" cy="1468507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crea_lista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tam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el tamaño de la lista a crear y crea cada localidad del arreglo con su número de casilla, haciendo uso del </a:t>
            </a: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método </a:t>
            </a:r>
            <a:r>
              <a:rPr lang="es-ES_tradnl" sz="18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insert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AB60E-2410-4D61-9662-4A265B161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682" y="2587254"/>
            <a:ext cx="4572000" cy="6000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B485B00-127B-4F25-8D8E-FF6B92E0BA97}"/>
              </a:ext>
            </a:extLst>
          </p:cNvPr>
          <p:cNvSpPr/>
          <p:nvPr/>
        </p:nvSpPr>
        <p:spPr>
          <a:xfrm>
            <a:off x="4397682" y="2420888"/>
            <a:ext cx="457200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685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969789D-CC31-4A07-BECD-C7673CB04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31" y="2250491"/>
            <a:ext cx="6163258" cy="2883633"/>
          </a:xfrm>
          <a:prstGeom prst="rect">
            <a:avLst/>
          </a:prstGeom>
        </p:spPr>
      </p:pic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69" y="1130726"/>
            <a:ext cx="8697438" cy="1468507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crea_lista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tam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el tamaño de la lista a crear y crea cada localidad del arreglo con su número de casilla, haciendo uso del </a:t>
            </a: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método </a:t>
            </a:r>
            <a:r>
              <a:rPr lang="es-ES_tradnl" sz="18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append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AB60E-2410-4D61-9662-4A265B161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682" y="2587254"/>
            <a:ext cx="4572000" cy="6000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B485B00-127B-4F25-8D8E-FF6B92E0BA97}"/>
              </a:ext>
            </a:extLst>
          </p:cNvPr>
          <p:cNvSpPr/>
          <p:nvPr/>
        </p:nvSpPr>
        <p:spPr>
          <a:xfrm>
            <a:off x="4397682" y="2420888"/>
            <a:ext cx="457200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916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330424"/>
            <a:ext cx="7772400" cy="41148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3000"/>
              </a:lnSpc>
              <a:spcBef>
                <a:spcPct val="0"/>
              </a:spcBef>
              <a:buNone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suma_dos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de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valores enteros y le suma un dos (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a cada una de las localidades del arreglo.</a:t>
            </a:r>
          </a:p>
          <a:p>
            <a:pPr algn="just" eaLnBrk="1" hangingPunct="1">
              <a:lnSpc>
                <a:spcPct val="90000"/>
              </a:lnSpc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6852" name="Group 4"/>
          <p:cNvGrpSpPr>
            <a:grpSpLocks/>
          </p:cNvGrpSpPr>
          <p:nvPr/>
        </p:nvGrpSpPr>
        <p:grpSpPr bwMode="auto">
          <a:xfrm>
            <a:off x="3354388" y="5466928"/>
            <a:ext cx="5013325" cy="900113"/>
            <a:chOff x="2458" y="3321"/>
            <a:chExt cx="3158" cy="567"/>
          </a:xfrm>
        </p:grpSpPr>
        <p:grpSp>
          <p:nvGrpSpPr>
            <p:cNvPr id="23944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3956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7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8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9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0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1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2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3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4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5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3945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46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47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48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49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50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51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52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53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54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55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6875" name="Group 27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488" y="2736"/>
            <a:chExt cx="3158" cy="1164"/>
          </a:xfrm>
        </p:grpSpPr>
        <p:sp>
          <p:nvSpPr>
            <p:cNvPr id="23921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22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3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4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5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6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7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8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9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0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1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32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33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34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35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36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37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38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39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40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41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42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43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3558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6900" name="Group 52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248" y="1056"/>
            <a:chExt cx="3158" cy="1164"/>
          </a:xfrm>
        </p:grpSpPr>
        <p:sp>
          <p:nvSpPr>
            <p:cNvPr id="23896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897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98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9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0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1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2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3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4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5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6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7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08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9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10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11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12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13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14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15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16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17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918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19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920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6926" name="Group 7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504" y="2640"/>
            <a:chExt cx="3216" cy="1164"/>
          </a:xfrm>
        </p:grpSpPr>
        <p:sp>
          <p:nvSpPr>
            <p:cNvPr id="23855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6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7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8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9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0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1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2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3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4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5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66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67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68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69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70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71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72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73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74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75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76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77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78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79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0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1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82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3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84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5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86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7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88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9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90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1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92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3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94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5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968" name="Group 12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2592"/>
            <a:chExt cx="3216" cy="1164"/>
          </a:xfrm>
        </p:grpSpPr>
        <p:sp>
          <p:nvSpPr>
            <p:cNvPr id="23814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5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6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7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8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9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0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1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2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3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4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25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26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27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28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29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30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31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32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33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34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35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36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7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38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9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0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41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2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43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4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45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6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47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8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49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0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51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2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53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4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10" name="Group 162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408" y="1152"/>
            <a:chExt cx="3216" cy="1164"/>
          </a:xfrm>
        </p:grpSpPr>
        <p:sp>
          <p:nvSpPr>
            <p:cNvPr id="23773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4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5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6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7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8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9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0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1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2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3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84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85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86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87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88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89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90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91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92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93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94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95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6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97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8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9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00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1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02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3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04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5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06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7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08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9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10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1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12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3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52" name="Group 204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-240"/>
            <a:chExt cx="3216" cy="1164"/>
          </a:xfrm>
        </p:grpSpPr>
        <p:sp>
          <p:nvSpPr>
            <p:cNvPr id="23732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3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4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5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6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7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8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9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0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1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2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43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44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45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46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47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48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49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50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51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52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53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54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5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56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7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8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59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0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61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2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63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4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65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6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67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8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69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0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71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2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94" name="Group 246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360" y="2016"/>
            <a:chExt cx="3216" cy="1164"/>
          </a:xfrm>
        </p:grpSpPr>
        <p:sp>
          <p:nvSpPr>
            <p:cNvPr id="23691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2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3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4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5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6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7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8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9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0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1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02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03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04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05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06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07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08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09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10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11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12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13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4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15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6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7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18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9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20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1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22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3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24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5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26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7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28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9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30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1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36" name="Group 28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384"/>
            <a:chExt cx="3216" cy="1164"/>
          </a:xfrm>
        </p:grpSpPr>
        <p:sp>
          <p:nvSpPr>
            <p:cNvPr id="23650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1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2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3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4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5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6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7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58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9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60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61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62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63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64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65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66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67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68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69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70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71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72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3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74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5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6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77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8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79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0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81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2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83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4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85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6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87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8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89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0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78" name="Group 33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432"/>
            <a:chExt cx="3216" cy="1164"/>
          </a:xfrm>
        </p:grpSpPr>
        <p:sp>
          <p:nvSpPr>
            <p:cNvPr id="23609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0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1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2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3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4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5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6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17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8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9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20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21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22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23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24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25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26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27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28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29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30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31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2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33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4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5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36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7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38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9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40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1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42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3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44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5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46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7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48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9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220" name="Group 372"/>
          <p:cNvGrpSpPr>
            <a:grpSpLocks/>
          </p:cNvGrpSpPr>
          <p:nvPr/>
        </p:nvGrpSpPr>
        <p:grpSpPr bwMode="auto">
          <a:xfrm>
            <a:off x="3354388" y="4533478"/>
            <a:ext cx="5105400" cy="1847850"/>
            <a:chOff x="-3360" y="144"/>
            <a:chExt cx="3216" cy="1164"/>
          </a:xfrm>
        </p:grpSpPr>
        <p:sp>
          <p:nvSpPr>
            <p:cNvPr id="23568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69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0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1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2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3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4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5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6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7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8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79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80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81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582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583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584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585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586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587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588" name="Text Box 393"/>
            <p:cNvSpPr txBox="1">
              <a:spLocks noChangeArrowheads="1"/>
            </p:cNvSpPr>
            <p:nvPr/>
          </p:nvSpPr>
          <p:spPr bwMode="auto">
            <a:xfrm>
              <a:off x="-3360" y="70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89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590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1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592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3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4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595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6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597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8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599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0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01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2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03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4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05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6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07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8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5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207240-E066-4193-ADE7-BF8499C12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486040"/>
            <a:ext cx="4540332" cy="257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2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07" y="1340768"/>
            <a:ext cx="7505694" cy="386372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Escriba la función </a:t>
            </a:r>
            <a:r>
              <a:rPr lang="es-MX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y despliega en pantalla el contenido del arreglo.</a:t>
            </a:r>
            <a:endParaRPr lang="es-ES_tradnl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imprime(A):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(A)):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"Arreglo["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"] = "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A[i]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</p:txBody>
      </p: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35" y="4583270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8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877403" y="1556792"/>
            <a:ext cx="7340352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Integrar todas las funciones </a:t>
            </a:r>
            <a:r>
              <a:rPr lang="es-ES_tradnl" sz="2400" dirty="0"/>
              <a:t>en un solo programa para verificar su funcionamiento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7403" y="15617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16F16D2-23BD-4523-AB74-D7DEBB52F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68960"/>
            <a:ext cx="3227437" cy="292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539551" y="1471926"/>
            <a:ext cx="4437115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crea_lista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(tam)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</a:t>
            </a:r>
            <a:r>
              <a:rPr lang="en-US" sz="2000" dirty="0" err="1"/>
              <a:t>lista</a:t>
            </a:r>
            <a:r>
              <a:rPr lang="en-US" sz="2000" dirty="0"/>
              <a:t> = [ ]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 in range(0,tam):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</a:t>
            </a:r>
            <a:r>
              <a:rPr lang="en-US" sz="2000" dirty="0" err="1"/>
              <a:t>lista.insert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, 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return </a:t>
            </a:r>
            <a:r>
              <a:rPr lang="en-US" sz="2000" dirty="0" err="1"/>
              <a:t>lista</a:t>
            </a:r>
            <a:endParaRPr lang="en-US" sz="20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suma_dos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(A)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 in range(</a:t>
            </a:r>
            <a:r>
              <a:rPr lang="en-US" sz="2000" dirty="0" err="1"/>
              <a:t>len</a:t>
            </a:r>
            <a:r>
              <a:rPr lang="en-US" sz="2000" dirty="0"/>
              <a:t>(A)):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A[</a:t>
            </a:r>
            <a:r>
              <a:rPr lang="en-US" sz="2000" dirty="0" err="1"/>
              <a:t>i</a:t>
            </a:r>
            <a:r>
              <a:rPr lang="en-US" sz="2000" dirty="0"/>
              <a:t>] = A[</a:t>
            </a:r>
            <a:r>
              <a:rPr lang="en-US" sz="2000" dirty="0" err="1"/>
              <a:t>i</a:t>
            </a:r>
            <a:r>
              <a:rPr lang="en-US" sz="2000" dirty="0"/>
              <a:t>] + 2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imprime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(A)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</a:t>
            </a:r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in range(</a:t>
            </a:r>
            <a:r>
              <a:rPr lang="en-US" sz="2000" dirty="0" err="1"/>
              <a:t>len</a:t>
            </a:r>
            <a:r>
              <a:rPr lang="en-US" sz="2000" dirty="0"/>
              <a:t>(A)):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print("</a:t>
            </a:r>
            <a:r>
              <a:rPr lang="en-US" sz="2000" dirty="0" err="1"/>
              <a:t>Arreglo</a:t>
            </a:r>
            <a:r>
              <a:rPr lang="en-US" sz="2000" dirty="0"/>
              <a:t>[", </a:t>
            </a:r>
            <a:r>
              <a:rPr lang="en-US" sz="2000" dirty="0" err="1"/>
              <a:t>i</a:t>
            </a:r>
            <a:r>
              <a:rPr lang="en-US" sz="2000" dirty="0"/>
              <a:t>, "] = ", A[</a:t>
            </a:r>
            <a:r>
              <a:rPr lang="en-US" sz="2000" dirty="0" err="1"/>
              <a:t>i</a:t>
            </a:r>
            <a:r>
              <a:rPr lang="en-US" sz="2000" dirty="0"/>
              <a:t>])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0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89397" y="166599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4B07724-51DC-4795-8B32-D464FBCD0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968" y="1471926"/>
            <a:ext cx="4695618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def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t =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Introduce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tamaño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"))      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A = </a:t>
            </a: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crea_lista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(t)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suma_dos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print("\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nSUMA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DOS")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pt-B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s-ES_tradnl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1704A893-7FBF-4B15-9DA5-934B39E28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270" y="4558753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59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576" y="-156270"/>
            <a:ext cx="7920879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 de listas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5F432C5-F594-40E3-B720-F66952521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836046"/>
              </p:ext>
            </p:extLst>
          </p:nvPr>
        </p:nvGraphicFramePr>
        <p:xfrm>
          <a:off x="17748" y="608491"/>
          <a:ext cx="9108504" cy="6291006"/>
        </p:xfrm>
        <a:graphic>
          <a:graphicData uri="http://schemas.openxmlformats.org/drawingml/2006/table">
            <a:tbl>
              <a:tblPr/>
              <a:tblGrid>
                <a:gridCol w="3618148">
                  <a:extLst>
                    <a:ext uri="{9D8B030D-6E8A-4147-A177-3AD203B41FA5}">
                      <a16:colId xmlns:a16="http://schemas.microsoft.com/office/drawing/2014/main" val="10054742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735878996"/>
                    </a:ext>
                  </a:extLst>
                </a:gridCol>
                <a:gridCol w="1945710">
                  <a:extLst>
                    <a:ext uri="{9D8B030D-6E8A-4147-A177-3AD203B41FA5}">
                      <a16:colId xmlns:a16="http://schemas.microsoft.com/office/drawing/2014/main" val="2885864773"/>
                    </a:ext>
                  </a:extLst>
                </a:gridCol>
                <a:gridCol w="2032478">
                  <a:extLst>
                    <a:ext uri="{9D8B030D-6E8A-4147-A177-3AD203B41FA5}">
                      <a16:colId xmlns:a16="http://schemas.microsoft.com/office/drawing/2014/main" val="2099015102"/>
                    </a:ext>
                  </a:extLst>
                </a:gridCol>
              </a:tblGrid>
              <a:tr h="15734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FUNCIONES / SENTENCIAS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MÉTODOS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026374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número de elementos en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lista=[8,5,2]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longitud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longitud sería igual a 3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52370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Agrega el valor indicado en el parámetro al final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append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lista.append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630016"/>
                  </a:ext>
                </a:extLst>
              </a:tr>
              <a:tr h="3887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Inserta el valor indicado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(posición, 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lista.insert</a:t>
                      </a:r>
                      <a:r>
                        <a:rPr lang="es-MX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(1, 4)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5, 2, 10]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788462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indicado de la lista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 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lista[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 lista[1]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borraría el 4.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10]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913138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que tenga el valor que se recibe como parámetro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lista.remove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Borraría el valor 10 de la lista [8, 5,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945677"/>
                  </a:ext>
                </a:extLst>
              </a:tr>
              <a:tr h="6663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valor que se encuentra en la posición indicada por el índice y lo borra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.pop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lista.pop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obtendría el valor de 5 y lo borraría de la lista.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825633"/>
                  </a:ext>
                </a:extLst>
              </a:tr>
              <a:tr h="9277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Regresa la lista ordenada, sin modificar la lista original.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’]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lista2=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(lista2)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376497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Ordena los elementos de la lista de mayor a menor. Si se indica el parámetro reverse en True se ordena de mayor a menor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.sort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.sort</a:t>
                      </a:r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reverse=True</a:t>
                      </a:r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t"/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lista1.sort()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316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14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125538"/>
            <a:ext cx="7813302" cy="518160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400"/>
              </a:lnSpc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¿Qué tal si ahora necesitamos definir una función en donde se asigne a cada variable el valor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?, el código sería algo como lo siguiente: </a:t>
            </a:r>
          </a:p>
          <a:p>
            <a:pPr eaLnBrk="1" hangingPunct="1">
              <a:lnSpc>
                <a:spcPct val="90000"/>
              </a:lnSpc>
            </a:pPr>
            <a:endParaRPr lang="es-ES_tradnl" sz="16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iniciaMenosUno ( ):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x0=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x1=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x2=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x3=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x4=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x5=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x6=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x7=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x8=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x9=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540510"/>
            <a:ext cx="248859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768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49" y="1628329"/>
            <a:ext cx="7488759" cy="1080591"/>
          </a:xfrm>
        </p:spPr>
        <p:txBody>
          <a:bodyPr/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Pero ¿Qué tal si en lugar de trabajar con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necesitamos definir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1000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 </a:t>
            </a:r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23" y="2924944"/>
            <a:ext cx="2204885" cy="2688884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2360" y="2924944"/>
            <a:ext cx="4857752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tal si en vez de trabajar con varias variables aisladas, trabajamos con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 solo contenedor de variables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623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658" y="1340768"/>
            <a:ext cx="7704782" cy="434022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variable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una asociación entre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grupo de localidades.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Cada localidad está asociada con un número, de tal manera que para identificar a localidad específica del arreglo es necesario escribir su número.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primera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 siempre corresponde a la localidad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última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corresponde 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en donde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localidades del arreglo. </a:t>
            </a:r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013176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9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82" y="1236167"/>
            <a:ext cx="7416750" cy="1328737"/>
          </a:xfrm>
        </p:spPr>
        <p:txBody>
          <a:bodyPr>
            <a:normAutofit fontScale="92500"/>
          </a:bodyPr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en un arreglo de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localidades, la primera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última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192515" name="Picture 3" descr="arr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587327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518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42699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9632" y="1700808"/>
            <a:ext cx="4062163" cy="4032349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característica de una variable arreglo son los corchetes(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]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). Una definición de variables que los incluya, indica que la variable es un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arreglo.</a:t>
            </a:r>
          </a:p>
          <a:p>
            <a:pPr marL="0" indent="0" algn="just" eaLnBrk="1" hangingPunct="1">
              <a:buNone/>
            </a:pPr>
            <a:endParaRPr lang="es-ES_tradnl" sz="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[]</a:t>
            </a:r>
          </a:p>
          <a:p>
            <a:pPr marL="0" indent="0" algn="just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['a',  1 , "Buen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dia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"]</a:t>
            </a: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title"/>
          </p:nvPr>
        </p:nvSpPr>
        <p:spPr>
          <a:xfrm>
            <a:off x="1056184" y="260648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1 Imagen">
            <a:extLst>
              <a:ext uri="{FF2B5EF4-FFF2-40B4-BE49-F238E27FC236}">
                <a16:creationId xmlns:a16="http://schemas.microsoft.com/office/drawing/2014/main" id="{758D5865-7C63-4430-812A-49E894058E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084558"/>
            <a:ext cx="2204885" cy="26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8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9" y="1268760"/>
            <a:ext cx="7704855" cy="381642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hemos declarado la variable arreglo, ¿Cómo tenemos acceso a los valores? Debemos recordar que las localidades de un arreglo están numeradas 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(en donde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el tamaño del arreglo).  </a:t>
            </a:r>
          </a:p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hacer referencia a una localidad específica del arreglo debemos escribir el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 de la variable y entre los corchetes el número de la localidad. 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004" y="44624"/>
            <a:ext cx="662535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797152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04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4682</TotalTime>
  <Words>3228</Words>
  <Application>Microsoft Office PowerPoint</Application>
  <PresentationFormat>Presentación en pantalla (4:3)</PresentationFormat>
  <Paragraphs>1040</Paragraphs>
  <Slides>40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6" baseType="lpstr">
      <vt:lpstr>Arial</vt:lpstr>
      <vt:lpstr>Calibri</vt:lpstr>
      <vt:lpstr>Dom Casual</vt:lpstr>
      <vt:lpstr>Times New Roman</vt:lpstr>
      <vt:lpstr>Wingdings</vt:lpstr>
      <vt:lpstr>Tema de Office</vt:lpstr>
      <vt:lpstr>TC1028  Pensamiento Computacional para Ingeniería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Listas o arreglos</vt:lpstr>
      <vt:lpstr>¿Cómo crear una lista?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94</cp:revision>
  <dcterms:created xsi:type="dcterms:W3CDTF">2013-07-08T17:54:54Z</dcterms:created>
  <dcterms:modified xsi:type="dcterms:W3CDTF">2021-09-24T01:36:01Z</dcterms:modified>
</cp:coreProperties>
</file>